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6" r:id="rId5"/>
  </p:sldMasterIdLst>
  <p:notesMasterIdLst>
    <p:notesMasterId r:id="rId46"/>
  </p:notesMasterIdLst>
  <p:sldIdLst>
    <p:sldId id="730" r:id="rId6"/>
    <p:sldId id="972" r:id="rId7"/>
    <p:sldId id="259" r:id="rId8"/>
    <p:sldId id="531" r:id="rId9"/>
    <p:sldId id="562" r:id="rId10"/>
    <p:sldId id="544" r:id="rId11"/>
    <p:sldId id="522" r:id="rId12"/>
    <p:sldId id="530" r:id="rId13"/>
    <p:sldId id="565" r:id="rId14"/>
    <p:sldId id="555" r:id="rId15"/>
    <p:sldId id="536" r:id="rId16"/>
    <p:sldId id="548" r:id="rId17"/>
    <p:sldId id="550" r:id="rId18"/>
    <p:sldId id="566" r:id="rId19"/>
    <p:sldId id="537" r:id="rId20"/>
    <p:sldId id="556" r:id="rId21"/>
    <p:sldId id="539" r:id="rId22"/>
    <p:sldId id="546" r:id="rId23"/>
    <p:sldId id="557" r:id="rId24"/>
    <p:sldId id="528" r:id="rId25"/>
    <p:sldId id="558" r:id="rId26"/>
    <p:sldId id="567" r:id="rId27"/>
    <p:sldId id="547" r:id="rId28"/>
    <p:sldId id="551" r:id="rId29"/>
    <p:sldId id="535" r:id="rId30"/>
    <p:sldId id="552" r:id="rId31"/>
    <p:sldId id="553" r:id="rId32"/>
    <p:sldId id="974" r:id="rId33"/>
    <p:sldId id="836" r:id="rId34"/>
    <p:sldId id="838" r:id="rId35"/>
    <p:sldId id="1016" r:id="rId36"/>
    <p:sldId id="1604" r:id="rId37"/>
    <p:sldId id="1606" r:id="rId38"/>
    <p:sldId id="1608" r:id="rId39"/>
    <p:sldId id="1607" r:id="rId40"/>
    <p:sldId id="1610" r:id="rId41"/>
    <p:sldId id="1014" r:id="rId42"/>
    <p:sldId id="1038" r:id="rId43"/>
    <p:sldId id="1040" r:id="rId44"/>
    <p:sldId id="936"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8" d="100"/>
          <a:sy n="58" d="100"/>
        </p:scale>
        <p:origin x="61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youthendowmentfund.sharepoint.com/sites/YEFCollaboration/YEF%20Collaboration/Evaluation%20and%20Evidence%20Team/Data/03.Stats/2.Annual%20Stats%20Publication/2025/1.%20Jan%2025/241028_stats%20update_JA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48929447783423"/>
          <c:y val="2.7685917758894223E-2"/>
          <c:w val="0.69915457769383593"/>
          <c:h val="0.95644067097802721"/>
        </c:manualLayout>
      </c:layout>
      <c:doughnutChart>
        <c:varyColors val="1"/>
        <c:ser>
          <c:idx val="0"/>
          <c:order val="0"/>
          <c:tx>
            <c:strRef>
              <c:f>'S2.Stats'!$E$699</c:f>
              <c:strCache>
                <c:ptCount val="1"/>
                <c:pt idx="0">
                  <c:v>Population</c:v>
                </c:pt>
              </c:strCache>
            </c:strRef>
          </c:tx>
          <c:spPr>
            <a:ln>
              <a:noFill/>
            </a:ln>
          </c:spPr>
          <c:dPt>
            <c:idx val="0"/>
            <c:bubble3D val="0"/>
            <c:spPr>
              <a:solidFill>
                <a:srgbClr val="ED8B86"/>
              </a:solidFill>
              <a:ln>
                <a:noFill/>
              </a:ln>
            </c:spPr>
            <c:extLst>
              <c:ext xmlns:c16="http://schemas.microsoft.com/office/drawing/2014/chart" uri="{C3380CC4-5D6E-409C-BE32-E72D297353CC}">
                <c16:uniqueId val="{00000001-3937-4870-BBAA-FD6F5CAF7E19}"/>
              </c:ext>
            </c:extLst>
          </c:dPt>
          <c:dPt>
            <c:idx val="1"/>
            <c:bubble3D val="0"/>
            <c:spPr>
              <a:solidFill>
                <a:srgbClr val="EBEBEB"/>
              </a:solidFill>
              <a:ln w="25400">
                <a:solidFill>
                  <a:srgbClr val="FFFFFF"/>
                </a:solidFill>
              </a:ln>
            </c:spPr>
            <c:extLst>
              <c:ext xmlns:c16="http://schemas.microsoft.com/office/drawing/2014/chart" uri="{C3380CC4-5D6E-409C-BE32-E72D297353CC}">
                <c16:uniqueId val="{00000003-3937-4870-BBAA-FD6F5CAF7E19}"/>
              </c:ext>
            </c:extLst>
          </c:dPt>
          <c:dPt>
            <c:idx val="2"/>
            <c:bubble3D val="0"/>
            <c:spPr>
              <a:solidFill>
                <a:schemeClr val="accent3"/>
              </a:solidFill>
              <a:ln w="9525">
                <a:noFill/>
              </a:ln>
              <a:effectLst/>
            </c:spPr>
            <c:extLst>
              <c:ext xmlns:c16="http://schemas.microsoft.com/office/drawing/2014/chart" uri="{C3380CC4-5D6E-409C-BE32-E72D297353CC}">
                <c16:uniqueId val="{00000005-3937-4870-BBAA-FD6F5CAF7E19}"/>
              </c:ext>
            </c:extLst>
          </c:dPt>
          <c:dPt>
            <c:idx val="3"/>
            <c:bubble3D val="0"/>
            <c:spPr>
              <a:solidFill>
                <a:schemeClr val="accent4"/>
              </a:solidFill>
              <a:ln w="9525">
                <a:noFill/>
              </a:ln>
              <a:effectLst/>
            </c:spPr>
            <c:extLst>
              <c:ext xmlns:c16="http://schemas.microsoft.com/office/drawing/2014/chart" uri="{C3380CC4-5D6E-409C-BE32-E72D297353CC}">
                <c16:uniqueId val="{00000007-3937-4870-BBAA-FD6F5CAF7E19}"/>
              </c:ext>
            </c:extLst>
          </c:dPt>
          <c:dLbls>
            <c:delete val="1"/>
          </c:dLbls>
          <c:cat>
            <c:strRef>
              <c:f>'S2.Stats'!$D$700:$D$701</c:f>
              <c:strCache>
                <c:ptCount val="2"/>
                <c:pt idx="0">
                  <c:v>Black, Asian and all other ethnic minorities (10-17)</c:v>
                </c:pt>
                <c:pt idx="1">
                  <c:v>White children (10-17)</c:v>
                </c:pt>
              </c:strCache>
            </c:strRef>
          </c:cat>
          <c:val>
            <c:numRef>
              <c:f>'S2.Stats'!$E$700:$E$701</c:f>
              <c:numCache>
                <c:formatCode>0%</c:formatCode>
                <c:ptCount val="2"/>
                <c:pt idx="0">
                  <c:v>0.18344009804593789</c:v>
                </c:pt>
                <c:pt idx="1">
                  <c:v>0.81655990195406214</c:v>
                </c:pt>
              </c:numCache>
            </c:numRef>
          </c:val>
          <c:extLst>
            <c:ext xmlns:c16="http://schemas.microsoft.com/office/drawing/2014/chart" uri="{C3380CC4-5D6E-409C-BE32-E72D297353CC}">
              <c16:uniqueId val="{00000008-3937-4870-BBAA-FD6F5CAF7E19}"/>
            </c:ext>
          </c:extLst>
        </c:ser>
        <c:ser>
          <c:idx val="1"/>
          <c:order val="1"/>
          <c:tx>
            <c:strRef>
              <c:f>'S2.Stats'!$F$699</c:f>
              <c:strCache>
                <c:ptCount val="1"/>
                <c:pt idx="0">
                  <c:v>Arrests</c:v>
                </c:pt>
              </c:strCache>
            </c:strRef>
          </c:tx>
          <c:spPr>
            <a:ln w="25400">
              <a:solidFill>
                <a:sysClr val="window" lastClr="FFFFFF"/>
              </a:solidFill>
            </a:ln>
          </c:spPr>
          <c:dPt>
            <c:idx val="0"/>
            <c:bubble3D val="0"/>
            <c:spPr>
              <a:solidFill>
                <a:srgbClr val="ED8B86"/>
              </a:solidFill>
              <a:ln w="25400">
                <a:solidFill>
                  <a:sysClr val="window" lastClr="FFFFFF"/>
                </a:solidFill>
              </a:ln>
            </c:spPr>
            <c:extLst>
              <c:ext xmlns:c16="http://schemas.microsoft.com/office/drawing/2014/chart" uri="{C3380CC4-5D6E-409C-BE32-E72D297353CC}">
                <c16:uniqueId val="{0000000A-3937-4870-BBAA-FD6F5CAF7E19}"/>
              </c:ext>
            </c:extLst>
          </c:dPt>
          <c:dPt>
            <c:idx val="1"/>
            <c:bubble3D val="0"/>
            <c:spPr>
              <a:solidFill>
                <a:srgbClr val="EBEBEB"/>
              </a:solidFill>
              <a:ln w="25400">
                <a:solidFill>
                  <a:sysClr val="window" lastClr="FFFFFF"/>
                </a:solidFill>
              </a:ln>
            </c:spPr>
            <c:extLst>
              <c:ext xmlns:c16="http://schemas.microsoft.com/office/drawing/2014/chart" uri="{C3380CC4-5D6E-409C-BE32-E72D297353CC}">
                <c16:uniqueId val="{0000000C-3937-4870-BBAA-FD6F5CAF7E19}"/>
              </c:ext>
            </c:extLst>
          </c:dPt>
          <c:dLbls>
            <c:delete val="1"/>
          </c:dLbls>
          <c:cat>
            <c:strRef>
              <c:f>'S2.Stats'!$D$700:$D$701</c:f>
              <c:strCache>
                <c:ptCount val="2"/>
                <c:pt idx="0">
                  <c:v>Black, Asian and all other ethnic minorities (10-17)</c:v>
                </c:pt>
                <c:pt idx="1">
                  <c:v>White children (10-17)</c:v>
                </c:pt>
              </c:strCache>
            </c:strRef>
          </c:cat>
          <c:val>
            <c:numRef>
              <c:f>'S2.Stats'!$F$700:$F$701</c:f>
              <c:numCache>
                <c:formatCode>0%</c:formatCode>
                <c:ptCount val="2"/>
                <c:pt idx="0">
                  <c:v>0.29525669001952448</c:v>
                </c:pt>
                <c:pt idx="1">
                  <c:v>0.70474330998047552</c:v>
                </c:pt>
              </c:numCache>
            </c:numRef>
          </c:val>
          <c:extLst>
            <c:ext xmlns:c16="http://schemas.microsoft.com/office/drawing/2014/chart" uri="{C3380CC4-5D6E-409C-BE32-E72D297353CC}">
              <c16:uniqueId val="{0000000D-3937-4870-BBAA-FD6F5CAF7E19}"/>
            </c:ext>
          </c:extLst>
        </c:ser>
        <c:ser>
          <c:idx val="2"/>
          <c:order val="2"/>
          <c:tx>
            <c:strRef>
              <c:f>'S2.Stats'!$G$699</c:f>
              <c:strCache>
                <c:ptCount val="1"/>
                <c:pt idx="0">
                  <c:v>Stop and search</c:v>
                </c:pt>
              </c:strCache>
            </c:strRef>
          </c:tx>
          <c:spPr>
            <a:ln w="25400">
              <a:solidFill>
                <a:srgbClr val="EBEBEB"/>
              </a:solidFill>
            </a:ln>
          </c:spPr>
          <c:dPt>
            <c:idx val="0"/>
            <c:bubble3D val="0"/>
            <c:spPr>
              <a:solidFill>
                <a:srgbClr val="ED8B86"/>
              </a:solidFill>
              <a:ln w="25400">
                <a:solidFill>
                  <a:srgbClr val="EBEBEB"/>
                </a:solidFill>
              </a:ln>
            </c:spPr>
            <c:extLst>
              <c:ext xmlns:c16="http://schemas.microsoft.com/office/drawing/2014/chart" uri="{C3380CC4-5D6E-409C-BE32-E72D297353CC}">
                <c16:uniqueId val="{0000000F-3937-4870-BBAA-FD6F5CAF7E19}"/>
              </c:ext>
            </c:extLst>
          </c:dPt>
          <c:dPt>
            <c:idx val="1"/>
            <c:bubble3D val="0"/>
            <c:spPr>
              <a:solidFill>
                <a:srgbClr val="EBEBEB"/>
              </a:solidFill>
              <a:ln w="25400">
                <a:solidFill>
                  <a:srgbClr val="FFFFFF"/>
                </a:solidFill>
              </a:ln>
            </c:spPr>
            <c:extLst>
              <c:ext xmlns:c16="http://schemas.microsoft.com/office/drawing/2014/chart" uri="{C3380CC4-5D6E-409C-BE32-E72D297353CC}">
                <c16:uniqueId val="{00000011-3937-4870-BBAA-FD6F5CAF7E19}"/>
              </c:ext>
            </c:extLst>
          </c:dPt>
          <c:dLbls>
            <c:delete val="1"/>
          </c:dLbls>
          <c:cat>
            <c:strRef>
              <c:f>'S2.Stats'!$D$700:$D$701</c:f>
              <c:strCache>
                <c:ptCount val="2"/>
                <c:pt idx="0">
                  <c:v>Black, Asian and all other ethnic minorities (10-17)</c:v>
                </c:pt>
                <c:pt idx="1">
                  <c:v>White children (10-17)</c:v>
                </c:pt>
              </c:strCache>
            </c:strRef>
          </c:cat>
          <c:val>
            <c:numRef>
              <c:f>'S2.Stats'!$G$700:$G$701</c:f>
              <c:numCache>
                <c:formatCode>0%</c:formatCode>
                <c:ptCount val="2"/>
                <c:pt idx="0">
                  <c:v>0.33893103742221464</c:v>
                </c:pt>
                <c:pt idx="1">
                  <c:v>0.66106896257778536</c:v>
                </c:pt>
              </c:numCache>
            </c:numRef>
          </c:val>
          <c:extLst>
            <c:ext xmlns:c16="http://schemas.microsoft.com/office/drawing/2014/chart" uri="{C3380CC4-5D6E-409C-BE32-E72D297353CC}">
              <c16:uniqueId val="{00000012-3937-4870-BBAA-FD6F5CAF7E19}"/>
            </c:ext>
          </c:extLst>
        </c:ser>
        <c:ser>
          <c:idx val="3"/>
          <c:order val="3"/>
          <c:tx>
            <c:strRef>
              <c:f>'S2.Stats'!$H$699</c:f>
              <c:strCache>
                <c:ptCount val="1"/>
                <c:pt idx="0">
                  <c:v>Custodial sentences</c:v>
                </c:pt>
              </c:strCache>
            </c:strRef>
          </c:tx>
          <c:spPr>
            <a:ln w="25400">
              <a:solidFill>
                <a:sysClr val="window" lastClr="FFFFFF"/>
              </a:solidFill>
            </a:ln>
          </c:spPr>
          <c:dPt>
            <c:idx val="0"/>
            <c:bubble3D val="0"/>
            <c:spPr>
              <a:solidFill>
                <a:srgbClr val="ED8B86"/>
              </a:solidFill>
              <a:ln w="25400">
                <a:solidFill>
                  <a:sysClr val="window" lastClr="FFFFFF"/>
                </a:solidFill>
              </a:ln>
            </c:spPr>
            <c:extLst>
              <c:ext xmlns:c16="http://schemas.microsoft.com/office/drawing/2014/chart" uri="{C3380CC4-5D6E-409C-BE32-E72D297353CC}">
                <c16:uniqueId val="{00000014-3937-4870-BBAA-FD6F5CAF7E19}"/>
              </c:ext>
            </c:extLst>
          </c:dPt>
          <c:dPt>
            <c:idx val="1"/>
            <c:bubble3D val="0"/>
            <c:spPr>
              <a:solidFill>
                <a:srgbClr val="EBEBEB"/>
              </a:solidFill>
              <a:ln w="25400">
                <a:solidFill>
                  <a:sysClr val="window" lastClr="FFFFFF"/>
                </a:solidFill>
              </a:ln>
            </c:spPr>
            <c:extLst>
              <c:ext xmlns:c16="http://schemas.microsoft.com/office/drawing/2014/chart" uri="{C3380CC4-5D6E-409C-BE32-E72D297353CC}">
                <c16:uniqueId val="{00000016-3937-4870-BBAA-FD6F5CAF7E19}"/>
              </c:ext>
            </c:extLst>
          </c:dPt>
          <c:dPt>
            <c:idx val="2"/>
            <c:bubble3D val="0"/>
            <c:spPr>
              <a:solidFill>
                <a:schemeClr val="accent3"/>
              </a:solidFill>
              <a:ln w="25400">
                <a:solidFill>
                  <a:sysClr val="window" lastClr="FFFFFF"/>
                </a:solidFill>
              </a:ln>
              <a:effectLst/>
            </c:spPr>
            <c:extLst>
              <c:ext xmlns:c16="http://schemas.microsoft.com/office/drawing/2014/chart" uri="{C3380CC4-5D6E-409C-BE32-E72D297353CC}">
                <c16:uniqueId val="{00000018-3937-4870-BBAA-FD6F5CAF7E19}"/>
              </c:ext>
            </c:extLst>
          </c:dPt>
          <c:dPt>
            <c:idx val="3"/>
            <c:bubble3D val="0"/>
            <c:spPr>
              <a:solidFill>
                <a:schemeClr val="accent4"/>
              </a:solidFill>
              <a:ln w="25400">
                <a:solidFill>
                  <a:sysClr val="window" lastClr="FFFFFF"/>
                </a:solidFill>
              </a:ln>
              <a:effectLst/>
            </c:spPr>
            <c:extLst>
              <c:ext xmlns:c16="http://schemas.microsoft.com/office/drawing/2014/chart" uri="{C3380CC4-5D6E-409C-BE32-E72D297353CC}">
                <c16:uniqueId val="{0000001A-3937-4870-BBAA-FD6F5CAF7E19}"/>
              </c:ext>
            </c:extLst>
          </c:dPt>
          <c:dLbls>
            <c:delete val="1"/>
          </c:dLbls>
          <c:cat>
            <c:strRef>
              <c:f>'S2.Stats'!$D$700:$D$701</c:f>
              <c:strCache>
                <c:ptCount val="2"/>
                <c:pt idx="0">
                  <c:v>Black, Asian and all other ethnic minorities (10-17)</c:v>
                </c:pt>
                <c:pt idx="1">
                  <c:v>White children (10-17)</c:v>
                </c:pt>
              </c:strCache>
            </c:strRef>
          </c:cat>
          <c:val>
            <c:numRef>
              <c:f>'S2.Stats'!$H$700:$H$701</c:f>
              <c:numCache>
                <c:formatCode>0%</c:formatCode>
                <c:ptCount val="2"/>
                <c:pt idx="0">
                  <c:v>0.36912751677852351</c:v>
                </c:pt>
                <c:pt idx="1">
                  <c:v>0.63087248322147649</c:v>
                </c:pt>
              </c:numCache>
            </c:numRef>
          </c:val>
          <c:extLst>
            <c:ext xmlns:c16="http://schemas.microsoft.com/office/drawing/2014/chart" uri="{C3380CC4-5D6E-409C-BE32-E72D297353CC}">
              <c16:uniqueId val="{0000001B-3937-4870-BBAA-FD6F5CAF7E19}"/>
            </c:ext>
          </c:extLst>
        </c:ser>
        <c:ser>
          <c:idx val="4"/>
          <c:order val="4"/>
          <c:tx>
            <c:strRef>
              <c:f>'S2.Stats'!$I$699</c:f>
              <c:strCache>
                <c:ptCount val="1"/>
                <c:pt idx="0">
                  <c:v>Youth custody population</c:v>
                </c:pt>
              </c:strCache>
            </c:strRef>
          </c:tx>
          <c:spPr>
            <a:ln w="25400">
              <a:solidFill>
                <a:sysClr val="window" lastClr="FFFFFF"/>
              </a:solidFill>
            </a:ln>
          </c:spPr>
          <c:dPt>
            <c:idx val="0"/>
            <c:bubble3D val="0"/>
            <c:spPr>
              <a:solidFill>
                <a:srgbClr val="ED8B86"/>
              </a:solidFill>
              <a:ln w="25400">
                <a:solidFill>
                  <a:sysClr val="window" lastClr="FFFFFF"/>
                </a:solidFill>
              </a:ln>
            </c:spPr>
            <c:extLst>
              <c:ext xmlns:c16="http://schemas.microsoft.com/office/drawing/2014/chart" uri="{C3380CC4-5D6E-409C-BE32-E72D297353CC}">
                <c16:uniqueId val="{0000001D-3937-4870-BBAA-FD6F5CAF7E19}"/>
              </c:ext>
            </c:extLst>
          </c:dPt>
          <c:dPt>
            <c:idx val="1"/>
            <c:bubble3D val="0"/>
            <c:spPr>
              <a:solidFill>
                <a:srgbClr val="EBEBEB"/>
              </a:solidFill>
              <a:ln w="25400">
                <a:solidFill>
                  <a:sysClr val="window" lastClr="FFFFFF"/>
                </a:solidFill>
              </a:ln>
            </c:spPr>
            <c:extLst>
              <c:ext xmlns:c16="http://schemas.microsoft.com/office/drawing/2014/chart" uri="{C3380CC4-5D6E-409C-BE32-E72D297353CC}">
                <c16:uniqueId val="{0000001F-3937-4870-BBAA-FD6F5CAF7E19}"/>
              </c:ext>
            </c:extLst>
          </c:dPt>
          <c:dLbls>
            <c:delete val="1"/>
          </c:dLbls>
          <c:cat>
            <c:strRef>
              <c:f>'S2.Stats'!$D$700:$D$701</c:f>
              <c:strCache>
                <c:ptCount val="2"/>
                <c:pt idx="0">
                  <c:v>Black, Asian and all other ethnic minorities (10-17)</c:v>
                </c:pt>
                <c:pt idx="1">
                  <c:v>White children (10-17)</c:v>
                </c:pt>
              </c:strCache>
            </c:strRef>
          </c:cat>
          <c:val>
            <c:numRef>
              <c:f>'S2.Stats'!$I$700:$I$701</c:f>
              <c:numCache>
                <c:formatCode>0%</c:formatCode>
                <c:ptCount val="2"/>
                <c:pt idx="0">
                  <c:v>0.52133828996282527</c:v>
                </c:pt>
                <c:pt idx="1">
                  <c:v>0.47866171003717473</c:v>
                </c:pt>
              </c:numCache>
            </c:numRef>
          </c:val>
          <c:extLst>
            <c:ext xmlns:c16="http://schemas.microsoft.com/office/drawing/2014/chart" uri="{C3380CC4-5D6E-409C-BE32-E72D297353CC}">
              <c16:uniqueId val="{00000020-3937-4870-BBAA-FD6F5CAF7E19}"/>
            </c:ext>
          </c:extLst>
        </c:ser>
        <c:dLbls>
          <c:showLegendKey val="0"/>
          <c:showVal val="1"/>
          <c:showCatName val="0"/>
          <c:showSerName val="0"/>
          <c:showPercent val="0"/>
          <c:showBubbleSize val="0"/>
          <c:showLeaderLines val="1"/>
        </c:dLbls>
        <c:firstSliceAng val="0"/>
        <c:holeSize val="10"/>
      </c:doughnutChart>
    </c:plotArea>
    <c:plotVisOnly val="1"/>
    <c:dispBlanksAs val="gap"/>
    <c:showDLblsOverMax val="0"/>
    <c:extLst/>
  </c:chart>
  <c:spPr>
    <a:noFill/>
    <a:ln>
      <a:noFill/>
    </a:ln>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024524129667696E-2"/>
          <c:y val="5.0925986792336668E-2"/>
          <c:w val="0.90584867898035681"/>
          <c:h val="0.83827401589271211"/>
        </c:manualLayout>
      </c:layout>
      <c:barChart>
        <c:barDir val="bar"/>
        <c:grouping val="clustered"/>
        <c:varyColors val="0"/>
        <c:ser>
          <c:idx val="0"/>
          <c:order val="0"/>
          <c:tx>
            <c:strRef>
              <c:f>'S1.Survey'!$O$137</c:f>
              <c:strCache>
                <c:ptCount val="1"/>
                <c:pt idx="0">
                  <c:v>Violence</c:v>
                </c:pt>
              </c:strCache>
            </c:strRef>
          </c:tx>
          <c:spPr>
            <a:solidFill>
              <a:srgbClr val="ED8B86"/>
            </a:solidFill>
            <a:ln w="25400">
              <a:solidFill>
                <a:srgbClr val="FFFFFF"/>
              </a:solidFill>
            </a:ln>
            <a:effectLst/>
          </c:spPr>
          <c:invertIfNegative val="0"/>
          <c:dPt>
            <c:idx val="2"/>
            <c:invertIfNegative val="0"/>
            <c:bubble3D val="0"/>
            <c:spPr>
              <a:solidFill>
                <a:srgbClr val="EBEBEB"/>
              </a:solidFill>
              <a:ln w="25400">
                <a:solidFill>
                  <a:srgbClr val="FFFFFF"/>
                </a:solidFill>
              </a:ln>
              <a:effectLst/>
            </c:spPr>
            <c:extLst>
              <c:ext xmlns:c16="http://schemas.microsoft.com/office/drawing/2014/chart" uri="{C3380CC4-5D6E-409C-BE32-E72D297353CC}">
                <c16:uniqueId val="{00000001-03E5-43B0-A9B7-CD88A34C841F}"/>
              </c:ext>
            </c:extLst>
          </c:dPt>
          <c:dPt>
            <c:idx val="3"/>
            <c:invertIfNegative val="0"/>
            <c:bubble3D val="0"/>
            <c:spPr>
              <a:solidFill>
                <a:srgbClr val="EBEBEB"/>
              </a:solidFill>
              <a:ln w="25400">
                <a:solidFill>
                  <a:srgbClr val="FFFFFF"/>
                </a:solidFill>
              </a:ln>
              <a:effectLst/>
            </c:spPr>
            <c:extLst>
              <c:ext xmlns:c16="http://schemas.microsoft.com/office/drawing/2014/chart" uri="{C3380CC4-5D6E-409C-BE32-E72D297353CC}">
                <c16:uniqueId val="{00000003-03E5-43B0-A9B7-CD88A34C841F}"/>
              </c:ext>
            </c:extLst>
          </c:dPt>
          <c:dPt>
            <c:idx val="5"/>
            <c:invertIfNegative val="0"/>
            <c:bubble3D val="0"/>
            <c:spPr>
              <a:solidFill>
                <a:srgbClr val="EBEBEB"/>
              </a:solidFill>
              <a:ln w="25400">
                <a:solidFill>
                  <a:srgbClr val="FFFFFF"/>
                </a:solidFill>
              </a:ln>
              <a:effectLst/>
            </c:spPr>
            <c:extLst>
              <c:ext xmlns:c16="http://schemas.microsoft.com/office/drawing/2014/chart" uri="{C3380CC4-5D6E-409C-BE32-E72D297353CC}">
                <c16:uniqueId val="{00000005-03E5-43B0-A9B7-CD88A34C841F}"/>
              </c:ext>
            </c:extLst>
          </c:dPt>
          <c:dLbls>
            <c:delete val="1"/>
          </c:dLbls>
          <c:cat>
            <c:strRef>
              <c:f>'S1.Survey'!$N$138:$N$146</c:f>
              <c:strCache>
                <c:ptCount val="9"/>
                <c:pt idx="0">
                  <c:v>Sexually violent content</c:v>
                </c:pt>
                <c:pt idx="1">
                  <c:v>Any other violent content </c:v>
                </c:pt>
                <c:pt idx="2">
                  <c:v>Being part of or promoting gangs</c:v>
                </c:pt>
                <c:pt idx="3">
                  <c:v>Promoting illegal drugs </c:v>
                </c:pt>
                <c:pt idx="4">
                  <c:v>Carrying, promoting, or using weapons</c:v>
                </c:pt>
                <c:pt idx="5">
                  <c:v>Using illegal drugs</c:v>
                </c:pt>
                <c:pt idx="6">
                  <c:v>Threats to beat up a young person</c:v>
                </c:pt>
                <c:pt idx="7">
                  <c:v>Fights involving young people</c:v>
                </c:pt>
                <c:pt idx="8">
                  <c:v>Any violent content on social media</c:v>
                </c:pt>
              </c:strCache>
            </c:strRef>
          </c:cat>
          <c:val>
            <c:numRef>
              <c:f>'S1.Survey'!$O$138:$O$146</c:f>
              <c:numCache>
                <c:formatCode>0.0%</c:formatCode>
                <c:ptCount val="9"/>
                <c:pt idx="0">
                  <c:v>0.13300000000000001</c:v>
                </c:pt>
                <c:pt idx="1">
                  <c:v>0.17599999999999999</c:v>
                </c:pt>
                <c:pt idx="2">
                  <c:v>0.20200000000000001</c:v>
                </c:pt>
                <c:pt idx="3">
                  <c:v>0.219</c:v>
                </c:pt>
                <c:pt idx="4">
                  <c:v>0.24299999999999999</c:v>
                </c:pt>
                <c:pt idx="5">
                  <c:v>0.26100000000000001</c:v>
                </c:pt>
                <c:pt idx="6">
                  <c:v>0.32700000000000001</c:v>
                </c:pt>
                <c:pt idx="7">
                  <c:v>0.437</c:v>
                </c:pt>
                <c:pt idx="8">
                  <c:v>0.54800000000000004</c:v>
                </c:pt>
              </c:numCache>
            </c:numRef>
          </c:val>
          <c:extLst>
            <c:ext xmlns:c16="http://schemas.microsoft.com/office/drawing/2014/chart" uri="{C3380CC4-5D6E-409C-BE32-E72D297353CC}">
              <c16:uniqueId val="{00000006-03E5-43B0-A9B7-CD88A34C841F}"/>
            </c:ext>
          </c:extLst>
        </c:ser>
        <c:ser>
          <c:idx val="1"/>
          <c:order val="1"/>
          <c:tx>
            <c:strRef>
              <c:f>'S1.Survey'!$P$137</c:f>
              <c:strCache>
                <c:ptCount val="1"/>
                <c:pt idx="0">
                  <c:v>Other harmful content</c:v>
                </c:pt>
              </c:strCache>
            </c:strRef>
          </c:tx>
          <c:spPr>
            <a:solidFill>
              <a:schemeClr val="accent2"/>
            </a:solidFill>
            <a:ln>
              <a:solidFill>
                <a:schemeClr val="tx1"/>
              </a:solid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8-03E5-43B0-A9B7-CD88A34C841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'S1.Survey'!$N$138:$N$146</c:f>
              <c:strCache>
                <c:ptCount val="9"/>
                <c:pt idx="0">
                  <c:v>Sexually violent content</c:v>
                </c:pt>
                <c:pt idx="1">
                  <c:v>Any other violent content </c:v>
                </c:pt>
                <c:pt idx="2">
                  <c:v>Being part of or promoting gangs</c:v>
                </c:pt>
                <c:pt idx="3">
                  <c:v>Promoting illegal drugs </c:v>
                </c:pt>
                <c:pt idx="4">
                  <c:v>Carrying, promoting, or using weapons</c:v>
                </c:pt>
                <c:pt idx="5">
                  <c:v>Using illegal drugs</c:v>
                </c:pt>
                <c:pt idx="6">
                  <c:v>Threats to beat up a young person</c:v>
                </c:pt>
                <c:pt idx="7">
                  <c:v>Fights involving young people</c:v>
                </c:pt>
                <c:pt idx="8">
                  <c:v>Any violent content on social media</c:v>
                </c:pt>
              </c:strCache>
            </c:strRef>
          </c:cat>
          <c:val>
            <c:numRef>
              <c:f>'S1.Survey'!$P$138:$P$146</c:f>
              <c:numCache>
                <c:formatCode>General</c:formatCode>
                <c:ptCount val="9"/>
              </c:numCache>
            </c:numRef>
          </c:val>
          <c:extLst>
            <c:ext xmlns:c16="http://schemas.microsoft.com/office/drawing/2014/chart" uri="{C3380CC4-5D6E-409C-BE32-E72D297353CC}">
              <c16:uniqueId val="{00000009-03E5-43B0-A9B7-CD88A34C841F}"/>
            </c:ext>
          </c:extLst>
        </c:ser>
        <c:dLbls>
          <c:dLblPos val="outEnd"/>
          <c:showLegendKey val="0"/>
          <c:showVal val="1"/>
          <c:showCatName val="0"/>
          <c:showSerName val="0"/>
          <c:showPercent val="0"/>
          <c:showBubbleSize val="0"/>
        </c:dLbls>
        <c:gapWidth val="0"/>
        <c:overlap val="70"/>
        <c:axId val="283555439"/>
        <c:axId val="283551695"/>
      </c:barChart>
      <c:catAx>
        <c:axId val="283555439"/>
        <c:scaling>
          <c:orientation val="minMax"/>
        </c:scaling>
        <c:delete val="1"/>
        <c:axPos val="l"/>
        <c:numFmt formatCode="General" sourceLinked="1"/>
        <c:majorTickMark val="none"/>
        <c:minorTickMark val="none"/>
        <c:tickLblPos val="nextTo"/>
        <c:crossAx val="283551695"/>
        <c:crosses val="autoZero"/>
        <c:auto val="1"/>
        <c:lblAlgn val="ctr"/>
        <c:lblOffset val="100"/>
        <c:noMultiLvlLbl val="0"/>
      </c:catAx>
      <c:valAx>
        <c:axId val="283551695"/>
        <c:scaling>
          <c:orientation val="minMax"/>
        </c:scaling>
        <c:delete val="1"/>
        <c:axPos val="b"/>
        <c:numFmt formatCode="0%" sourceLinked="0"/>
        <c:majorTickMark val="none"/>
        <c:minorTickMark val="none"/>
        <c:tickLblPos val="nextTo"/>
        <c:crossAx val="2835554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ED8B86"/>
            </a:solidFill>
            <a:ln w="25400">
              <a:solidFill>
                <a:srgbClr val="FFFFFF"/>
              </a:solidFill>
            </a:ln>
            <a:effectLst/>
          </c:spPr>
          <c:invertIfNegative val="0"/>
          <c:dPt>
            <c:idx val="2"/>
            <c:invertIfNegative val="0"/>
            <c:bubble3D val="0"/>
            <c:spPr>
              <a:solidFill>
                <a:srgbClr val="EBEBEB"/>
              </a:solidFill>
              <a:ln w="25400">
                <a:solidFill>
                  <a:srgbClr val="FFFFFF"/>
                </a:solidFill>
              </a:ln>
              <a:effectLst/>
            </c:spPr>
            <c:extLst>
              <c:ext xmlns:c16="http://schemas.microsoft.com/office/drawing/2014/chart" uri="{C3380CC4-5D6E-409C-BE32-E72D297353CC}">
                <c16:uniqueId val="{0000000D-6B8E-4FE3-9BA3-46336DCE49ED}"/>
              </c:ext>
            </c:extLst>
          </c:dPt>
          <c:dPt>
            <c:idx val="4"/>
            <c:invertIfNegative val="0"/>
            <c:bubble3D val="0"/>
            <c:spPr>
              <a:solidFill>
                <a:srgbClr val="F5BFAD"/>
              </a:solidFill>
              <a:ln w="25400">
                <a:solidFill>
                  <a:srgbClr val="FFFFFF"/>
                </a:solidFill>
              </a:ln>
              <a:effectLst/>
            </c:spPr>
            <c:extLst>
              <c:ext xmlns:c16="http://schemas.microsoft.com/office/drawing/2014/chart" uri="{C3380CC4-5D6E-409C-BE32-E72D297353CC}">
                <c16:uniqueId val="{00000001-6B8E-4FE3-9BA3-46336DCE49ED}"/>
              </c:ext>
            </c:extLst>
          </c:dPt>
          <c:dPt>
            <c:idx val="5"/>
            <c:invertIfNegative val="0"/>
            <c:bubble3D val="0"/>
            <c:spPr>
              <a:solidFill>
                <a:srgbClr val="EBEBEB"/>
              </a:solidFill>
              <a:ln w="25400">
                <a:solidFill>
                  <a:srgbClr val="FFFFFF"/>
                </a:solidFill>
              </a:ln>
              <a:effectLst/>
            </c:spPr>
            <c:extLst>
              <c:ext xmlns:c16="http://schemas.microsoft.com/office/drawing/2014/chart" uri="{C3380CC4-5D6E-409C-BE32-E72D297353CC}">
                <c16:uniqueId val="{00000003-6B8E-4FE3-9BA3-46336DCE49ED}"/>
              </c:ext>
            </c:extLst>
          </c:dPt>
          <c:dPt>
            <c:idx val="7"/>
            <c:invertIfNegative val="0"/>
            <c:bubble3D val="0"/>
            <c:spPr>
              <a:solidFill>
                <a:srgbClr val="F5BFAD"/>
              </a:solidFill>
              <a:ln w="25400">
                <a:solidFill>
                  <a:srgbClr val="FFFFFF"/>
                </a:solidFill>
              </a:ln>
              <a:effectLst/>
            </c:spPr>
            <c:extLst>
              <c:ext xmlns:c16="http://schemas.microsoft.com/office/drawing/2014/chart" uri="{C3380CC4-5D6E-409C-BE32-E72D297353CC}">
                <c16:uniqueId val="{00000005-6B8E-4FE3-9BA3-46336DCE49ED}"/>
              </c:ext>
            </c:extLst>
          </c:dPt>
          <c:dPt>
            <c:idx val="8"/>
            <c:invertIfNegative val="0"/>
            <c:bubble3D val="0"/>
            <c:spPr>
              <a:solidFill>
                <a:srgbClr val="EBEBEB"/>
              </a:solidFill>
              <a:ln w="25400">
                <a:solidFill>
                  <a:srgbClr val="FFFFFF"/>
                </a:solidFill>
              </a:ln>
              <a:effectLst/>
            </c:spPr>
            <c:extLst>
              <c:ext xmlns:c16="http://schemas.microsoft.com/office/drawing/2014/chart" uri="{C3380CC4-5D6E-409C-BE32-E72D297353CC}">
                <c16:uniqueId val="{00000007-6B8E-4FE3-9BA3-46336DCE49ED}"/>
              </c:ext>
            </c:extLst>
          </c:dPt>
          <c:dPt>
            <c:idx val="10"/>
            <c:invertIfNegative val="0"/>
            <c:bubble3D val="0"/>
            <c:spPr>
              <a:solidFill>
                <a:srgbClr val="F5BFAD"/>
              </a:solidFill>
              <a:ln w="25400">
                <a:solidFill>
                  <a:srgbClr val="FFFFFF"/>
                </a:solidFill>
              </a:ln>
              <a:effectLst/>
            </c:spPr>
            <c:extLst>
              <c:ext xmlns:c16="http://schemas.microsoft.com/office/drawing/2014/chart" uri="{C3380CC4-5D6E-409C-BE32-E72D297353CC}">
                <c16:uniqueId val="{00000009-6B8E-4FE3-9BA3-46336DCE49ED}"/>
              </c:ext>
            </c:extLst>
          </c:dPt>
          <c:dPt>
            <c:idx val="11"/>
            <c:invertIfNegative val="0"/>
            <c:bubble3D val="0"/>
            <c:spPr>
              <a:solidFill>
                <a:srgbClr val="EBEBEB"/>
              </a:solidFill>
              <a:ln w="25400">
                <a:solidFill>
                  <a:srgbClr val="FFFFFF"/>
                </a:solidFill>
              </a:ln>
              <a:effectLst/>
            </c:spPr>
            <c:extLst>
              <c:ext xmlns:c16="http://schemas.microsoft.com/office/drawing/2014/chart" uri="{C3380CC4-5D6E-409C-BE32-E72D297353CC}">
                <c16:uniqueId val="{0000000B-6B8E-4FE3-9BA3-46336DCE49ED}"/>
              </c:ext>
            </c:extLst>
          </c:dPt>
          <c:dLbls>
            <c:delete val="1"/>
          </c:dLbls>
          <c:errBars>
            <c:errBarType val="both"/>
            <c:errValType val="cust"/>
            <c:noEndCap val="0"/>
            <c:plus>
              <c:numRef>
                <c:f>'S1.Survey'!$E$182:$P$182</c:f>
                <c:numCache>
                  <c:formatCode>General</c:formatCode>
                  <c:ptCount val="12"/>
                  <c:pt idx="0">
                    <c:v>0</c:v>
                  </c:pt>
                  <c:pt idx="1">
                    <c:v>6.2167919999999996E-3</c:v>
                  </c:pt>
                  <c:pt idx="2">
                    <c:v>4.7011370000000002E-3</c:v>
                  </c:pt>
                  <c:pt idx="3">
                    <c:v>2.4480469999999997E-2</c:v>
                  </c:pt>
                  <c:pt idx="4">
                    <c:v>1.2581479999999999E-2</c:v>
                  </c:pt>
                  <c:pt idx="5">
                    <c:v>7.3508499999999991E-3</c:v>
                  </c:pt>
                  <c:pt idx="6">
                    <c:v>3.343136E-2</c:v>
                  </c:pt>
                  <c:pt idx="7">
                    <c:v>2.4235400000000004E-2</c:v>
                  </c:pt>
                  <c:pt idx="8">
                    <c:v>1.7365599999999981E-2</c:v>
                  </c:pt>
                  <c:pt idx="9">
                    <c:v>2.4835899999999911E-2</c:v>
                  </c:pt>
                  <c:pt idx="10">
                    <c:v>2.1233799999999969E-2</c:v>
                  </c:pt>
                  <c:pt idx="11">
                    <c:v>1.6659800000000002E-2</c:v>
                  </c:pt>
                </c:numCache>
              </c:numRef>
            </c:plus>
            <c:minus>
              <c:numRef>
                <c:f>'S1.Survey'!$E$181:$P$181</c:f>
                <c:numCache>
                  <c:formatCode>General</c:formatCode>
                  <c:ptCount val="12"/>
                  <c:pt idx="0">
                    <c:v>0</c:v>
                  </c:pt>
                  <c:pt idx="1">
                    <c:v>9.3432357000000003E-4</c:v>
                  </c:pt>
                  <c:pt idx="2">
                    <c:v>1.964085E-3</c:v>
                  </c:pt>
                  <c:pt idx="3">
                    <c:v>1.3136190000000001E-2</c:v>
                  </c:pt>
                  <c:pt idx="4">
                    <c:v>8.3660599999999981E-3</c:v>
                  </c:pt>
                  <c:pt idx="5">
                    <c:v>5.0402700000000012E-3</c:v>
                  </c:pt>
                  <c:pt idx="6">
                    <c:v>1.9074289999999994E-2</c:v>
                  </c:pt>
                  <c:pt idx="7">
                    <c:v>1.9284830000000003E-2</c:v>
                  </c:pt>
                  <c:pt idx="8">
                    <c:v>1.5376600000000018E-2</c:v>
                  </c:pt>
                  <c:pt idx="9">
                    <c:v>3.7329100000000004E-2</c:v>
                  </c:pt>
                  <c:pt idx="10">
                    <c:v>2.6053499999999952E-2</c:v>
                  </c:pt>
                  <c:pt idx="11">
                    <c:v>1.7909600000000081E-2</c:v>
                  </c:pt>
                </c:numCache>
              </c:numRef>
            </c:minus>
            <c:spPr>
              <a:noFill/>
              <a:ln w="25400" cap="flat" cmpd="sng" algn="ctr">
                <a:solidFill>
                  <a:srgbClr val="FFFFFF"/>
                </a:solidFill>
                <a:round/>
              </a:ln>
              <a:effectLst/>
            </c:spPr>
          </c:errBars>
          <c:cat>
            <c:multiLvlStrRef>
              <c:f>'S1.Survey'!$E$178:$P$179</c:f>
              <c:multiLvlStrCache>
                <c:ptCount val="12"/>
                <c:lvl>
                  <c:pt idx="0">
                    <c:v>Victims</c:v>
                  </c:pt>
                  <c:pt idx="1">
                    <c:v>Victims and witnesses</c:v>
                  </c:pt>
                  <c:pt idx="2">
                    <c:v>All children</c:v>
                  </c:pt>
                  <c:pt idx="3">
                    <c:v>Victims</c:v>
                  </c:pt>
                  <c:pt idx="4">
                    <c:v>Victims and witnesses</c:v>
                  </c:pt>
                  <c:pt idx="5">
                    <c:v>All children</c:v>
                  </c:pt>
                  <c:pt idx="6">
                    <c:v>Victims</c:v>
                  </c:pt>
                  <c:pt idx="7">
                    <c:v>Victims and witnesses</c:v>
                  </c:pt>
                  <c:pt idx="8">
                    <c:v>All children</c:v>
                  </c:pt>
                  <c:pt idx="9">
                    <c:v>Victims</c:v>
                  </c:pt>
                  <c:pt idx="10">
                    <c:v>Victims and witnesses</c:v>
                  </c:pt>
                  <c:pt idx="11">
                    <c:v>All children</c:v>
                  </c:pt>
                </c:lvl>
                <c:lvl>
                  <c:pt idx="0">
                    <c:v>Preferred not to answer</c:v>
                  </c:pt>
                  <c:pt idx="3">
                    <c:v>Decreased</c:v>
                  </c:pt>
                  <c:pt idx="6">
                    <c:v>About the same</c:v>
                  </c:pt>
                  <c:pt idx="9">
                    <c:v>Increased</c:v>
                  </c:pt>
                </c:lvl>
              </c:multiLvlStrCache>
            </c:multiLvlStrRef>
          </c:cat>
          <c:val>
            <c:numRef>
              <c:f>'S1.Survey'!$E$180:$P$180</c:f>
              <c:numCache>
                <c:formatCode>0.0%</c:formatCode>
                <c:ptCount val="12"/>
                <c:pt idx="0">
                  <c:v>0</c:v>
                </c:pt>
                <c:pt idx="1">
                  <c:v>1E-3</c:v>
                </c:pt>
                <c:pt idx="2">
                  <c:v>5.0000000000000001E-3</c:v>
                </c:pt>
                <c:pt idx="3">
                  <c:v>2.5000000000000001E-2</c:v>
                </c:pt>
                <c:pt idx="4">
                  <c:v>2.1999999999999999E-2</c:v>
                </c:pt>
                <c:pt idx="5">
                  <c:v>0.02</c:v>
                </c:pt>
                <c:pt idx="6" formatCode="0%">
                  <c:v>5.0999999999999997E-2</c:v>
                </c:pt>
                <c:pt idx="7" formatCode="0%">
                  <c:v>0.107</c:v>
                </c:pt>
                <c:pt idx="8" formatCode="0%">
                  <c:v>0.17</c:v>
                </c:pt>
                <c:pt idx="9" formatCode="0%">
                  <c:v>0.92400000000000004</c:v>
                </c:pt>
                <c:pt idx="10" formatCode="0%">
                  <c:v>0.87</c:v>
                </c:pt>
                <c:pt idx="11" formatCode="0%">
                  <c:v>0.80400000000000005</c:v>
                </c:pt>
              </c:numCache>
            </c:numRef>
          </c:val>
          <c:extLst>
            <c:ext xmlns:c16="http://schemas.microsoft.com/office/drawing/2014/chart" uri="{C3380CC4-5D6E-409C-BE32-E72D297353CC}">
              <c16:uniqueId val="{0000000C-6B8E-4FE3-9BA3-46336DCE49ED}"/>
            </c:ext>
          </c:extLst>
        </c:ser>
        <c:dLbls>
          <c:dLblPos val="outEnd"/>
          <c:showLegendKey val="0"/>
          <c:showVal val="1"/>
          <c:showCatName val="0"/>
          <c:showSerName val="0"/>
          <c:showPercent val="0"/>
          <c:showBubbleSize val="0"/>
        </c:dLbls>
        <c:gapWidth val="21"/>
        <c:overlap val="-90"/>
        <c:axId val="1606675871"/>
        <c:axId val="1606672543"/>
      </c:barChart>
      <c:catAx>
        <c:axId val="1606675871"/>
        <c:scaling>
          <c:orientation val="minMax"/>
        </c:scaling>
        <c:delete val="1"/>
        <c:axPos val="l"/>
        <c:numFmt formatCode="General" sourceLinked="1"/>
        <c:majorTickMark val="none"/>
        <c:minorTickMark val="none"/>
        <c:tickLblPos val="nextTo"/>
        <c:crossAx val="1606672543"/>
        <c:crosses val="autoZero"/>
        <c:auto val="1"/>
        <c:lblAlgn val="ctr"/>
        <c:lblOffset val="100"/>
        <c:noMultiLvlLbl val="0"/>
      </c:catAx>
      <c:valAx>
        <c:axId val="1606672543"/>
        <c:scaling>
          <c:orientation val="minMax"/>
        </c:scaling>
        <c:delete val="1"/>
        <c:axPos val="b"/>
        <c:numFmt formatCode="0%" sourceLinked="0"/>
        <c:majorTickMark val="none"/>
        <c:minorTickMark val="none"/>
        <c:tickLblPos val="nextTo"/>
        <c:crossAx val="1606675871"/>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219248639215448E-2"/>
          <c:y val="3.5355276704026731E-2"/>
          <c:w val="0.9562468532551599"/>
          <c:h val="0.91815366348750027"/>
        </c:manualLayout>
      </c:layout>
      <c:barChart>
        <c:barDir val="col"/>
        <c:grouping val="stacked"/>
        <c:varyColors val="0"/>
        <c:ser>
          <c:idx val="0"/>
          <c:order val="0"/>
          <c:tx>
            <c:strRef>
              <c:f>'S1.Survey'!$N$31</c:f>
              <c:strCache>
                <c:ptCount val="1"/>
                <c:pt idx="0">
                  <c:v>Acquaintance</c:v>
                </c:pt>
              </c:strCache>
            </c:strRef>
          </c:tx>
          <c:spPr>
            <a:solidFill>
              <a:schemeClr val="accent1"/>
            </a:solidFill>
            <a:ln w="25400">
              <a:solidFill>
                <a:srgbClr val="FFFFFF"/>
              </a:solidFill>
            </a:ln>
            <a:effectLst/>
          </c:spPr>
          <c:invertIfNegative val="0"/>
          <c:cat>
            <c:strRef>
              <c:f>'S1.Survey'!$M$32:$M$36</c:f>
              <c:strCache>
                <c:ptCount val="5"/>
                <c:pt idx="0">
                  <c:v>One or more types of violence</c:v>
                </c:pt>
                <c:pt idx="1">
                  <c:v>Physical assault</c:v>
                </c:pt>
                <c:pt idx="2">
                  <c:v>Sexual assault</c:v>
                </c:pt>
                <c:pt idx="3">
                  <c:v>Threat or assault with a weapon</c:v>
                </c:pt>
                <c:pt idx="4">
                  <c:v>Robbery</c:v>
                </c:pt>
              </c:strCache>
            </c:strRef>
          </c:cat>
          <c:val>
            <c:numRef>
              <c:f>'S1.Survey'!$N$32:$N$36</c:f>
              <c:numCache>
                <c:formatCode>0%</c:formatCode>
                <c:ptCount val="5"/>
                <c:pt idx="0">
                  <c:v>0.60609103129999997</c:v>
                </c:pt>
                <c:pt idx="1">
                  <c:v>0.66450197519999998</c:v>
                </c:pt>
                <c:pt idx="2">
                  <c:v>0.62540278940000005</c:v>
                </c:pt>
                <c:pt idx="3">
                  <c:v>0.46298072839999999</c:v>
                </c:pt>
                <c:pt idx="4">
                  <c:v>0.3717561908</c:v>
                </c:pt>
              </c:numCache>
            </c:numRef>
          </c:val>
          <c:extLst>
            <c:ext xmlns:c16="http://schemas.microsoft.com/office/drawing/2014/chart" uri="{C3380CC4-5D6E-409C-BE32-E72D297353CC}">
              <c16:uniqueId val="{00000000-B9C6-4903-BC4A-79AD913FE8B2}"/>
            </c:ext>
          </c:extLst>
        </c:ser>
        <c:ser>
          <c:idx val="1"/>
          <c:order val="1"/>
          <c:tx>
            <c:strRef>
              <c:f>'S1.Survey'!$O$31</c:f>
              <c:strCache>
                <c:ptCount val="1"/>
                <c:pt idx="0">
                  <c:v>Stranger</c:v>
                </c:pt>
              </c:strCache>
            </c:strRef>
          </c:tx>
          <c:spPr>
            <a:solidFill>
              <a:srgbClr val="F5BFAD"/>
            </a:solidFill>
            <a:ln w="25400">
              <a:solidFill>
                <a:srgbClr val="FFFFFF"/>
              </a:solidFill>
            </a:ln>
            <a:effectLst/>
          </c:spPr>
          <c:invertIfNegative val="0"/>
          <c:cat>
            <c:strRef>
              <c:f>'S1.Survey'!$M$32:$M$36</c:f>
              <c:strCache>
                <c:ptCount val="5"/>
                <c:pt idx="0">
                  <c:v>One or more types of violence</c:v>
                </c:pt>
                <c:pt idx="1">
                  <c:v>Physical assault</c:v>
                </c:pt>
                <c:pt idx="2">
                  <c:v>Sexual assault</c:v>
                </c:pt>
                <c:pt idx="3">
                  <c:v>Threat or assault with a weapon</c:v>
                </c:pt>
                <c:pt idx="4">
                  <c:v>Robbery</c:v>
                </c:pt>
              </c:strCache>
            </c:strRef>
          </c:cat>
          <c:val>
            <c:numRef>
              <c:f>'S1.Survey'!$O$32:$O$36</c:f>
              <c:numCache>
                <c:formatCode>0%</c:formatCode>
                <c:ptCount val="5"/>
                <c:pt idx="0">
                  <c:v>0.27867533820000001</c:v>
                </c:pt>
                <c:pt idx="1">
                  <c:v>0.24113731120000001</c:v>
                </c:pt>
                <c:pt idx="2">
                  <c:v>0.19410413770000001</c:v>
                </c:pt>
                <c:pt idx="3">
                  <c:v>0.42303243740000002</c:v>
                </c:pt>
                <c:pt idx="4">
                  <c:v>0.48653270119999997</c:v>
                </c:pt>
              </c:numCache>
            </c:numRef>
          </c:val>
          <c:extLst>
            <c:ext xmlns:c16="http://schemas.microsoft.com/office/drawing/2014/chart" uri="{C3380CC4-5D6E-409C-BE32-E72D297353CC}">
              <c16:uniqueId val="{00000001-B9C6-4903-BC4A-79AD913FE8B2}"/>
            </c:ext>
          </c:extLst>
        </c:ser>
        <c:ser>
          <c:idx val="2"/>
          <c:order val="2"/>
          <c:tx>
            <c:strRef>
              <c:f>'S1.Survey'!$P$31</c:f>
              <c:strCache>
                <c:ptCount val="1"/>
                <c:pt idx="0">
                  <c:v>Family member</c:v>
                </c:pt>
              </c:strCache>
            </c:strRef>
          </c:tx>
          <c:spPr>
            <a:solidFill>
              <a:srgbClr val="EBEBEB"/>
            </a:solidFill>
            <a:ln w="25400">
              <a:solidFill>
                <a:srgbClr val="FFFFFF"/>
              </a:solidFill>
            </a:ln>
            <a:effectLst/>
          </c:spPr>
          <c:invertIfNegative val="0"/>
          <c:cat>
            <c:strRef>
              <c:f>'S1.Survey'!$M$32:$M$36</c:f>
              <c:strCache>
                <c:ptCount val="5"/>
                <c:pt idx="0">
                  <c:v>One or more types of violence</c:v>
                </c:pt>
                <c:pt idx="1">
                  <c:v>Physical assault</c:v>
                </c:pt>
                <c:pt idx="2">
                  <c:v>Sexual assault</c:v>
                </c:pt>
                <c:pt idx="3">
                  <c:v>Threat or assault with a weapon</c:v>
                </c:pt>
                <c:pt idx="4">
                  <c:v>Robbery</c:v>
                </c:pt>
              </c:strCache>
            </c:strRef>
          </c:cat>
          <c:val>
            <c:numRef>
              <c:f>'S1.Survey'!$P$32:$P$36</c:f>
              <c:numCache>
                <c:formatCode>0%</c:formatCode>
                <c:ptCount val="5"/>
                <c:pt idx="0">
                  <c:v>0.1152336305</c:v>
                </c:pt>
                <c:pt idx="1">
                  <c:v>9.4360713600000007E-2</c:v>
                </c:pt>
                <c:pt idx="2">
                  <c:v>0.180493073</c:v>
                </c:pt>
                <c:pt idx="3">
                  <c:v>0.1139868342</c:v>
                </c:pt>
                <c:pt idx="4">
                  <c:v>0.141711108</c:v>
                </c:pt>
              </c:numCache>
            </c:numRef>
          </c:val>
          <c:extLst>
            <c:ext xmlns:c16="http://schemas.microsoft.com/office/drawing/2014/chart" uri="{C3380CC4-5D6E-409C-BE32-E72D297353CC}">
              <c16:uniqueId val="{00000002-B9C6-4903-BC4A-79AD913FE8B2}"/>
            </c:ext>
          </c:extLst>
        </c:ser>
        <c:dLbls>
          <c:showLegendKey val="0"/>
          <c:showVal val="0"/>
          <c:showCatName val="0"/>
          <c:showSerName val="0"/>
          <c:showPercent val="0"/>
          <c:showBubbleSize val="0"/>
        </c:dLbls>
        <c:gapWidth val="21"/>
        <c:overlap val="100"/>
        <c:axId val="671512632"/>
        <c:axId val="177229959"/>
      </c:barChart>
      <c:catAx>
        <c:axId val="671512632"/>
        <c:scaling>
          <c:orientation val="minMax"/>
        </c:scaling>
        <c:delete val="1"/>
        <c:axPos val="b"/>
        <c:numFmt formatCode="General" sourceLinked="1"/>
        <c:majorTickMark val="none"/>
        <c:minorTickMark val="none"/>
        <c:tickLblPos val="nextTo"/>
        <c:crossAx val="177229959"/>
        <c:crosses val="autoZero"/>
        <c:auto val="1"/>
        <c:lblAlgn val="ctr"/>
        <c:lblOffset val="100"/>
        <c:noMultiLvlLbl val="0"/>
      </c:catAx>
      <c:valAx>
        <c:axId val="177229959"/>
        <c:scaling>
          <c:orientation val="minMax"/>
          <c:max val="1"/>
        </c:scaling>
        <c:delete val="1"/>
        <c:axPos val="l"/>
        <c:numFmt formatCode="0%" sourceLinked="1"/>
        <c:majorTickMark val="none"/>
        <c:minorTickMark val="none"/>
        <c:tickLblPos val="nextTo"/>
        <c:crossAx val="671512632"/>
        <c:crosses val="autoZero"/>
        <c:crossBetween val="between"/>
      </c:val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051385921742884E-2"/>
          <c:y val="4.3934934783196662E-2"/>
          <c:w val="0.93397990253108554"/>
          <c:h val="0.92903799097732009"/>
        </c:manualLayout>
      </c:layout>
      <c:barChart>
        <c:barDir val="col"/>
        <c:grouping val="clustered"/>
        <c:varyColors val="0"/>
        <c:ser>
          <c:idx val="2"/>
          <c:order val="2"/>
          <c:tx>
            <c:strRef>
              <c:f>'S2.Stats'!$F$445</c:f>
              <c:strCache>
                <c:ptCount val="1"/>
                <c:pt idx="0">
                  <c:v>Difference (%pt.)</c:v>
                </c:pt>
              </c:strCache>
            </c:strRef>
          </c:tx>
          <c:spPr>
            <a:solidFill>
              <a:srgbClr val="ED8B86"/>
            </a:solidFill>
            <a:ln w="25400">
              <a:solidFill>
                <a:srgbClr val="FFFFFF"/>
              </a:solidFill>
            </a:ln>
            <a:effectLst/>
          </c:spPr>
          <c:invertIfNegative val="0"/>
          <c:dLbls>
            <c:delete val="1"/>
          </c:dLbls>
          <c:cat>
            <c:strRef>
              <c:f>'S2.Stats'!$C$446:$C$460</c:f>
              <c:strCache>
                <c:ptCount val="15"/>
                <c:pt idx="0">
                  <c:v>2006/07</c:v>
                </c:pt>
                <c:pt idx="1">
                  <c:v>2007/08</c:v>
                </c:pt>
                <c:pt idx="2">
                  <c:v>2008/09</c:v>
                </c:pt>
                <c:pt idx="3">
                  <c:v>2009/10</c:v>
                </c:pt>
                <c:pt idx="4">
                  <c:v>2010/11</c:v>
                </c:pt>
                <c:pt idx="5">
                  <c:v>2011/12</c:v>
                </c:pt>
                <c:pt idx="6">
                  <c:v>2012/13</c:v>
                </c:pt>
                <c:pt idx="7">
                  <c:v>2013/14</c:v>
                </c:pt>
                <c:pt idx="8">
                  <c:v>2014/15</c:v>
                </c:pt>
                <c:pt idx="9">
                  <c:v>2015/16</c:v>
                </c:pt>
                <c:pt idx="10">
                  <c:v>2016/17</c:v>
                </c:pt>
                <c:pt idx="11">
                  <c:v>2017/18 </c:v>
                </c:pt>
                <c:pt idx="12">
                  <c:v>2018/19 </c:v>
                </c:pt>
                <c:pt idx="13">
                  <c:v>2019/20</c:v>
                </c:pt>
                <c:pt idx="14">
                  <c:v>2020/21</c:v>
                </c:pt>
              </c:strCache>
            </c:strRef>
          </c:cat>
          <c:val>
            <c:numRef>
              <c:f>'S2.Stats'!$F$446:$F$460</c:f>
              <c:numCache>
                <c:formatCode>0.0%</c:formatCode>
                <c:ptCount val="15"/>
                <c:pt idx="0">
                  <c:v>0.10345786800000001</c:v>
                </c:pt>
                <c:pt idx="1">
                  <c:v>0.119396745</c:v>
                </c:pt>
                <c:pt idx="2">
                  <c:v>8.4040300999999998E-2</c:v>
                </c:pt>
                <c:pt idx="3">
                  <c:v>0.10895946999999999</c:v>
                </c:pt>
                <c:pt idx="4">
                  <c:v>6.2045115999999997E-2</c:v>
                </c:pt>
                <c:pt idx="5">
                  <c:v>3.8602122000000003E-2</c:v>
                </c:pt>
                <c:pt idx="6">
                  <c:v>4.4945758000000002E-2</c:v>
                </c:pt>
                <c:pt idx="7">
                  <c:v>4.5738177000000005E-2</c:v>
                </c:pt>
                <c:pt idx="8">
                  <c:v>3.7714809000000002E-2</c:v>
                </c:pt>
                <c:pt idx="9">
                  <c:v>4.2600510999999994E-2</c:v>
                </c:pt>
                <c:pt idx="10">
                  <c:v>3.8237606999999993E-2</c:v>
                </c:pt>
                <c:pt idx="11">
                  <c:v>2.8749889000000001E-2</c:v>
                </c:pt>
                <c:pt idx="12">
                  <c:v>1.3089993999999994E-2</c:v>
                </c:pt>
                <c:pt idx="13">
                  <c:v>1.628727999999996E-3</c:v>
                </c:pt>
                <c:pt idx="14">
                  <c:v>-2.9065090000000016E-3</c:v>
                </c:pt>
              </c:numCache>
            </c:numRef>
          </c:val>
          <c:extLst>
            <c:ext xmlns:c16="http://schemas.microsoft.com/office/drawing/2014/chart" uri="{C3380CC4-5D6E-409C-BE32-E72D297353CC}">
              <c16:uniqueId val="{00000000-98DE-48F5-B947-49AC995E491A}"/>
            </c:ext>
          </c:extLst>
        </c:ser>
        <c:dLbls>
          <c:showLegendKey val="0"/>
          <c:showVal val="1"/>
          <c:showCatName val="0"/>
          <c:showSerName val="0"/>
          <c:showPercent val="0"/>
          <c:showBubbleSize val="0"/>
        </c:dLbls>
        <c:gapWidth val="0"/>
        <c:overlap val="100"/>
        <c:axId val="1605256304"/>
        <c:axId val="1605257552"/>
      </c:barChart>
      <c:lineChart>
        <c:grouping val="standard"/>
        <c:varyColors val="0"/>
        <c:ser>
          <c:idx val="0"/>
          <c:order val="0"/>
          <c:tx>
            <c:strRef>
              <c:f>'S2.Stats'!$D$445</c:f>
              <c:strCache>
                <c:ptCount val="1"/>
                <c:pt idx="0">
                  <c:v>Black pupils</c:v>
                </c:pt>
              </c:strCache>
            </c:strRef>
          </c:tx>
          <c:spPr>
            <a:ln w="38100" cap="rnd">
              <a:solidFill>
                <a:srgbClr val="F5BFAD"/>
              </a:solidFill>
              <a:round/>
            </a:ln>
            <a:effectLst/>
          </c:spPr>
          <c:marker>
            <c:symbol val="none"/>
          </c:marker>
          <c:dLbls>
            <c:delete val="1"/>
          </c:dLbls>
          <c:cat>
            <c:strRef>
              <c:f>'S2.Stats'!$C$446:$C$460</c:f>
              <c:strCache>
                <c:ptCount val="15"/>
                <c:pt idx="0">
                  <c:v>2006/07</c:v>
                </c:pt>
                <c:pt idx="1">
                  <c:v>2007/08</c:v>
                </c:pt>
                <c:pt idx="2">
                  <c:v>2008/09</c:v>
                </c:pt>
                <c:pt idx="3">
                  <c:v>2009/10</c:v>
                </c:pt>
                <c:pt idx="4">
                  <c:v>2010/11</c:v>
                </c:pt>
                <c:pt idx="5">
                  <c:v>2011/12</c:v>
                </c:pt>
                <c:pt idx="6">
                  <c:v>2012/13</c:v>
                </c:pt>
                <c:pt idx="7">
                  <c:v>2013/14</c:v>
                </c:pt>
                <c:pt idx="8">
                  <c:v>2014/15</c:v>
                </c:pt>
                <c:pt idx="9">
                  <c:v>2015/16</c:v>
                </c:pt>
                <c:pt idx="10">
                  <c:v>2016/17</c:v>
                </c:pt>
                <c:pt idx="11">
                  <c:v>2017/18 </c:v>
                </c:pt>
                <c:pt idx="12">
                  <c:v>2018/19 </c:v>
                </c:pt>
                <c:pt idx="13">
                  <c:v>2019/20</c:v>
                </c:pt>
                <c:pt idx="14">
                  <c:v>2020/21</c:v>
                </c:pt>
              </c:strCache>
            </c:strRef>
          </c:cat>
          <c:val>
            <c:numRef>
              <c:f>'S2.Stats'!$D$446:$D$460</c:f>
              <c:numCache>
                <c:formatCode>0.0%</c:formatCode>
                <c:ptCount val="15"/>
                <c:pt idx="0">
                  <c:v>0.22653078400000001</c:v>
                </c:pt>
                <c:pt idx="1">
                  <c:v>0.23714835500000001</c:v>
                </c:pt>
                <c:pt idx="2">
                  <c:v>0.177165197</c:v>
                </c:pt>
                <c:pt idx="3">
                  <c:v>0.19098989499999999</c:v>
                </c:pt>
                <c:pt idx="4">
                  <c:v>0.135761305</c:v>
                </c:pt>
                <c:pt idx="5">
                  <c:v>0.1072915</c:v>
                </c:pt>
                <c:pt idx="6">
                  <c:v>0.112924284</c:v>
                </c:pt>
                <c:pt idx="7">
                  <c:v>0.11889496300000001</c:v>
                </c:pt>
                <c:pt idx="8">
                  <c:v>0.123048854</c:v>
                </c:pt>
                <c:pt idx="9">
                  <c:v>0.13898934199999999</c:v>
                </c:pt>
                <c:pt idx="10">
                  <c:v>0.13677381699999999</c:v>
                </c:pt>
                <c:pt idx="11">
                  <c:v>0.128005016</c:v>
                </c:pt>
                <c:pt idx="12">
                  <c:v>0.113665664</c:v>
                </c:pt>
                <c:pt idx="13">
                  <c:v>6.6192606000000001E-2</c:v>
                </c:pt>
                <c:pt idx="14">
                  <c:v>4.7175323999999998E-2</c:v>
                </c:pt>
              </c:numCache>
            </c:numRef>
          </c:val>
          <c:smooth val="0"/>
          <c:extLst>
            <c:ext xmlns:c16="http://schemas.microsoft.com/office/drawing/2014/chart" uri="{C3380CC4-5D6E-409C-BE32-E72D297353CC}">
              <c16:uniqueId val="{00000001-98DE-48F5-B947-49AC995E491A}"/>
            </c:ext>
          </c:extLst>
        </c:ser>
        <c:ser>
          <c:idx val="1"/>
          <c:order val="1"/>
          <c:tx>
            <c:strRef>
              <c:f>'S2.Stats'!$E$445</c:f>
              <c:strCache>
                <c:ptCount val="1"/>
                <c:pt idx="0">
                  <c:v>White pupils</c:v>
                </c:pt>
              </c:strCache>
            </c:strRef>
          </c:tx>
          <c:spPr>
            <a:ln w="38100" cap="rnd">
              <a:solidFill>
                <a:srgbClr val="EBEBEB"/>
              </a:solidFill>
              <a:round/>
            </a:ln>
            <a:effectLst/>
          </c:spPr>
          <c:marker>
            <c:symbol val="none"/>
          </c:marker>
          <c:dLbls>
            <c:delete val="1"/>
          </c:dLbls>
          <c:cat>
            <c:strRef>
              <c:f>'S2.Stats'!$C$446:$C$460</c:f>
              <c:strCache>
                <c:ptCount val="15"/>
                <c:pt idx="0">
                  <c:v>2006/07</c:v>
                </c:pt>
                <c:pt idx="1">
                  <c:v>2007/08</c:v>
                </c:pt>
                <c:pt idx="2">
                  <c:v>2008/09</c:v>
                </c:pt>
                <c:pt idx="3">
                  <c:v>2009/10</c:v>
                </c:pt>
                <c:pt idx="4">
                  <c:v>2010/11</c:v>
                </c:pt>
                <c:pt idx="5">
                  <c:v>2011/12</c:v>
                </c:pt>
                <c:pt idx="6">
                  <c:v>2012/13</c:v>
                </c:pt>
                <c:pt idx="7">
                  <c:v>2013/14</c:v>
                </c:pt>
                <c:pt idx="8">
                  <c:v>2014/15</c:v>
                </c:pt>
                <c:pt idx="9">
                  <c:v>2015/16</c:v>
                </c:pt>
                <c:pt idx="10">
                  <c:v>2016/17</c:v>
                </c:pt>
                <c:pt idx="11">
                  <c:v>2017/18 </c:v>
                </c:pt>
                <c:pt idx="12">
                  <c:v>2018/19 </c:v>
                </c:pt>
                <c:pt idx="13">
                  <c:v>2019/20</c:v>
                </c:pt>
                <c:pt idx="14">
                  <c:v>2020/21</c:v>
                </c:pt>
              </c:strCache>
            </c:strRef>
          </c:cat>
          <c:val>
            <c:numRef>
              <c:f>'S2.Stats'!$E$446:$E$460</c:f>
              <c:numCache>
                <c:formatCode>0.0%</c:formatCode>
                <c:ptCount val="15"/>
                <c:pt idx="0">
                  <c:v>0.123072916</c:v>
                </c:pt>
                <c:pt idx="1">
                  <c:v>0.11775161000000001</c:v>
                </c:pt>
                <c:pt idx="2">
                  <c:v>9.3124895999999999E-2</c:v>
                </c:pt>
                <c:pt idx="3">
                  <c:v>8.2030425000000004E-2</c:v>
                </c:pt>
                <c:pt idx="4">
                  <c:v>7.3716189000000001E-2</c:v>
                </c:pt>
                <c:pt idx="5">
                  <c:v>6.8689377999999995E-2</c:v>
                </c:pt>
                <c:pt idx="6">
                  <c:v>6.7978525999999997E-2</c:v>
                </c:pt>
                <c:pt idx="7">
                  <c:v>7.3156786000000001E-2</c:v>
                </c:pt>
                <c:pt idx="8">
                  <c:v>8.5334044999999997E-2</c:v>
                </c:pt>
                <c:pt idx="9">
                  <c:v>9.6388830999999994E-2</c:v>
                </c:pt>
                <c:pt idx="10">
                  <c:v>9.8536209999999999E-2</c:v>
                </c:pt>
                <c:pt idx="11">
                  <c:v>9.9255126999999999E-2</c:v>
                </c:pt>
                <c:pt idx="12">
                  <c:v>0.10057567000000001</c:v>
                </c:pt>
                <c:pt idx="13">
                  <c:v>6.4563878000000005E-2</c:v>
                </c:pt>
                <c:pt idx="14">
                  <c:v>5.0081832999999999E-2</c:v>
                </c:pt>
              </c:numCache>
            </c:numRef>
          </c:val>
          <c:smooth val="0"/>
          <c:extLst>
            <c:ext xmlns:c16="http://schemas.microsoft.com/office/drawing/2014/chart" uri="{C3380CC4-5D6E-409C-BE32-E72D297353CC}">
              <c16:uniqueId val="{00000002-98DE-48F5-B947-49AC995E491A}"/>
            </c:ext>
          </c:extLst>
        </c:ser>
        <c:dLbls>
          <c:showLegendKey val="0"/>
          <c:showVal val="1"/>
          <c:showCatName val="0"/>
          <c:showSerName val="0"/>
          <c:showPercent val="0"/>
          <c:showBubbleSize val="0"/>
        </c:dLbls>
        <c:marker val="1"/>
        <c:smooth val="0"/>
        <c:axId val="1605256304"/>
        <c:axId val="1605257552"/>
      </c:lineChart>
      <c:catAx>
        <c:axId val="1605256304"/>
        <c:scaling>
          <c:orientation val="minMax"/>
        </c:scaling>
        <c:delete val="1"/>
        <c:axPos val="b"/>
        <c:numFmt formatCode="General" sourceLinked="1"/>
        <c:majorTickMark val="none"/>
        <c:minorTickMark val="none"/>
        <c:tickLblPos val="low"/>
        <c:crossAx val="1605257552"/>
        <c:crosses val="autoZero"/>
        <c:auto val="1"/>
        <c:lblAlgn val="ctr"/>
        <c:lblOffset val="100"/>
        <c:noMultiLvlLbl val="0"/>
      </c:catAx>
      <c:valAx>
        <c:axId val="1605257552"/>
        <c:scaling>
          <c:orientation val="minMax"/>
          <c:max val="0.25"/>
        </c:scaling>
        <c:delete val="1"/>
        <c:axPos val="l"/>
        <c:numFmt formatCode="0.0%" sourceLinked="1"/>
        <c:majorTickMark val="none"/>
        <c:minorTickMark val="none"/>
        <c:tickLblPos val="nextTo"/>
        <c:crossAx val="1605256304"/>
        <c:crosses val="autoZero"/>
        <c:crossBetween val="between"/>
        <c:majorUnit val="2.5000000000000005E-2"/>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900">
          <a:latin typeface="Poppins" panose="00000500000000000000" pitchFamily="2" charset="0"/>
          <a:cs typeface="Poppins" panose="00000500000000000000" pitchFamily="2"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500190219555809"/>
          <c:y val="8.3502953599972951E-2"/>
          <c:w val="0.79941498038597025"/>
          <c:h val="0.49811296474935496"/>
        </c:manualLayout>
      </c:layout>
      <c:barChart>
        <c:barDir val="col"/>
        <c:grouping val="clustered"/>
        <c:varyColors val="0"/>
        <c:ser>
          <c:idx val="3"/>
          <c:order val="3"/>
          <c:tx>
            <c:strRef>
              <c:f>'Knife crime'!$I$246</c:f>
              <c:strCache>
                <c:ptCount val="1"/>
                <c:pt idx="0">
                  <c:v>&lt; Covid-19</c:v>
                </c:pt>
              </c:strCache>
            </c:strRef>
          </c:tx>
          <c:spPr>
            <a:solidFill>
              <a:srgbClr val="9C9B9B">
                <a:lumMod val="20000"/>
                <a:lumOff val="80000"/>
              </a:srgbClr>
            </a:solidFill>
            <a:ln>
              <a:noFill/>
            </a:ln>
            <a:effectLst/>
          </c:spPr>
          <c:invertIfNegative val="0"/>
          <c:dLbls>
            <c:dLbl>
              <c:idx val="7"/>
              <c:layout>
                <c:manualLayout>
                  <c:x val="0.13159969193496943"/>
                  <c:y val="5.9883761947733434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710E-4091-ACF6-CCFF96DAF82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val>
            <c:numRef>
              <c:f>'Knife crime'!$I$247:$I$256</c:f>
              <c:numCache>
                <c:formatCode>General</c:formatCode>
                <c:ptCount val="10"/>
                <c:pt idx="7" formatCode="0%">
                  <c:v>1.2</c:v>
                </c:pt>
              </c:numCache>
            </c:numRef>
          </c:val>
          <c:extLst>
            <c:ext xmlns:c16="http://schemas.microsoft.com/office/drawing/2014/chart" uri="{C3380CC4-5D6E-409C-BE32-E72D297353CC}">
              <c16:uniqueId val="{00000001-710E-4091-ACF6-CCFF96DAF821}"/>
            </c:ext>
          </c:extLst>
        </c:ser>
        <c:dLbls>
          <c:showLegendKey val="0"/>
          <c:showVal val="0"/>
          <c:showCatName val="0"/>
          <c:showSerName val="0"/>
          <c:showPercent val="0"/>
          <c:showBubbleSize val="0"/>
        </c:dLbls>
        <c:gapWidth val="0"/>
        <c:axId val="1090579664"/>
        <c:axId val="1090560464"/>
      </c:barChart>
      <c:lineChart>
        <c:grouping val="standard"/>
        <c:varyColors val="0"/>
        <c:ser>
          <c:idx val="0"/>
          <c:order val="0"/>
          <c:tx>
            <c:strRef>
              <c:f>'Knife crime'!$F$246</c:f>
              <c:strCache>
                <c:ptCount val="1"/>
                <c:pt idx="0">
                  <c:v>Police-recorded knife-enabled crime</c:v>
                </c:pt>
              </c:strCache>
            </c:strRef>
          </c:tx>
          <c:spPr>
            <a:ln w="28575" cap="rnd">
              <a:solidFill>
                <a:schemeClr val="accent1"/>
              </a:solidFill>
              <a:round/>
            </a:ln>
            <a:effectLst/>
          </c:spPr>
          <c:marker>
            <c:symbol val="none"/>
          </c:marker>
          <c:cat>
            <c:strRef>
              <c:f>'Knife crime'!$B$247:$B$257</c:f>
              <c:strCache>
                <c:ptCount val="11"/>
                <c:pt idx="0">
                  <c:v>2013/14</c:v>
                </c:pt>
                <c:pt idx="1">
                  <c:v>2014/15</c:v>
                </c:pt>
                <c:pt idx="2">
                  <c:v>2015/16</c:v>
                </c:pt>
                <c:pt idx="3">
                  <c:v>2016/17</c:v>
                </c:pt>
                <c:pt idx="4">
                  <c:v>2017/18</c:v>
                </c:pt>
                <c:pt idx="5">
                  <c:v>2018/19</c:v>
                </c:pt>
                <c:pt idx="6">
                  <c:v>2019/20</c:v>
                </c:pt>
                <c:pt idx="7">
                  <c:v>2020/21</c:v>
                </c:pt>
                <c:pt idx="8">
                  <c:v>2021/22</c:v>
                </c:pt>
                <c:pt idx="9">
                  <c:v>2022/23</c:v>
                </c:pt>
                <c:pt idx="10">
                  <c:v>2023/24</c:v>
                </c:pt>
              </c:strCache>
            </c:strRef>
          </c:cat>
          <c:val>
            <c:numRef>
              <c:f>'Knife crime'!$F$247:$F$257</c:f>
              <c:numCache>
                <c:formatCode>0%</c:formatCode>
                <c:ptCount val="11"/>
                <c:pt idx="0">
                  <c:v>0</c:v>
                </c:pt>
                <c:pt idx="1">
                  <c:v>2.6485352513673455E-2</c:v>
                </c:pt>
                <c:pt idx="2">
                  <c:v>0.15857496066531795</c:v>
                </c:pt>
                <c:pt idx="3">
                  <c:v>0.41646062785644711</c:v>
                </c:pt>
                <c:pt idx="4">
                  <c:v>0.70506480857121456</c:v>
                </c:pt>
                <c:pt idx="5">
                  <c:v>0.8484303588821458</c:v>
                </c:pt>
                <c:pt idx="6">
                  <c:v>0.94732898778751773</c:v>
                </c:pt>
                <c:pt idx="7">
                  <c:v>0.5610624110286957</c:v>
                </c:pt>
                <c:pt idx="8">
                  <c:v>0.70712519667340978</c:v>
                </c:pt>
                <c:pt idx="9">
                  <c:v>0.81347868434854265</c:v>
                </c:pt>
                <c:pt idx="10">
                  <c:v>0.89218550985240119</c:v>
                </c:pt>
              </c:numCache>
            </c:numRef>
          </c:val>
          <c:smooth val="0"/>
          <c:extLst>
            <c:ext xmlns:c16="http://schemas.microsoft.com/office/drawing/2014/chart" uri="{C3380CC4-5D6E-409C-BE32-E72D297353CC}">
              <c16:uniqueId val="{00000002-710E-4091-ACF6-CCFF96DAF821}"/>
            </c:ext>
          </c:extLst>
        </c:ser>
        <c:ser>
          <c:idx val="1"/>
          <c:order val="1"/>
          <c:tx>
            <c:strRef>
              <c:f>'Knife crime'!$G$246</c:f>
              <c:strCache>
                <c:ptCount val="1"/>
                <c:pt idx="0">
                  <c:v>Children admitted to hospital for knife assault</c:v>
                </c:pt>
              </c:strCache>
            </c:strRef>
          </c:tx>
          <c:spPr>
            <a:ln w="28575" cap="rnd">
              <a:solidFill>
                <a:schemeClr val="accent5"/>
              </a:solidFill>
              <a:round/>
            </a:ln>
            <a:effectLst/>
          </c:spPr>
          <c:marker>
            <c:symbol val="none"/>
          </c:marker>
          <c:cat>
            <c:strRef>
              <c:f>'Knife crime'!$B$247:$B$257</c:f>
              <c:strCache>
                <c:ptCount val="11"/>
                <c:pt idx="0">
                  <c:v>2013/14</c:v>
                </c:pt>
                <c:pt idx="1">
                  <c:v>2014/15</c:v>
                </c:pt>
                <c:pt idx="2">
                  <c:v>2015/16</c:v>
                </c:pt>
                <c:pt idx="3">
                  <c:v>2016/17</c:v>
                </c:pt>
                <c:pt idx="4">
                  <c:v>2017/18</c:v>
                </c:pt>
                <c:pt idx="5">
                  <c:v>2018/19</c:v>
                </c:pt>
                <c:pt idx="6">
                  <c:v>2019/20</c:v>
                </c:pt>
                <c:pt idx="7">
                  <c:v>2020/21</c:v>
                </c:pt>
                <c:pt idx="8">
                  <c:v>2021/22</c:v>
                </c:pt>
                <c:pt idx="9">
                  <c:v>2022/23</c:v>
                </c:pt>
                <c:pt idx="10">
                  <c:v>2023/24</c:v>
                </c:pt>
              </c:strCache>
            </c:strRef>
          </c:cat>
          <c:val>
            <c:numRef>
              <c:f>'Knife crime'!$G$247:$G$257</c:f>
              <c:numCache>
                <c:formatCode>0%</c:formatCode>
                <c:ptCount val="11"/>
                <c:pt idx="0">
                  <c:v>0</c:v>
                </c:pt>
                <c:pt idx="1">
                  <c:v>-4.6439628482972117E-2</c:v>
                </c:pt>
                <c:pt idx="2">
                  <c:v>0.23529411764705888</c:v>
                </c:pt>
                <c:pt idx="3">
                  <c:v>0.49535603715170273</c:v>
                </c:pt>
                <c:pt idx="4">
                  <c:v>0.77399380804953566</c:v>
                </c:pt>
                <c:pt idx="5">
                  <c:v>0.94427244582043346</c:v>
                </c:pt>
                <c:pt idx="6">
                  <c:v>0.72136222910216707</c:v>
                </c:pt>
                <c:pt idx="7">
                  <c:v>0.50773993808049545</c:v>
                </c:pt>
                <c:pt idx="8">
                  <c:v>0.47987616099071206</c:v>
                </c:pt>
                <c:pt idx="9">
                  <c:v>0.44582043343653255</c:v>
                </c:pt>
                <c:pt idx="10">
                  <c:v>0.57585139318885448</c:v>
                </c:pt>
              </c:numCache>
            </c:numRef>
          </c:val>
          <c:smooth val="0"/>
          <c:extLst>
            <c:ext xmlns:c16="http://schemas.microsoft.com/office/drawing/2014/chart" uri="{C3380CC4-5D6E-409C-BE32-E72D297353CC}">
              <c16:uniqueId val="{00000003-710E-4091-ACF6-CCFF96DAF821}"/>
            </c:ext>
          </c:extLst>
        </c:ser>
        <c:ser>
          <c:idx val="2"/>
          <c:order val="2"/>
          <c:tx>
            <c:strRef>
              <c:f>'Knife crime'!$H$246</c:f>
              <c:strCache>
                <c:ptCount val="1"/>
                <c:pt idx="0">
                  <c:v>Children cautioned or convicted for violent offences</c:v>
                </c:pt>
              </c:strCache>
            </c:strRef>
          </c:tx>
          <c:spPr>
            <a:ln w="28575" cap="rnd">
              <a:solidFill>
                <a:schemeClr val="accent3"/>
              </a:solidFill>
              <a:round/>
            </a:ln>
            <a:effectLst/>
          </c:spPr>
          <c:marker>
            <c:symbol val="none"/>
          </c:marker>
          <c:cat>
            <c:strRef>
              <c:f>'Knife crime'!$B$247:$B$257</c:f>
              <c:strCache>
                <c:ptCount val="11"/>
                <c:pt idx="0">
                  <c:v>2013/14</c:v>
                </c:pt>
                <c:pt idx="1">
                  <c:v>2014/15</c:v>
                </c:pt>
                <c:pt idx="2">
                  <c:v>2015/16</c:v>
                </c:pt>
                <c:pt idx="3">
                  <c:v>2016/17</c:v>
                </c:pt>
                <c:pt idx="4">
                  <c:v>2017/18</c:v>
                </c:pt>
                <c:pt idx="5">
                  <c:v>2018/19</c:v>
                </c:pt>
                <c:pt idx="6">
                  <c:v>2019/20</c:v>
                </c:pt>
                <c:pt idx="7">
                  <c:v>2020/21</c:v>
                </c:pt>
                <c:pt idx="8">
                  <c:v>2021/22</c:v>
                </c:pt>
                <c:pt idx="9">
                  <c:v>2022/23</c:v>
                </c:pt>
                <c:pt idx="10">
                  <c:v>2023/24</c:v>
                </c:pt>
              </c:strCache>
            </c:strRef>
          </c:cat>
          <c:val>
            <c:numRef>
              <c:f>'Knife crime'!$H$247:$H$257</c:f>
              <c:numCache>
                <c:formatCode>0%</c:formatCode>
                <c:ptCount val="11"/>
                <c:pt idx="0">
                  <c:v>0</c:v>
                </c:pt>
                <c:pt idx="1">
                  <c:v>8.6480482386543933E-3</c:v>
                </c:pt>
                <c:pt idx="2">
                  <c:v>-1.1662964138368759E-2</c:v>
                </c:pt>
                <c:pt idx="3">
                  <c:v>-4.1415423675023821E-2</c:v>
                </c:pt>
                <c:pt idx="4">
                  <c:v>2.3920977467470683E-2</c:v>
                </c:pt>
                <c:pt idx="5">
                  <c:v>-0.10671215487146934</c:v>
                </c:pt>
                <c:pt idx="6">
                  <c:v>-0.17240558552840368</c:v>
                </c:pt>
                <c:pt idx="7">
                  <c:v>-0.32390510948905105</c:v>
                </c:pt>
                <c:pt idx="8">
                  <c:v>-0.41950967946683593</c:v>
                </c:pt>
                <c:pt idx="9">
                  <c:v>-0.43279911139320848</c:v>
                </c:pt>
                <c:pt idx="10">
                  <c:v>-0.38344969850841004</c:v>
                </c:pt>
              </c:numCache>
            </c:numRef>
          </c:val>
          <c:smooth val="0"/>
          <c:extLst>
            <c:ext xmlns:c16="http://schemas.microsoft.com/office/drawing/2014/chart" uri="{C3380CC4-5D6E-409C-BE32-E72D297353CC}">
              <c16:uniqueId val="{00000004-710E-4091-ACF6-CCFF96DAF821}"/>
            </c:ext>
          </c:extLst>
        </c:ser>
        <c:dLbls>
          <c:showLegendKey val="0"/>
          <c:showVal val="0"/>
          <c:showCatName val="0"/>
          <c:showSerName val="0"/>
          <c:showPercent val="0"/>
          <c:showBubbleSize val="0"/>
        </c:dLbls>
        <c:marker val="1"/>
        <c:smooth val="0"/>
        <c:axId val="1407120800"/>
        <c:axId val="1407116960"/>
      </c:lineChart>
      <c:catAx>
        <c:axId val="14071208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407116960"/>
        <c:crosses val="autoZero"/>
        <c:auto val="1"/>
        <c:lblAlgn val="ctr"/>
        <c:lblOffset val="100"/>
        <c:noMultiLvlLbl val="0"/>
      </c:catAx>
      <c:valAx>
        <c:axId val="140711696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407120800"/>
        <c:crosses val="autoZero"/>
        <c:crossBetween val="between"/>
      </c:valAx>
      <c:valAx>
        <c:axId val="1090560464"/>
        <c:scaling>
          <c:orientation val="minMax"/>
          <c:max val="1.2"/>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90579664"/>
        <c:crosses val="max"/>
        <c:crossBetween val="between"/>
      </c:valAx>
      <c:catAx>
        <c:axId val="1090579664"/>
        <c:scaling>
          <c:orientation val="minMax"/>
        </c:scaling>
        <c:delete val="1"/>
        <c:axPos val="b"/>
        <c:majorTickMark val="out"/>
        <c:minorTickMark val="none"/>
        <c:tickLblPos val="nextTo"/>
        <c:crossAx val="1090560464"/>
        <c:crosses val="autoZero"/>
        <c:auto val="1"/>
        <c:lblAlgn val="ctr"/>
        <c:lblOffset val="100"/>
        <c:noMultiLvlLbl val="0"/>
      </c:catAx>
      <c:spPr>
        <a:noFill/>
        <a:ln>
          <a:noFill/>
        </a:ln>
        <a:effectLst/>
      </c:spPr>
    </c:plotArea>
    <c:legend>
      <c:legendPos val="b"/>
      <c:legendEntry>
        <c:idx val="0"/>
        <c:delete val="1"/>
      </c:legendEntry>
      <c:layout>
        <c:manualLayout>
          <c:xMode val="edge"/>
          <c:yMode val="edge"/>
          <c:x val="5.8986279966363221E-2"/>
          <c:y val="0.78316137206987069"/>
          <c:w val="0.90986713314225476"/>
          <c:h val="0.1938501221830029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9B2E0A-2B75-44F8-A779-D16EB7C70605}"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3F212E0-ACD0-4499-B6AB-0857C7699296}">
      <dgm:prSet custT="1"/>
      <dgm:spPr/>
      <dgm:t>
        <a:bodyPr/>
        <a:lstStyle/>
        <a:p>
          <a:pPr>
            <a:lnSpc>
              <a:spcPct val="100000"/>
            </a:lnSpc>
          </a:pPr>
          <a:r>
            <a:rPr lang="en-NZ" sz="1800">
              <a:latin typeface="Poppins" panose="00000500000000000000" pitchFamily="2" charset="0"/>
              <a:cs typeface="Poppins" panose="00000500000000000000" pitchFamily="2" charset="0"/>
            </a:rPr>
            <a:t>Summarise research making it accessible and actionable</a:t>
          </a:r>
          <a:endParaRPr lang="en-US" sz="1800">
            <a:latin typeface="Poppins" panose="00000500000000000000" pitchFamily="2" charset="0"/>
            <a:cs typeface="Poppins" panose="00000500000000000000" pitchFamily="2" charset="0"/>
          </a:endParaRPr>
        </a:p>
      </dgm:t>
    </dgm:pt>
    <dgm:pt modelId="{A1E51CD6-067C-4D61-AD6D-057443E90323}" type="parTrans" cxnId="{93AABE79-25A7-4A44-89FC-42B3DBD95309}">
      <dgm:prSet/>
      <dgm:spPr/>
      <dgm:t>
        <a:bodyPr/>
        <a:lstStyle/>
        <a:p>
          <a:endParaRPr lang="en-US"/>
        </a:p>
      </dgm:t>
    </dgm:pt>
    <dgm:pt modelId="{B773DDB1-F4AC-4327-84BD-AA8972BC47CF}" type="sibTrans" cxnId="{93AABE79-25A7-4A44-89FC-42B3DBD95309}">
      <dgm:prSet/>
      <dgm:spPr/>
      <dgm:t>
        <a:bodyPr/>
        <a:lstStyle/>
        <a:p>
          <a:endParaRPr lang="en-US"/>
        </a:p>
      </dgm:t>
    </dgm:pt>
    <dgm:pt modelId="{39770EA0-4F64-48F5-B3EF-C00022343605}">
      <dgm:prSet/>
      <dgm:spPr/>
      <dgm:t>
        <a:bodyPr/>
        <a:lstStyle/>
        <a:p>
          <a:pPr rtl="0">
            <a:lnSpc>
              <a:spcPct val="100000"/>
            </a:lnSpc>
          </a:pPr>
          <a:r>
            <a:rPr lang="en-NZ">
              <a:latin typeface="Poppins"/>
              <a:cs typeface="Poppins"/>
            </a:rPr>
            <a:t>Support professional decision making with ‘best bets’</a:t>
          </a:r>
          <a:endParaRPr lang="en-US">
            <a:latin typeface="Poppins"/>
            <a:cs typeface="Poppins"/>
          </a:endParaRPr>
        </a:p>
      </dgm:t>
    </dgm:pt>
    <dgm:pt modelId="{A86EA5CE-A26B-4843-86AC-32DD91A82F2E}" type="parTrans" cxnId="{425DB49B-AEBA-4CEF-B414-3BE6D111F5A4}">
      <dgm:prSet/>
      <dgm:spPr/>
      <dgm:t>
        <a:bodyPr/>
        <a:lstStyle/>
        <a:p>
          <a:endParaRPr lang="en-US"/>
        </a:p>
      </dgm:t>
    </dgm:pt>
    <dgm:pt modelId="{9596CB02-CB52-4198-9EC3-D198606E7555}" type="sibTrans" cxnId="{425DB49B-AEBA-4CEF-B414-3BE6D111F5A4}">
      <dgm:prSet/>
      <dgm:spPr/>
      <dgm:t>
        <a:bodyPr/>
        <a:lstStyle/>
        <a:p>
          <a:endParaRPr lang="en-US"/>
        </a:p>
      </dgm:t>
    </dgm:pt>
    <dgm:pt modelId="{EAC590DC-8E7C-4970-B42B-B92CDFDA6ACE}">
      <dgm:prSet/>
      <dgm:spPr/>
      <dgm:t>
        <a:bodyPr/>
        <a:lstStyle/>
        <a:p>
          <a:pPr>
            <a:lnSpc>
              <a:spcPct val="100000"/>
            </a:lnSpc>
          </a:pPr>
          <a:r>
            <a:rPr lang="en-NZ">
              <a:latin typeface="Poppins" panose="00000500000000000000" pitchFamily="2" charset="0"/>
              <a:cs typeface="Poppins" panose="00000500000000000000" pitchFamily="2" charset="0"/>
            </a:rPr>
            <a:t>Create a foundation for change </a:t>
          </a:r>
          <a:endParaRPr lang="en-US">
            <a:latin typeface="Poppins" panose="00000500000000000000" pitchFamily="2" charset="0"/>
            <a:cs typeface="Poppins" panose="00000500000000000000" pitchFamily="2" charset="0"/>
          </a:endParaRPr>
        </a:p>
      </dgm:t>
    </dgm:pt>
    <dgm:pt modelId="{8BF22B80-7290-4C08-BDC5-EF96CAD90B74}" type="parTrans" cxnId="{B1CBF8A0-8490-4FDE-A8A8-DEF92D3A2DEB}">
      <dgm:prSet/>
      <dgm:spPr/>
      <dgm:t>
        <a:bodyPr/>
        <a:lstStyle/>
        <a:p>
          <a:endParaRPr lang="en-US"/>
        </a:p>
      </dgm:t>
    </dgm:pt>
    <dgm:pt modelId="{3B669A91-C293-4ADF-8EB2-C4275DD78A48}" type="sibTrans" cxnId="{B1CBF8A0-8490-4FDE-A8A8-DEF92D3A2DEB}">
      <dgm:prSet/>
      <dgm:spPr/>
      <dgm:t>
        <a:bodyPr/>
        <a:lstStyle/>
        <a:p>
          <a:endParaRPr lang="en-US"/>
        </a:p>
      </dgm:t>
    </dgm:pt>
    <dgm:pt modelId="{89183AD9-C058-4388-970A-B454ED623D54}" type="pres">
      <dgm:prSet presAssocID="{DA9B2E0A-2B75-44F8-A779-D16EB7C70605}" presName="root" presStyleCnt="0">
        <dgm:presLayoutVars>
          <dgm:dir/>
          <dgm:resizeHandles val="exact"/>
        </dgm:presLayoutVars>
      </dgm:prSet>
      <dgm:spPr/>
    </dgm:pt>
    <dgm:pt modelId="{0144C8F9-A8C8-4903-9C26-21AF0FBA6B92}" type="pres">
      <dgm:prSet presAssocID="{B3F212E0-ACD0-4499-B6AB-0857C7699296}" presName="compNode" presStyleCnt="0"/>
      <dgm:spPr/>
    </dgm:pt>
    <dgm:pt modelId="{A9CEED6B-8C22-4D4A-9E78-A04930583397}" type="pres">
      <dgm:prSet presAssocID="{B3F212E0-ACD0-4499-B6AB-0857C769929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5CF3EC89-CE2B-45D0-BDAD-3D530B499121}" type="pres">
      <dgm:prSet presAssocID="{B3F212E0-ACD0-4499-B6AB-0857C7699296}" presName="spaceRect" presStyleCnt="0"/>
      <dgm:spPr/>
    </dgm:pt>
    <dgm:pt modelId="{6F2DC931-59E3-4F08-A69D-5CEE41206D1A}" type="pres">
      <dgm:prSet presAssocID="{B3F212E0-ACD0-4499-B6AB-0857C7699296}" presName="textRect" presStyleLbl="revTx" presStyleIdx="0" presStyleCnt="3">
        <dgm:presLayoutVars>
          <dgm:chMax val="1"/>
          <dgm:chPref val="1"/>
        </dgm:presLayoutVars>
      </dgm:prSet>
      <dgm:spPr/>
    </dgm:pt>
    <dgm:pt modelId="{C086EB22-5DCF-479A-8A74-1F5E580E6075}" type="pres">
      <dgm:prSet presAssocID="{B773DDB1-F4AC-4327-84BD-AA8972BC47CF}" presName="sibTrans" presStyleCnt="0"/>
      <dgm:spPr/>
    </dgm:pt>
    <dgm:pt modelId="{C9C706BC-BE70-4209-A39D-BB301999D023}" type="pres">
      <dgm:prSet presAssocID="{39770EA0-4F64-48F5-B3EF-C00022343605}" presName="compNode" presStyleCnt="0"/>
      <dgm:spPr/>
    </dgm:pt>
    <dgm:pt modelId="{904CAABF-8186-4A25-8936-4FA5A97A5ABF}" type="pres">
      <dgm:prSet presAssocID="{39770EA0-4F64-48F5-B3EF-C0002234360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17C7D7C7-F3FA-4352-9101-B478E7BD80A6}" type="pres">
      <dgm:prSet presAssocID="{39770EA0-4F64-48F5-B3EF-C00022343605}" presName="spaceRect" presStyleCnt="0"/>
      <dgm:spPr/>
    </dgm:pt>
    <dgm:pt modelId="{FD504AA2-34C2-4701-A925-7564B8F319AF}" type="pres">
      <dgm:prSet presAssocID="{39770EA0-4F64-48F5-B3EF-C00022343605}" presName="textRect" presStyleLbl="revTx" presStyleIdx="1" presStyleCnt="3" custScaleX="87351">
        <dgm:presLayoutVars>
          <dgm:chMax val="1"/>
          <dgm:chPref val="1"/>
        </dgm:presLayoutVars>
      </dgm:prSet>
      <dgm:spPr/>
    </dgm:pt>
    <dgm:pt modelId="{960DE59B-E665-4DA8-B266-1A697004BAEB}" type="pres">
      <dgm:prSet presAssocID="{9596CB02-CB52-4198-9EC3-D198606E7555}" presName="sibTrans" presStyleCnt="0"/>
      <dgm:spPr/>
    </dgm:pt>
    <dgm:pt modelId="{F07C9497-4D40-48EE-A077-50DB522B50A2}" type="pres">
      <dgm:prSet presAssocID="{EAC590DC-8E7C-4970-B42B-B92CDFDA6ACE}" presName="compNode" presStyleCnt="0"/>
      <dgm:spPr/>
    </dgm:pt>
    <dgm:pt modelId="{62F3FE13-CF2B-416E-8DB1-F210152EC5F8}" type="pres">
      <dgm:prSet presAssocID="{EAC590DC-8E7C-4970-B42B-B92CDFDA6AC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gaphone"/>
        </a:ext>
      </dgm:extLst>
    </dgm:pt>
    <dgm:pt modelId="{7592ACAC-3B74-4DC9-BA9D-C0139F8C464E}" type="pres">
      <dgm:prSet presAssocID="{EAC590DC-8E7C-4970-B42B-B92CDFDA6ACE}" presName="spaceRect" presStyleCnt="0"/>
      <dgm:spPr/>
    </dgm:pt>
    <dgm:pt modelId="{41F97476-E9E2-4957-B46B-AD98BF0D6988}" type="pres">
      <dgm:prSet presAssocID="{EAC590DC-8E7C-4970-B42B-B92CDFDA6ACE}" presName="textRect" presStyleLbl="revTx" presStyleIdx="2" presStyleCnt="3">
        <dgm:presLayoutVars>
          <dgm:chMax val="1"/>
          <dgm:chPref val="1"/>
        </dgm:presLayoutVars>
      </dgm:prSet>
      <dgm:spPr/>
    </dgm:pt>
  </dgm:ptLst>
  <dgm:cxnLst>
    <dgm:cxn modelId="{93AABE79-25A7-4A44-89FC-42B3DBD95309}" srcId="{DA9B2E0A-2B75-44F8-A779-D16EB7C70605}" destId="{B3F212E0-ACD0-4499-B6AB-0857C7699296}" srcOrd="0" destOrd="0" parTransId="{A1E51CD6-067C-4D61-AD6D-057443E90323}" sibTransId="{B773DDB1-F4AC-4327-84BD-AA8972BC47CF}"/>
    <dgm:cxn modelId="{425DB49B-AEBA-4CEF-B414-3BE6D111F5A4}" srcId="{DA9B2E0A-2B75-44F8-A779-D16EB7C70605}" destId="{39770EA0-4F64-48F5-B3EF-C00022343605}" srcOrd="1" destOrd="0" parTransId="{A86EA5CE-A26B-4843-86AC-32DD91A82F2E}" sibTransId="{9596CB02-CB52-4198-9EC3-D198606E7555}"/>
    <dgm:cxn modelId="{25E9D39D-F4B1-407E-B983-23408A098354}" type="presOf" srcId="{B3F212E0-ACD0-4499-B6AB-0857C7699296}" destId="{6F2DC931-59E3-4F08-A69D-5CEE41206D1A}" srcOrd="0" destOrd="0" presId="urn:microsoft.com/office/officeart/2018/2/layout/IconLabelList"/>
    <dgm:cxn modelId="{B1CBF8A0-8490-4FDE-A8A8-DEF92D3A2DEB}" srcId="{DA9B2E0A-2B75-44F8-A779-D16EB7C70605}" destId="{EAC590DC-8E7C-4970-B42B-B92CDFDA6ACE}" srcOrd="2" destOrd="0" parTransId="{8BF22B80-7290-4C08-BDC5-EF96CAD90B74}" sibTransId="{3B669A91-C293-4ADF-8EB2-C4275DD78A48}"/>
    <dgm:cxn modelId="{BFBD20BE-A873-4BF4-9A25-4A34874B9B7D}" type="presOf" srcId="{EAC590DC-8E7C-4970-B42B-B92CDFDA6ACE}" destId="{41F97476-E9E2-4957-B46B-AD98BF0D6988}" srcOrd="0" destOrd="0" presId="urn:microsoft.com/office/officeart/2018/2/layout/IconLabelList"/>
    <dgm:cxn modelId="{6D8EAACA-0D11-49D0-9FAE-4127B2040890}" type="presOf" srcId="{39770EA0-4F64-48F5-B3EF-C00022343605}" destId="{FD504AA2-34C2-4701-A925-7564B8F319AF}" srcOrd="0" destOrd="0" presId="urn:microsoft.com/office/officeart/2018/2/layout/IconLabelList"/>
    <dgm:cxn modelId="{E87BFCCA-04F4-4BEC-833D-2EC876CF4A46}" type="presOf" srcId="{DA9B2E0A-2B75-44F8-A779-D16EB7C70605}" destId="{89183AD9-C058-4388-970A-B454ED623D54}" srcOrd="0" destOrd="0" presId="urn:microsoft.com/office/officeart/2018/2/layout/IconLabelList"/>
    <dgm:cxn modelId="{01578415-7D63-4214-8F82-0E5D5A9E9296}" type="presParOf" srcId="{89183AD9-C058-4388-970A-B454ED623D54}" destId="{0144C8F9-A8C8-4903-9C26-21AF0FBA6B92}" srcOrd="0" destOrd="0" presId="urn:microsoft.com/office/officeart/2018/2/layout/IconLabelList"/>
    <dgm:cxn modelId="{DB462D32-EA3A-4B34-A335-915CBE54F9F9}" type="presParOf" srcId="{0144C8F9-A8C8-4903-9C26-21AF0FBA6B92}" destId="{A9CEED6B-8C22-4D4A-9E78-A04930583397}" srcOrd="0" destOrd="0" presId="urn:microsoft.com/office/officeart/2018/2/layout/IconLabelList"/>
    <dgm:cxn modelId="{BF0E7B98-CD7D-433D-AAD4-812A07D6733B}" type="presParOf" srcId="{0144C8F9-A8C8-4903-9C26-21AF0FBA6B92}" destId="{5CF3EC89-CE2B-45D0-BDAD-3D530B499121}" srcOrd="1" destOrd="0" presId="urn:microsoft.com/office/officeart/2018/2/layout/IconLabelList"/>
    <dgm:cxn modelId="{E4178BC2-41AB-4350-8D3E-6A141EDF1968}" type="presParOf" srcId="{0144C8F9-A8C8-4903-9C26-21AF0FBA6B92}" destId="{6F2DC931-59E3-4F08-A69D-5CEE41206D1A}" srcOrd="2" destOrd="0" presId="urn:microsoft.com/office/officeart/2018/2/layout/IconLabelList"/>
    <dgm:cxn modelId="{7ADEE754-FE6F-45E5-875D-E5FC89AA41FE}" type="presParOf" srcId="{89183AD9-C058-4388-970A-B454ED623D54}" destId="{C086EB22-5DCF-479A-8A74-1F5E580E6075}" srcOrd="1" destOrd="0" presId="urn:microsoft.com/office/officeart/2018/2/layout/IconLabelList"/>
    <dgm:cxn modelId="{F23F7B10-50E2-4941-ADAE-DA7D1F02A16A}" type="presParOf" srcId="{89183AD9-C058-4388-970A-B454ED623D54}" destId="{C9C706BC-BE70-4209-A39D-BB301999D023}" srcOrd="2" destOrd="0" presId="urn:microsoft.com/office/officeart/2018/2/layout/IconLabelList"/>
    <dgm:cxn modelId="{82BECBF4-DC94-4681-921F-4A22B9EA7AB2}" type="presParOf" srcId="{C9C706BC-BE70-4209-A39D-BB301999D023}" destId="{904CAABF-8186-4A25-8936-4FA5A97A5ABF}" srcOrd="0" destOrd="0" presId="urn:microsoft.com/office/officeart/2018/2/layout/IconLabelList"/>
    <dgm:cxn modelId="{ADD2AD4E-33A9-4A57-A4F5-CDBAF4DB01E7}" type="presParOf" srcId="{C9C706BC-BE70-4209-A39D-BB301999D023}" destId="{17C7D7C7-F3FA-4352-9101-B478E7BD80A6}" srcOrd="1" destOrd="0" presId="urn:microsoft.com/office/officeart/2018/2/layout/IconLabelList"/>
    <dgm:cxn modelId="{D4D32737-8BB2-4F93-B9AE-356189EE10D5}" type="presParOf" srcId="{C9C706BC-BE70-4209-A39D-BB301999D023}" destId="{FD504AA2-34C2-4701-A925-7564B8F319AF}" srcOrd="2" destOrd="0" presId="urn:microsoft.com/office/officeart/2018/2/layout/IconLabelList"/>
    <dgm:cxn modelId="{2CE274C8-E4D3-4986-B2B4-17A1F4AFCF26}" type="presParOf" srcId="{89183AD9-C058-4388-970A-B454ED623D54}" destId="{960DE59B-E665-4DA8-B266-1A697004BAEB}" srcOrd="3" destOrd="0" presId="urn:microsoft.com/office/officeart/2018/2/layout/IconLabelList"/>
    <dgm:cxn modelId="{2B937393-9716-4648-A346-BB450D3AF110}" type="presParOf" srcId="{89183AD9-C058-4388-970A-B454ED623D54}" destId="{F07C9497-4D40-48EE-A077-50DB522B50A2}" srcOrd="4" destOrd="0" presId="urn:microsoft.com/office/officeart/2018/2/layout/IconLabelList"/>
    <dgm:cxn modelId="{DB6A3D0D-CD9B-4F1D-907B-F7AD664FB0A7}" type="presParOf" srcId="{F07C9497-4D40-48EE-A077-50DB522B50A2}" destId="{62F3FE13-CF2B-416E-8DB1-F210152EC5F8}" srcOrd="0" destOrd="0" presId="urn:microsoft.com/office/officeart/2018/2/layout/IconLabelList"/>
    <dgm:cxn modelId="{EA108A16-4126-4923-A52F-D1F8A74D7C53}" type="presParOf" srcId="{F07C9497-4D40-48EE-A077-50DB522B50A2}" destId="{7592ACAC-3B74-4DC9-BA9D-C0139F8C464E}" srcOrd="1" destOrd="0" presId="urn:microsoft.com/office/officeart/2018/2/layout/IconLabelList"/>
    <dgm:cxn modelId="{C986ABEF-5948-49D3-8C83-0C407778E7F7}" type="presParOf" srcId="{F07C9497-4D40-48EE-A077-50DB522B50A2}" destId="{41F97476-E9E2-4957-B46B-AD98BF0D698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CEED6B-8C22-4D4A-9E78-A04930583397}">
      <dsp:nvSpPr>
        <dsp:cNvPr id="0" name=""/>
        <dsp:cNvSpPr/>
      </dsp:nvSpPr>
      <dsp:spPr>
        <a:xfrm>
          <a:off x="1212569" y="878384"/>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2DC931-59E3-4F08-A69D-5CEE41206D1A}">
      <dsp:nvSpPr>
        <dsp:cNvPr id="0" name=""/>
        <dsp:cNvSpPr/>
      </dsp:nvSpPr>
      <dsp:spPr>
        <a:xfrm>
          <a:off x="417971" y="2590882"/>
          <a:ext cx="2889450"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NZ" sz="1800" kern="1200">
              <a:latin typeface="Poppins" panose="00000500000000000000" pitchFamily="2" charset="0"/>
              <a:cs typeface="Poppins" panose="00000500000000000000" pitchFamily="2" charset="0"/>
            </a:rPr>
            <a:t>Summarise research making it accessible and actionable</a:t>
          </a:r>
          <a:endParaRPr lang="en-US" sz="1800" kern="1200">
            <a:latin typeface="Poppins" panose="00000500000000000000" pitchFamily="2" charset="0"/>
            <a:cs typeface="Poppins" panose="00000500000000000000" pitchFamily="2" charset="0"/>
          </a:endParaRPr>
        </a:p>
      </dsp:txBody>
      <dsp:txXfrm>
        <a:off x="417971" y="2590882"/>
        <a:ext cx="2889450" cy="1035000"/>
      </dsp:txXfrm>
    </dsp:sp>
    <dsp:sp modelId="{904CAABF-8186-4A25-8936-4FA5A97A5ABF}">
      <dsp:nvSpPr>
        <dsp:cNvPr id="0" name=""/>
        <dsp:cNvSpPr/>
      </dsp:nvSpPr>
      <dsp:spPr>
        <a:xfrm>
          <a:off x="4607673" y="878384"/>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504AA2-34C2-4701-A925-7564B8F319AF}">
      <dsp:nvSpPr>
        <dsp:cNvPr id="0" name=""/>
        <dsp:cNvSpPr/>
      </dsp:nvSpPr>
      <dsp:spPr>
        <a:xfrm>
          <a:off x="3995818" y="2590882"/>
          <a:ext cx="2523963"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rtl="0">
            <a:lnSpc>
              <a:spcPct val="100000"/>
            </a:lnSpc>
            <a:spcBef>
              <a:spcPct val="0"/>
            </a:spcBef>
            <a:spcAft>
              <a:spcPct val="35000"/>
            </a:spcAft>
            <a:buNone/>
          </a:pPr>
          <a:r>
            <a:rPr lang="en-NZ" sz="1800" kern="1200">
              <a:latin typeface="Poppins"/>
              <a:cs typeface="Poppins"/>
            </a:rPr>
            <a:t>Support professional decision making with ‘best bets’</a:t>
          </a:r>
          <a:endParaRPr lang="en-US" sz="1800" kern="1200">
            <a:latin typeface="Poppins"/>
            <a:cs typeface="Poppins"/>
          </a:endParaRPr>
        </a:p>
      </dsp:txBody>
      <dsp:txXfrm>
        <a:off x="3995818" y="2590882"/>
        <a:ext cx="2523963" cy="1035000"/>
      </dsp:txXfrm>
    </dsp:sp>
    <dsp:sp modelId="{62F3FE13-CF2B-416E-8DB1-F210152EC5F8}">
      <dsp:nvSpPr>
        <dsp:cNvPr id="0" name=""/>
        <dsp:cNvSpPr/>
      </dsp:nvSpPr>
      <dsp:spPr>
        <a:xfrm>
          <a:off x="8002777" y="878384"/>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F97476-E9E2-4957-B46B-AD98BF0D6988}">
      <dsp:nvSpPr>
        <dsp:cNvPr id="0" name=""/>
        <dsp:cNvSpPr/>
      </dsp:nvSpPr>
      <dsp:spPr>
        <a:xfrm>
          <a:off x="7208178" y="2590882"/>
          <a:ext cx="2889450"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NZ" sz="1800" kern="1200">
              <a:latin typeface="Poppins" panose="00000500000000000000" pitchFamily="2" charset="0"/>
              <a:cs typeface="Poppins" panose="00000500000000000000" pitchFamily="2" charset="0"/>
            </a:rPr>
            <a:t>Create a foundation for change </a:t>
          </a:r>
          <a:endParaRPr lang="en-US" sz="1800" kern="1200">
            <a:latin typeface="Poppins" panose="00000500000000000000" pitchFamily="2" charset="0"/>
            <a:cs typeface="Poppins" panose="00000500000000000000" pitchFamily="2" charset="0"/>
          </a:endParaRPr>
        </a:p>
      </dsp:txBody>
      <dsp:txXfrm>
        <a:off x="7208178" y="2590882"/>
        <a:ext cx="2889450" cy="1035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8B5A56-9E17-47F3-AA0E-B9FFCDEB21C3}" type="datetimeFigureOut">
              <a:rPr lang="en-GB" smtClean="0"/>
              <a:t>24/04/2025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3973E-78D9-49FF-9977-39E1C04985BA}" type="slidenum">
              <a:rPr lang="en-GB" smtClean="0"/>
              <a:t>‹#›</a:t>
            </a:fld>
            <a:endParaRPr lang="en-GB"/>
          </a:p>
        </p:txBody>
      </p:sp>
    </p:spTree>
    <p:extLst>
      <p:ext uri="{BB962C8B-B14F-4D97-AF65-F5344CB8AC3E}">
        <p14:creationId xmlns:p14="http://schemas.microsoft.com/office/powerpoint/2010/main" val="2590031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mailto:hello@youthendowmentfund.org.uk"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Gail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962F37-9D85-3D41-B424-92F361F8DB6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3827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962F37-9D85-3D41-B424-92F361F8DB6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3717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B731B-FC3F-418F-3811-84D1C49FA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627C7-9096-87F1-F1D4-3CA663A11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8ECF06-6489-35A4-BD7E-E4A46A3D9F6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06855BE-BDA7-E90B-7D3D-CA33C30A02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962F37-9D85-3D41-B424-92F361F8DB6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4965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58D28-2CC6-D6CF-BED6-CA4776B1F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8C3642-467D-DF88-FDF1-F5CE698981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5F460D-6CDA-4152-A273-5341277E016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64A15E3-4EB9-787F-72F0-E0FB4E8029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962F37-9D85-3D41-B424-92F361F8DB6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5597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962F37-9D85-3D41-B424-92F361F8DB6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3827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sz="1100">
                <a:solidFill>
                  <a:srgbClr val="000000"/>
                </a:solidFill>
                <a:latin typeface="Calibri"/>
                <a:ea typeface="Calibri" panose="020F0502020204030204" pitchFamily="34" charset="0"/>
                <a:cs typeface="Calibri"/>
              </a:rPr>
              <a:t>Aims:</a:t>
            </a:r>
          </a:p>
          <a:p>
            <a:pPr marL="171399" indent="-171399">
              <a:lnSpc>
                <a:spcPct val="115000"/>
              </a:lnSpc>
              <a:buFont typeface="Arial" panose="020B0604020202020204" pitchFamily="34" charset="0"/>
              <a:buChar char="•"/>
            </a:pPr>
            <a:r>
              <a:rPr lang="en-US" sz="1100" err="1">
                <a:solidFill>
                  <a:srgbClr val="000000"/>
                </a:solidFill>
                <a:latin typeface="Calibri"/>
                <a:ea typeface="Calibri" panose="020F0502020204030204" pitchFamily="34" charset="0"/>
                <a:cs typeface="Calibri"/>
              </a:rPr>
              <a:t>Summarise</a:t>
            </a:r>
            <a:r>
              <a:rPr lang="en-US" sz="1100">
                <a:solidFill>
                  <a:srgbClr val="000000"/>
                </a:solidFill>
                <a:latin typeface="Calibri"/>
                <a:ea typeface="Calibri" panose="020F0502020204030204" pitchFamily="34" charset="0"/>
                <a:cs typeface="Calibri"/>
              </a:rPr>
              <a:t> the Toolkit’s aims and introduce some key principles</a:t>
            </a:r>
          </a:p>
          <a:p>
            <a:pPr>
              <a:lnSpc>
                <a:spcPct val="115000"/>
              </a:lnSpc>
            </a:pPr>
            <a:endParaRPr lang="en-US" sz="11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71399" indent="-171399">
              <a:lnSpc>
                <a:spcPct val="115000"/>
              </a:lnSpc>
              <a:buFont typeface="Arial" panose="020B0604020202020204" pitchFamily="34" charset="0"/>
              <a:buChar char="•"/>
            </a:pPr>
            <a:r>
              <a:rPr lang="en-US" sz="1100">
                <a:solidFill>
                  <a:srgbClr val="000000"/>
                </a:solidFill>
                <a:latin typeface="Calibri"/>
                <a:ea typeface="Calibri" panose="020F0502020204030204" pitchFamily="34" charset="0"/>
                <a:cs typeface="Calibri"/>
              </a:rPr>
              <a:t>Speaking notes</a:t>
            </a:r>
          </a:p>
          <a:p>
            <a:pPr>
              <a:lnSpc>
                <a:spcPct val="115000"/>
              </a:lnSpc>
            </a:pPr>
            <a:endParaRPr lang="en-US" sz="11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797" indent="-342797">
              <a:lnSpc>
                <a:spcPct val="115000"/>
              </a:lnSpc>
              <a:buFont typeface="+mj-lt"/>
              <a:buAutoNum type="arabicPeriod"/>
            </a:pPr>
            <a:r>
              <a:rPr lang="en-US" sz="1100">
                <a:solidFill>
                  <a:srgbClr val="000000"/>
                </a:solidFill>
                <a:latin typeface="Calibri"/>
                <a:ea typeface="Calibri" panose="020F0502020204030204" pitchFamily="34" charset="0"/>
                <a:cs typeface="Calibri"/>
              </a:rPr>
              <a:t>An online and free-to-access overview of existing research on approaches to preventing serious youth violence. </a:t>
            </a:r>
            <a:endParaRPr lang="en-GB" sz="1100">
              <a:latin typeface="Calibri" panose="020F0502020204030204" pitchFamily="34" charset="0"/>
              <a:ea typeface="Calibri" panose="020F0502020204030204" pitchFamily="34" charset="0"/>
              <a:cs typeface="Times New Roman" panose="02020603050405020304" pitchFamily="18" charset="0"/>
            </a:endParaRPr>
          </a:p>
          <a:p>
            <a:pPr marL="742727" lvl="1" indent="-285664">
              <a:lnSpc>
                <a:spcPct val="115000"/>
              </a:lnSpc>
              <a:buFont typeface="+mj-lt"/>
              <a:buAutoNum type="alphaLcPeriod"/>
            </a:pPr>
            <a:r>
              <a:rPr lang="en-US" sz="1100">
                <a:solidFill>
                  <a:srgbClr val="000000"/>
                </a:solidFill>
                <a:latin typeface="Calibri"/>
                <a:ea typeface="Calibri" panose="020F0502020204030204" pitchFamily="34" charset="0"/>
                <a:cs typeface="Calibri"/>
              </a:rPr>
              <a:t>The focus is on approaches, interventions, programmes. Things that you can put in place. It doesn’t </a:t>
            </a:r>
            <a:r>
              <a:rPr lang="en-US" sz="1100" err="1">
                <a:solidFill>
                  <a:srgbClr val="000000"/>
                </a:solidFill>
                <a:latin typeface="Calibri"/>
                <a:ea typeface="Calibri" panose="020F0502020204030204" pitchFamily="34" charset="0"/>
                <a:cs typeface="Calibri"/>
              </a:rPr>
              <a:t>summarise</a:t>
            </a:r>
            <a:r>
              <a:rPr lang="en-US" sz="1100">
                <a:solidFill>
                  <a:srgbClr val="000000"/>
                </a:solidFill>
                <a:latin typeface="Calibri"/>
                <a:ea typeface="Calibri" panose="020F0502020204030204" pitchFamily="34" charset="0"/>
                <a:cs typeface="Calibri"/>
              </a:rPr>
              <a:t> research on what causes violence or people’s views on violence. </a:t>
            </a:r>
            <a:endParaRPr lang="en-GB" sz="1100">
              <a:latin typeface="Calibri" panose="020F0502020204030204" pitchFamily="34" charset="0"/>
              <a:ea typeface="Calibri" panose="020F0502020204030204" pitchFamily="34" charset="0"/>
              <a:cs typeface="Times New Roman" panose="02020603050405020304" pitchFamily="18" charset="0"/>
            </a:endParaRPr>
          </a:p>
          <a:p>
            <a:pPr marL="742727" lvl="1" indent="-285664">
              <a:lnSpc>
                <a:spcPct val="115000"/>
              </a:lnSpc>
              <a:buFont typeface="+mj-lt"/>
              <a:buAutoNum type="alphaLcPeriod"/>
            </a:pPr>
            <a:r>
              <a:rPr lang="en-US" sz="1800">
                <a:solidFill>
                  <a:srgbClr val="000000"/>
                </a:solidFill>
                <a:latin typeface="Poppins" panose="00000500000000000000" pitchFamily="2" charset="0"/>
              </a:rPr>
              <a:t>It’s in plain English, because we want this to be useful to everyone working with children – not the academics to produced the research. </a:t>
            </a:r>
            <a:endParaRPr lang="en-GB" sz="1100">
              <a:latin typeface="Calibri"/>
              <a:ea typeface="Calibri" panose="020F0502020204030204" pitchFamily="34" charset="0"/>
              <a:cs typeface="Calibri"/>
            </a:endParaRPr>
          </a:p>
          <a:p>
            <a:pPr marL="742727" lvl="1" indent="-285664">
              <a:lnSpc>
                <a:spcPct val="115000"/>
              </a:lnSpc>
              <a:buFont typeface="+mj-lt"/>
              <a:buAutoNum type="alphaLcPeriod"/>
            </a:pPr>
            <a:r>
              <a:rPr lang="en-GB" sz="1100">
                <a:latin typeface="Calibri"/>
                <a:ea typeface="Calibri" panose="020F0502020204030204" pitchFamily="34" charset="0"/>
                <a:cs typeface="Calibri"/>
              </a:rPr>
              <a:t>We’ve tried to make it as accessible as possible. We involved practitioners in reviewing content and user testing the website. We had a group of young people who advised us on the language we use. </a:t>
            </a:r>
            <a:endParaRPr lang="en-GB" sz="1100">
              <a:latin typeface="Calibri" panose="020F0502020204030204" pitchFamily="34" charset="0"/>
              <a:ea typeface="Calibri" panose="020F0502020204030204" pitchFamily="34" charset="0"/>
              <a:cs typeface="Calibri"/>
            </a:endParaRPr>
          </a:p>
          <a:p>
            <a:pPr marL="342797" indent="-342797">
              <a:lnSpc>
                <a:spcPct val="115000"/>
              </a:lnSpc>
              <a:buFont typeface="+mj-lt"/>
              <a:buAutoNum type="arabicPeriod"/>
            </a:pPr>
            <a:r>
              <a:rPr lang="en-US" sz="1100">
                <a:solidFill>
                  <a:srgbClr val="000000"/>
                </a:solidFill>
                <a:latin typeface="Calibri"/>
                <a:ea typeface="Calibri" panose="020F0502020204030204" pitchFamily="34" charset="0"/>
                <a:cs typeface="Calibri"/>
              </a:rPr>
              <a:t>The Toolkit is a tool to support professional decision making. </a:t>
            </a:r>
            <a:endParaRPr lang="en-GB" sz="1100">
              <a:latin typeface="Calibri" panose="020F0502020204030204" pitchFamily="34" charset="0"/>
              <a:ea typeface="Calibri" panose="020F0502020204030204" pitchFamily="34" charset="0"/>
              <a:cs typeface="Times New Roman" panose="02020603050405020304" pitchFamily="18" charset="0"/>
            </a:endParaRPr>
          </a:p>
          <a:p>
            <a:pPr marL="742727" lvl="1" indent="-285664">
              <a:lnSpc>
                <a:spcPct val="115000"/>
              </a:lnSpc>
              <a:buFont typeface="+mj-lt"/>
              <a:buAutoNum type="alphaLcPeriod"/>
            </a:pPr>
            <a:r>
              <a:rPr lang="en-GB" sz="1100">
                <a:latin typeface="Calibri"/>
                <a:ea typeface="Calibri" panose="020F0502020204030204" pitchFamily="34" charset="0"/>
                <a:cs typeface="Calibri"/>
              </a:rPr>
              <a:t>We hope it will give a sense of the best bets – what has worked well in the past in other contexts – and this is a good starting point for thinking about what to do in a local context. </a:t>
            </a:r>
            <a:endParaRPr lang="en-GB" sz="1100">
              <a:latin typeface="Calibri" panose="020F0502020204030204" pitchFamily="34" charset="0"/>
              <a:ea typeface="Calibri" panose="020F0502020204030204" pitchFamily="34" charset="0"/>
              <a:cs typeface="Calibri"/>
            </a:endParaRPr>
          </a:p>
          <a:p>
            <a:pPr marL="742727" lvl="1" indent="-285664">
              <a:lnSpc>
                <a:spcPct val="115000"/>
              </a:lnSpc>
              <a:buFont typeface="+mj-lt"/>
              <a:buAutoNum type="alphaLcPeriod"/>
            </a:pPr>
            <a:r>
              <a:rPr lang="en-US" sz="1100">
                <a:solidFill>
                  <a:srgbClr val="000000"/>
                </a:solidFill>
                <a:latin typeface="Calibri"/>
                <a:ea typeface="Calibri" panose="020F0502020204030204" pitchFamily="34" charset="0"/>
                <a:cs typeface="Calibri"/>
              </a:rPr>
              <a:t>Applying the toolkit to the real-world problem will require careful professional judgement, consideration of local context, local strategic needs assessments, and evaluation of the impact of any action.</a:t>
            </a:r>
            <a:r>
              <a:rPr lang="en-GB" sz="1100">
                <a:solidFill>
                  <a:srgbClr val="000000"/>
                </a:solidFill>
                <a:latin typeface="Calibri"/>
                <a:ea typeface="Calibri" panose="020F0502020204030204" pitchFamily="34" charset="0"/>
                <a:cs typeface="Calibri"/>
              </a:rPr>
              <a:t> </a:t>
            </a:r>
            <a:endParaRPr lang="en-GB" sz="1100">
              <a:latin typeface="Calibri"/>
              <a:ea typeface="Calibri" panose="020F0502020204030204" pitchFamily="34" charset="0"/>
              <a:cs typeface="Calibri"/>
            </a:endParaRPr>
          </a:p>
          <a:p>
            <a:pPr marL="342797" indent="-342797">
              <a:lnSpc>
                <a:spcPct val="115000"/>
              </a:lnSpc>
              <a:spcAft>
                <a:spcPts val="800"/>
              </a:spcAft>
              <a:buFont typeface="+mj-lt"/>
              <a:buAutoNum type="arabicPeriod"/>
            </a:pPr>
            <a:r>
              <a:rPr lang="en-GB" sz="1100">
                <a:latin typeface="Calibri"/>
                <a:ea typeface="Calibri" panose="020F0502020204030204" pitchFamily="34" charset="0"/>
                <a:cs typeface="Calibri"/>
              </a:rPr>
              <a:t>Our third aim with the Toolkit is to create a foundation for activities that will drive change. </a:t>
            </a:r>
            <a:r>
              <a:rPr lang="en-US" sz="1100">
                <a:solidFill>
                  <a:srgbClr val="000000"/>
                </a:solidFill>
                <a:latin typeface="Calibri"/>
                <a:ea typeface="Calibri" panose="020F0502020204030204" pitchFamily="34" charset="0"/>
                <a:cs typeface="Calibri"/>
              </a:rPr>
              <a:t>The Toolkit is a necessary but insufficient condition for change.  Positive impact will be achieved by building partnerships that can bring the evidence to life. </a:t>
            </a:r>
            <a:endParaRPr lang="en-GB" sz="1100">
              <a:latin typeface="Calibri"/>
              <a:ea typeface="Calibri" panose="020F0502020204030204" pitchFamily="34" charset="0"/>
              <a:cs typeface="Calibri"/>
            </a:endParaRPr>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962F37-9D85-3D41-B424-92F361F8DB6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003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latin typeface="Calibri"/>
                <a:ea typeface="Calibri" panose="020F0502020204030204" pitchFamily="34" charset="0"/>
                <a:cs typeface="Calibri"/>
              </a:rPr>
              <a:t>On the front page you’ll see 32 different approaches each with their own summary card. </a:t>
            </a:r>
          </a:p>
          <a:p>
            <a:pPr>
              <a:lnSpc>
                <a:spcPct val="107000"/>
              </a:lnSpc>
              <a:spcAft>
                <a:spcPts val="800"/>
              </a:spcAft>
            </a:pPr>
            <a:r>
              <a:rPr lang="en-GB" sz="1800" dirty="0">
                <a:latin typeface="Calibri" panose="020F0502020204030204" pitchFamily="34" charset="0"/>
                <a:ea typeface="Calibri" panose="020F0502020204030204" pitchFamily="34" charset="0"/>
                <a:cs typeface="Times New Roman" panose="02020603050405020304" pitchFamily="18" charset="0"/>
              </a:rPr>
              <a:t>For each approach we show three pieces of information. </a:t>
            </a:r>
          </a:p>
          <a:p>
            <a:pPr marL="342797" indent="-342797">
              <a:lnSpc>
                <a:spcPct val="107000"/>
              </a:lnSpc>
              <a:buFont typeface="+mj-lt"/>
              <a:buAutoNum type="arabicPeriod"/>
            </a:pPr>
            <a:r>
              <a:rPr lang="en-GB" sz="1800" dirty="0">
                <a:latin typeface="Calibri"/>
                <a:ea typeface="Calibri" panose="020F0502020204030204" pitchFamily="34" charset="0"/>
                <a:cs typeface="Calibri"/>
              </a:rPr>
              <a:t>On the right hand side we provide an estimate of the </a:t>
            </a:r>
            <a:r>
              <a:rPr lang="en-GB" sz="1800" b="1" dirty="0">
                <a:latin typeface="Calibri"/>
                <a:ea typeface="Calibri" panose="020F0502020204030204" pitchFamily="34" charset="0"/>
                <a:cs typeface="Calibri"/>
              </a:rPr>
              <a:t>average impact </a:t>
            </a:r>
            <a:r>
              <a:rPr lang="en-GB" sz="1800" dirty="0">
                <a:latin typeface="Calibri"/>
                <a:ea typeface="Calibri" panose="020F0502020204030204" pitchFamily="34" charset="0"/>
                <a:cs typeface="Calibri"/>
              </a:rPr>
              <a:t>on protecting children against involvement in violence. The range includes High, Moderate, Low, No Effect, Harmful or Not known (?). </a:t>
            </a:r>
          </a:p>
          <a:p>
            <a:pPr marL="342797" indent="-342797">
              <a:lnSpc>
                <a:spcPct val="107000"/>
              </a:lnSpc>
              <a:buFont typeface="+mj-lt"/>
              <a:buAutoNum type="arabicPeriod"/>
            </a:pPr>
            <a:r>
              <a:rPr lang="en-GB" sz="1800" dirty="0">
                <a:latin typeface="Calibri"/>
                <a:ea typeface="Calibri" panose="020F0502020204030204" pitchFamily="34" charset="0"/>
                <a:cs typeface="Calibri"/>
              </a:rPr>
              <a:t>In the middle of the three ratings we have our </a:t>
            </a:r>
            <a:r>
              <a:rPr lang="en-GB" sz="1800" b="1" dirty="0">
                <a:latin typeface="Calibri"/>
                <a:ea typeface="Calibri" panose="020F0502020204030204" pitchFamily="34" charset="0"/>
                <a:cs typeface="Calibri"/>
              </a:rPr>
              <a:t>evidence rating</a:t>
            </a:r>
            <a:r>
              <a:rPr lang="en-GB" sz="1800" dirty="0">
                <a:latin typeface="Calibri"/>
                <a:ea typeface="Calibri" panose="020F0502020204030204" pitchFamily="34" charset="0"/>
                <a:cs typeface="Calibri"/>
              </a:rPr>
              <a:t>. This communicates the security of the evidence we have used to calculate the impact rating. It reflects our confidence in the impact rating.</a:t>
            </a:r>
            <a:r>
              <a:rPr lang="en-GB" sz="1800" dirty="0"/>
              <a:t> </a:t>
            </a:r>
            <a:endParaRPr lang="en-GB" sz="1800" dirty="0">
              <a:cs typeface="Calibri"/>
            </a:endParaRPr>
          </a:p>
          <a:p>
            <a:pPr marL="628461" lvl="1" indent="-171399">
              <a:buFont typeface="Arial" panose="020B0604020202020204" pitchFamily="34" charset="0"/>
              <a:buChar char="•"/>
            </a:pPr>
            <a:r>
              <a:rPr lang="en-GB" sz="1800" i="1" dirty="0"/>
              <a:t>If appropriate</a:t>
            </a:r>
            <a:r>
              <a:rPr lang="en-GB" sz="1800" dirty="0"/>
              <a:t>, add: We look at a) </a:t>
            </a:r>
            <a:r>
              <a:rPr lang="en-GB" sz="1800" u="sng" dirty="0"/>
              <a:t>quality</a:t>
            </a:r>
            <a:r>
              <a:rPr lang="en-GB" sz="1800" dirty="0"/>
              <a:t> of the underlying review, b) the </a:t>
            </a:r>
            <a:r>
              <a:rPr lang="en-GB" sz="1800" u="sng" dirty="0"/>
              <a:t>number</a:t>
            </a:r>
            <a:r>
              <a:rPr lang="en-GB" sz="1800" dirty="0"/>
              <a:t> of studies, c) the </a:t>
            </a:r>
            <a:r>
              <a:rPr lang="en-GB" sz="1800" u="sng" dirty="0"/>
              <a:t>consistency</a:t>
            </a:r>
            <a:r>
              <a:rPr lang="en-GB" sz="1800" dirty="0"/>
              <a:t> of those studies, and d) whether those studies </a:t>
            </a:r>
            <a:r>
              <a:rPr lang="en-GB" sz="1800" u="sng" dirty="0"/>
              <a:t>look directly at violence</a:t>
            </a:r>
            <a:r>
              <a:rPr lang="en-GB" sz="1800" dirty="0"/>
              <a:t> or at a protective/risk factor.  </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342797" indent="-342797">
              <a:lnSpc>
                <a:spcPct val="107000"/>
              </a:lnSpc>
              <a:spcAft>
                <a:spcPts val="800"/>
              </a:spcAft>
              <a:buFont typeface="+mj-lt"/>
              <a:buAutoNum type="arabicPeriod"/>
            </a:pPr>
            <a:r>
              <a:rPr lang="en-GB" sz="1800" dirty="0">
                <a:latin typeface="Calibri" panose="020F0502020204030204" pitchFamily="34" charset="0"/>
                <a:ea typeface="Calibri" panose="020F0502020204030204" pitchFamily="34" charset="0"/>
                <a:cs typeface="Times New Roman" panose="02020603050405020304" pitchFamily="18" charset="0"/>
              </a:rPr>
              <a:t>On the left hand side we provide a </a:t>
            </a:r>
            <a:r>
              <a:rPr lang="en-GB" sz="1800" b="1" dirty="0">
                <a:latin typeface="Calibri" panose="020F0502020204030204" pitchFamily="34" charset="0"/>
                <a:ea typeface="Calibri" panose="020F0502020204030204" pitchFamily="34" charset="0"/>
                <a:cs typeface="Times New Roman" panose="02020603050405020304" pitchFamily="18" charset="0"/>
              </a:rPr>
              <a:t>cost rating </a:t>
            </a:r>
            <a:r>
              <a:rPr lang="en-GB" sz="1800" dirty="0">
                <a:latin typeface="Calibri" panose="020F0502020204030204" pitchFamily="34" charset="0"/>
                <a:ea typeface="Calibri" panose="020F0502020204030204" pitchFamily="34" charset="0"/>
                <a:cs typeface="Times New Roman" panose="02020603050405020304" pitchFamily="18" charset="0"/>
              </a:rPr>
              <a:t>of 1 to 3 pound signs. The cost rating gives a simple, initial sense of the likely cost of the approach. </a:t>
            </a:r>
          </a:p>
          <a:p>
            <a:pPr>
              <a:lnSpc>
                <a:spcPct val="107000"/>
              </a:lnSpc>
              <a:spcAft>
                <a:spcPts val="800"/>
              </a:spcAft>
            </a:pPr>
            <a:r>
              <a:rPr lang="en-GB" sz="1800" dirty="0">
                <a:latin typeface="Calibri"/>
                <a:ea typeface="Calibri" panose="020F0502020204030204" pitchFamily="34" charset="0"/>
                <a:cs typeface="Calibri"/>
              </a:rPr>
              <a:t>For some of the approaches we also give information about the evidence on </a:t>
            </a:r>
            <a:r>
              <a:rPr lang="en-GB" sz="1800" b="1" dirty="0">
                <a:latin typeface="Calibri"/>
                <a:ea typeface="Calibri" panose="020F0502020204030204" pitchFamily="34" charset="0"/>
                <a:cs typeface="Calibri"/>
              </a:rPr>
              <a:t>other related outcomes, </a:t>
            </a:r>
            <a:r>
              <a:rPr lang="en-GB" sz="1800" dirty="0">
                <a:latin typeface="Calibri"/>
                <a:ea typeface="Calibri" panose="020F0502020204030204" pitchFamily="34" charset="0"/>
                <a:cs typeface="Calibri"/>
              </a:rPr>
              <a:t>such as: bullying, behavioural difficulties, school exclusions. Those depend on the what the intervention was seeking to address. </a:t>
            </a:r>
          </a:p>
          <a:p>
            <a:pPr>
              <a:lnSpc>
                <a:spcPct val="107000"/>
              </a:lnSpc>
              <a:spcAft>
                <a:spcPts val="800"/>
              </a:spcAft>
            </a:pPr>
            <a:r>
              <a:rPr lang="en-GB" sz="1800" dirty="0">
                <a:latin typeface="Calibri"/>
                <a:ea typeface="Calibri" panose="020F0502020204030204" pitchFamily="34" charset="0"/>
                <a:cs typeface="Calibri"/>
              </a:rPr>
              <a:t>4. You will also see on the left a series of filters – allowing you to choose if you want to look at only those with strong evidence, type of prevention, or settings, such as schools or custody.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962F37-9D85-3D41-B424-92F361F8DB6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048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0000"/>
                </a:solidFill>
                <a:effectLst/>
                <a:latin typeface="Aptos" panose="020B0004020202020204" pitchFamily="34" charset="0"/>
              </a:rPr>
              <a:t>Headline impact rating based on 2 RCTs in Chicago and New York </a:t>
            </a:r>
          </a:p>
          <a:p>
            <a:r>
              <a:rPr lang="en-US" sz="1800" b="0" i="0">
                <a:solidFill>
                  <a:srgbClr val="000000"/>
                </a:solidFill>
                <a:effectLst/>
                <a:latin typeface="Aptos" panose="020B0004020202020204" pitchFamily="34" charset="0"/>
              </a:rPr>
              <a:t>Targeted at schools in high violence </a:t>
            </a:r>
            <a:r>
              <a:rPr lang="en-US" sz="1800" b="0" i="0" err="1">
                <a:solidFill>
                  <a:srgbClr val="000000"/>
                </a:solidFill>
                <a:effectLst/>
                <a:latin typeface="Aptos" panose="020B0004020202020204" pitchFamily="34" charset="0"/>
              </a:rPr>
              <a:t>neighbourhoods</a:t>
            </a:r>
            <a:r>
              <a:rPr lang="en-US" sz="1800" b="0" i="0">
                <a:solidFill>
                  <a:srgbClr val="000000"/>
                </a:solidFill>
                <a:effectLst/>
                <a:latin typeface="Aptos" panose="020B0004020202020204" pitchFamily="34" charset="0"/>
              </a:rPr>
              <a:t>, and families with higher social deprivation </a:t>
            </a:r>
          </a:p>
          <a:p>
            <a:endParaRPr lang="en-US" sz="1800" b="0" i="0">
              <a:solidFill>
                <a:srgbClr val="000000"/>
              </a:solidFill>
              <a:effectLst/>
              <a:latin typeface="Aptos" panose="020B0004020202020204" pitchFamily="34" charset="0"/>
            </a:endParaRPr>
          </a:p>
          <a:p>
            <a:r>
              <a:rPr lang="en-US" sz="1800" b="0" i="0">
                <a:solidFill>
                  <a:srgbClr val="000000"/>
                </a:solidFill>
                <a:effectLst/>
                <a:latin typeface="Aptos" panose="020B0004020202020204" pitchFamily="34" charset="0"/>
              </a:rPr>
              <a:t>What is it?</a:t>
            </a:r>
          </a:p>
          <a:p>
            <a:r>
              <a:rPr lang="en-US" sz="1800" b="0" i="0">
                <a:solidFill>
                  <a:srgbClr val="000000"/>
                </a:solidFill>
                <a:effectLst/>
                <a:latin typeface="Aptos" panose="020B0004020202020204" pitchFamily="34" charset="0"/>
              </a:rPr>
              <a:t>Various components of these programmes, including the pre-work training and skills development, coaching or mentoring, and development of positive relationships with fellow employees, may lead to increased self-esteem, confidence, maturity, emotion control, communication skills, responsibility, and time management. Improvements across these characteristics may reduce instances of violent or offending </a:t>
            </a:r>
            <a:r>
              <a:rPr lang="en-US" sz="1800" b="0" i="0" err="1">
                <a:solidFill>
                  <a:srgbClr val="000000"/>
                </a:solidFill>
                <a:effectLst/>
                <a:latin typeface="Aptos" panose="020B0004020202020204" pitchFamily="34" charset="0"/>
              </a:rPr>
              <a:t>behaviour</a:t>
            </a:r>
            <a:r>
              <a:rPr lang="en-US" sz="1800" b="0" i="0">
                <a:solidFill>
                  <a:srgbClr val="000000"/>
                </a:solidFill>
                <a:effectLst/>
                <a:latin typeface="Aptos" panose="020B0004020202020204" pitchFamily="34" charset="0"/>
              </a:rPr>
              <a:t> and improve future employment opportunities. </a:t>
            </a:r>
          </a:p>
          <a:p>
            <a:endParaRPr lang="en-US" sz="1800" b="0" i="0">
              <a:solidFill>
                <a:srgbClr val="000000"/>
              </a:solidFill>
              <a:effectLst/>
              <a:latin typeface="Aptos" panose="020B0004020202020204" pitchFamily="34" charset="0"/>
            </a:endParaRPr>
          </a:p>
          <a:p>
            <a:r>
              <a:rPr lang="en-US" sz="1800" b="0" i="0">
                <a:solidFill>
                  <a:srgbClr val="000000"/>
                </a:solidFill>
                <a:effectLst/>
                <a:latin typeface="Aptos" panose="020B0004020202020204" pitchFamily="34" charset="0"/>
              </a:rPr>
              <a:t>How might it work?</a:t>
            </a:r>
          </a:p>
          <a:p>
            <a:r>
              <a:rPr lang="en-US" sz="1800" b="0" i="0">
                <a:solidFill>
                  <a:srgbClr val="000000"/>
                </a:solidFill>
                <a:effectLst/>
                <a:latin typeface="Aptos" panose="020B0004020202020204" pitchFamily="34" charset="0"/>
              </a:rPr>
              <a:t>On average, summer employment programmes are likely to have a high impact on reducing violence during the summer. However, the research on summer employment programmes is weak, and these impacts are not maintained longer term. We also have very low confidence in our estimate because its based on two studies with high variation</a:t>
            </a:r>
          </a:p>
          <a:p>
            <a:endParaRPr lang="en-US" sz="1800" b="0" i="0">
              <a:solidFill>
                <a:srgbClr val="000000"/>
              </a:solidFill>
              <a:effectLst/>
              <a:latin typeface="Aptos" panose="020B0004020202020204" pitchFamily="34" charset="0"/>
            </a:endParaRPr>
          </a:p>
          <a:p>
            <a:r>
              <a:rPr lang="en-GB" sz="1800">
                <a:latin typeface="Poppins"/>
                <a:cs typeface="Poppins"/>
              </a:rPr>
              <a:t>Cost</a:t>
            </a:r>
            <a:endParaRPr lang="en-US" sz="1800" b="0" i="0">
              <a:solidFill>
                <a:srgbClr val="000000"/>
              </a:solidFill>
              <a:effectLst/>
              <a:latin typeface="Aptos" panose="020B0004020202020204" pitchFamily="34" charset="0"/>
            </a:endParaRPr>
          </a:p>
          <a:p>
            <a:pPr algn="l" rtl="0" fontAlgn="base">
              <a:lnSpc>
                <a:spcPts val="1275"/>
              </a:lnSpc>
            </a:pPr>
            <a:r>
              <a:rPr lang="en-US" sz="1800" b="0" i="0">
                <a:solidFill>
                  <a:srgbClr val="000000"/>
                </a:solidFill>
                <a:effectLst/>
                <a:latin typeface="Aptos" panose="020B0004020202020204" pitchFamily="34" charset="0"/>
              </a:rPr>
              <a:t>On average, the cost of summer employment programmes is likely to be high.  </a:t>
            </a:r>
            <a:endParaRPr lang="en-US" b="0" i="0">
              <a:solidFill>
                <a:srgbClr val="000000"/>
              </a:solidFill>
              <a:effectLst/>
              <a:latin typeface="Segoe UI" panose="020B0502040204020203" pitchFamily="34" charset="0"/>
            </a:endParaRPr>
          </a:p>
          <a:p>
            <a:pPr algn="l" rtl="0" fontAlgn="base">
              <a:lnSpc>
                <a:spcPts val="1275"/>
              </a:lnSpc>
            </a:pPr>
            <a:r>
              <a:rPr lang="en-US" sz="1800" b="0" i="0">
                <a:solidFill>
                  <a:srgbClr val="000000"/>
                </a:solidFill>
                <a:effectLst/>
                <a:latin typeface="Aptos" panose="020B0004020202020204" pitchFamily="34" charset="0"/>
              </a:rPr>
              <a:t> </a:t>
            </a:r>
            <a:endParaRPr lang="en-US" b="0" i="0">
              <a:solidFill>
                <a:srgbClr val="000000"/>
              </a:solidFill>
              <a:effectLst/>
              <a:latin typeface="Segoe UI" panose="020B0502040204020203" pitchFamily="34" charset="0"/>
            </a:endParaRPr>
          </a:p>
          <a:p>
            <a:pPr algn="l" rtl="0" fontAlgn="base">
              <a:lnSpc>
                <a:spcPts val="1275"/>
              </a:lnSpc>
            </a:pPr>
            <a:r>
              <a:rPr lang="en-US" sz="1800" b="0" i="0">
                <a:solidFill>
                  <a:srgbClr val="000000"/>
                </a:solidFill>
                <a:effectLst/>
                <a:latin typeface="Aptos" panose="020B0004020202020204" pitchFamily="34" charset="0"/>
              </a:rPr>
              <a:t>The costs include </a:t>
            </a:r>
            <a:r>
              <a:rPr lang="en-US" sz="1800" b="0" i="0" err="1">
                <a:solidFill>
                  <a:srgbClr val="000000"/>
                </a:solidFill>
                <a:effectLst/>
                <a:latin typeface="Aptos" panose="020B0004020202020204" pitchFamily="34" charset="0"/>
              </a:rPr>
              <a:t>programme</a:t>
            </a:r>
            <a:r>
              <a:rPr lang="en-US" sz="1800" b="0" i="0">
                <a:solidFill>
                  <a:srgbClr val="000000"/>
                </a:solidFill>
                <a:effectLst/>
                <a:latin typeface="Aptos" panose="020B0004020202020204" pitchFamily="34" charset="0"/>
              </a:rPr>
              <a:t> coordination, recruitment of participants, delivery of pre-placement training, coaching or mentoring provision, administrative costs, and may include as contribution to participant wages.  </a:t>
            </a:r>
            <a:endParaRPr lang="en-US" b="0" i="0">
              <a:solidFill>
                <a:srgbClr val="000000"/>
              </a:solidFill>
              <a:effectLst/>
              <a:latin typeface="Segoe UI" panose="020B0502040204020203" pitchFamily="34"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962F37-9D85-3D41-B424-92F361F8DB6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69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dirty="0">
                <a:solidFill>
                  <a:srgbClr val="000000"/>
                </a:solidFill>
                <a:latin typeface="Poppins" panose="00000500000000000000" pitchFamily="2" charset="0"/>
              </a:rPr>
              <a:t>The best way to keep up to date with Toolkit updates including being the first to know about the updates in July is to sign up to our newsletter. </a:t>
            </a:r>
            <a:endParaRPr lang="en-US" b="0" i="0" dirty="0">
              <a:solidFill>
                <a:srgbClr val="000000"/>
              </a:solidFill>
              <a:effectLst/>
              <a:latin typeface="Segoe UI" panose="020B0502040204020203" pitchFamily="34" charset="0"/>
            </a:endParaRPr>
          </a:p>
          <a:p>
            <a:pPr algn="l" rtl="0" fontAlgn="base"/>
            <a:r>
              <a:rPr lang="en-US" dirty="0">
                <a:solidFill>
                  <a:srgbClr val="000000"/>
                </a:solidFill>
                <a:latin typeface="Poppins" panose="00000500000000000000" pitchFamily="2" charset="0"/>
              </a:rPr>
              <a:t>Go to youthendowmentfund.org.uk/newsletter. You’ll also find out about other news from YEF including funding opportunities and other ways to work with us. </a:t>
            </a:r>
            <a:endParaRPr lang="en-US" b="0" i="0" dirty="0">
              <a:solidFill>
                <a:srgbClr val="000000"/>
              </a:solidFill>
              <a:effectLst/>
              <a:latin typeface="Segoe UI" panose="020B0502040204020203" pitchFamily="34" charset="0"/>
            </a:endParaRPr>
          </a:p>
          <a:p>
            <a:pPr algn="l" rtl="0" fontAlgn="base"/>
            <a:r>
              <a:rPr lang="en-US" dirty="0">
                <a:solidFill>
                  <a:srgbClr val="000000"/>
                </a:solidFill>
                <a:latin typeface="Poppins" panose="00000500000000000000" pitchFamily="2" charset="0"/>
              </a:rPr>
              <a:t>And we’d love to hear your feedback on the Toolkit, including new topics you’d like to cover. You can contact us at </a:t>
            </a:r>
            <a:r>
              <a:rPr lang="en-US" u="sng" dirty="0">
                <a:solidFill>
                  <a:srgbClr val="0563C1"/>
                </a:solidFill>
                <a:latin typeface="Poppins" panose="00000500000000000000" pitchFamily="2" charset="0"/>
                <a:hlinkClick r:id="rId3"/>
              </a:rPr>
              <a:t>hello@youthendowmentfund.org.uk</a:t>
            </a:r>
            <a:r>
              <a:rPr lang="en-US" dirty="0">
                <a:solidFill>
                  <a:srgbClr val="000000"/>
                </a:solidFill>
                <a:latin typeface="Poppins" panose="00000500000000000000" pitchFamily="2" charset="0"/>
              </a:rPr>
              <a:t> </a:t>
            </a:r>
            <a:endParaRPr lang="en-US" b="0" i="0" dirty="0">
              <a:solidFill>
                <a:srgbClr val="000000"/>
              </a:solidFill>
              <a:effectLst/>
              <a:latin typeface="Segoe UI" panose="020B0502040204020203" pitchFamily="34" charset="0"/>
            </a:endParaRPr>
          </a:p>
          <a:p>
            <a:pPr algn="l" rtl="0" fontAlgn="base"/>
            <a:r>
              <a:rPr lang="en-US" dirty="0">
                <a:solidFill>
                  <a:srgbClr val="000000"/>
                </a:solidFill>
                <a:latin typeface="Poppins" panose="00000500000000000000" pitchFamily="2" charset="0"/>
              </a:rPr>
              <a:t>The toolkit is just one of the ways we’re working to give you the information you need to improve support for children in your communities and help ensure that every young life is free from violence in the future.  </a:t>
            </a:r>
            <a:endParaRPr lang="en-US" b="0" i="0" dirty="0">
              <a:solidFill>
                <a:srgbClr val="000000"/>
              </a:solidFill>
              <a:effectLst/>
              <a:latin typeface="Segoe UI" panose="020B0502040204020203" pitchFamily="34" charset="0"/>
            </a:endParaRPr>
          </a:p>
          <a:p>
            <a:pPr algn="l" rtl="0" fontAlgn="base"/>
            <a:r>
              <a:rPr lang="en-US" dirty="0">
                <a:solidFill>
                  <a:srgbClr val="000000"/>
                </a:solidFill>
                <a:latin typeface="Poppins" panose="00000500000000000000" pitchFamily="2" charset="0"/>
              </a:rPr>
              <a:t>Thanks for your support. I’m looking forwarding to answering any questions you have about it or YEF’s wider work.  </a:t>
            </a:r>
            <a:endParaRPr lang="en-US" b="0" i="0" dirty="0">
              <a:solidFill>
                <a:srgbClr val="000000"/>
              </a:solidFill>
              <a:effectLst/>
              <a:latin typeface="Segoe UI" panose="020B0502040204020203" pitchFamily="34" charset="0"/>
            </a:endParaRPr>
          </a:p>
          <a:p>
            <a:pPr algn="l" rtl="0" fontAlgn="base"/>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962F37-9D85-3D41-B424-92F361F8DB6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12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chart" Target="../charts/chart1.xml"/></Relationships>
</file>

<file path=ppt/slideLayouts/_rels/slideLayout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A59168C-F1E3-C248-84C5-1F0E726DA01A}"/>
              </a:ext>
            </a:extLst>
          </p:cNvPr>
          <p:cNvGrpSpPr/>
          <p:nvPr userDrawn="1"/>
        </p:nvGrpSpPr>
        <p:grpSpPr>
          <a:xfrm>
            <a:off x="-1" y="0"/>
            <a:ext cx="12192001" cy="844062"/>
            <a:chOff x="-1" y="0"/>
            <a:chExt cx="12192001" cy="844062"/>
          </a:xfrm>
        </p:grpSpPr>
        <p:sp>
          <p:nvSpPr>
            <p:cNvPr id="8" name="Rectangle 7">
              <a:extLst>
                <a:ext uri="{FF2B5EF4-FFF2-40B4-BE49-F238E27FC236}">
                  <a16:creationId xmlns:a16="http://schemas.microsoft.com/office/drawing/2014/main" id="{E7D6BF45-21C0-A54E-B28F-6FAC13F4537F}"/>
                </a:ext>
              </a:extLst>
            </p:cNvPr>
            <p:cNvSpPr/>
            <p:nvPr userDrawn="1"/>
          </p:nvSpPr>
          <p:spPr>
            <a:xfrm>
              <a:off x="-1" y="0"/>
              <a:ext cx="12192001" cy="84406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BC11D7E-8613-0048-BD99-561BC37ECD8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46677" y="70338"/>
              <a:ext cx="1958869" cy="708244"/>
            </a:xfrm>
            <a:prstGeom prst="rect">
              <a:avLst/>
            </a:prstGeom>
          </p:spPr>
        </p:pic>
      </p:grpSp>
      <p:pic>
        <p:nvPicPr>
          <p:cNvPr id="7" name="Graphic 6">
            <a:extLst>
              <a:ext uri="{FF2B5EF4-FFF2-40B4-BE49-F238E27FC236}">
                <a16:creationId xmlns:a16="http://schemas.microsoft.com/office/drawing/2014/main" id="{8F3C375D-150B-1A45-B9CC-B0CE21121640}"/>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l="11205" t="12306" r="10059" b="8771"/>
          <a:stretch/>
        </p:blipFill>
        <p:spPr>
          <a:xfrm>
            <a:off x="0" y="844062"/>
            <a:ext cx="12192000" cy="6048633"/>
          </a:xfrm>
          <a:prstGeom prst="rect">
            <a:avLst/>
          </a:prstGeom>
        </p:spPr>
      </p:pic>
      <p:sp>
        <p:nvSpPr>
          <p:cNvPr id="2" name="Title 1">
            <a:extLst>
              <a:ext uri="{FF2B5EF4-FFF2-40B4-BE49-F238E27FC236}">
                <a16:creationId xmlns:a16="http://schemas.microsoft.com/office/drawing/2014/main" id="{72E39AD5-041E-AD48-9EED-93F02B101149}"/>
              </a:ext>
            </a:extLst>
          </p:cNvPr>
          <p:cNvSpPr>
            <a:spLocks noGrp="1"/>
          </p:cNvSpPr>
          <p:nvPr>
            <p:ph type="ctrTitle"/>
          </p:nvPr>
        </p:nvSpPr>
        <p:spPr>
          <a:xfrm>
            <a:off x="6590370" y="2927717"/>
            <a:ext cx="5358315" cy="2387600"/>
          </a:xfrm>
          <a:prstGeom prst="rect">
            <a:avLst/>
          </a:prstGeom>
        </p:spPr>
        <p:txBody>
          <a:bodyPr anchor="b"/>
          <a:lstStyle>
            <a:lvl1pPr algn="l">
              <a:defRPr sz="5400" b="1" i="0">
                <a:solidFill>
                  <a:schemeClr val="tx1"/>
                </a:solidFill>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
        <p:nvSpPr>
          <p:cNvPr id="12" name="Date Placeholder 3">
            <a:extLst>
              <a:ext uri="{FF2B5EF4-FFF2-40B4-BE49-F238E27FC236}">
                <a16:creationId xmlns:a16="http://schemas.microsoft.com/office/drawing/2014/main" id="{362114FD-B045-E747-9D0D-4FB2107FE119}"/>
              </a:ext>
            </a:extLst>
          </p:cNvPr>
          <p:cNvSpPr>
            <a:spLocks noGrp="1"/>
          </p:cNvSpPr>
          <p:nvPr>
            <p:ph type="dt" sz="half" idx="10"/>
          </p:nvPr>
        </p:nvSpPr>
        <p:spPr>
          <a:xfrm>
            <a:off x="7083676" y="5439850"/>
            <a:ext cx="2743200" cy="365125"/>
          </a:xfrm>
          <a:prstGeom prst="rect">
            <a:avLst/>
          </a:prstGeom>
        </p:spPr>
        <p:txBody>
          <a:bodyPr/>
          <a:lstStyle>
            <a:lvl1pPr algn="l">
              <a:defRPr sz="2400" b="0" i="0">
                <a:solidFill>
                  <a:srgbClr val="535353"/>
                </a:solidFill>
                <a:latin typeface="Poppins Light" panose="02000000000000000000" pitchFamily="2" charset="77"/>
                <a:cs typeface="Poppins Light" panose="02000000000000000000" pitchFamily="2" charset="77"/>
              </a:defRPr>
            </a:lvl1pPr>
          </a:lstStyle>
          <a:p>
            <a:endParaRPr lang="en-US"/>
          </a:p>
        </p:txBody>
      </p:sp>
      <p:grpSp>
        <p:nvGrpSpPr>
          <p:cNvPr id="3" name="Group 6"/>
          <p:cNvGrpSpPr/>
          <p:nvPr userDrawn="1"/>
        </p:nvGrpSpPr>
        <p:grpSpPr>
          <a:xfrm>
            <a:off x="-1" y="1273775"/>
            <a:ext cx="6840361" cy="4386381"/>
            <a:chOff x="0" y="0"/>
            <a:chExt cx="13680722" cy="8772763"/>
          </a:xfrm>
        </p:grpSpPr>
        <p:sp>
          <p:nvSpPr>
            <p:cNvPr id="4" name="Freeform 7"/>
            <p:cNvSpPr/>
            <p:nvPr/>
          </p:nvSpPr>
          <p:spPr>
            <a:xfrm>
              <a:off x="0" y="0"/>
              <a:ext cx="13680722" cy="8772763"/>
            </a:xfrm>
            <a:custGeom>
              <a:avLst/>
              <a:gdLst/>
              <a:ahLst/>
              <a:cxnLst/>
              <a:rect l="l" t="t" r="r" b="b"/>
              <a:pathLst>
                <a:path w="13680722" h="8772763">
                  <a:moveTo>
                    <a:pt x="0" y="0"/>
                  </a:moveTo>
                  <a:lnTo>
                    <a:pt x="13680722" y="0"/>
                  </a:lnTo>
                  <a:lnTo>
                    <a:pt x="13680722" y="8772763"/>
                  </a:lnTo>
                  <a:lnTo>
                    <a:pt x="0" y="8772763"/>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sz="1200"/>
            </a:p>
          </p:txBody>
        </p:sp>
        <p:grpSp>
          <p:nvGrpSpPr>
            <p:cNvPr id="5" name="Group 8"/>
            <p:cNvGrpSpPr/>
            <p:nvPr/>
          </p:nvGrpSpPr>
          <p:grpSpPr>
            <a:xfrm>
              <a:off x="1780097" y="599587"/>
              <a:ext cx="10155902" cy="6353181"/>
              <a:chOff x="0" y="0"/>
              <a:chExt cx="1475998" cy="923333"/>
            </a:xfrm>
          </p:grpSpPr>
          <p:sp>
            <p:nvSpPr>
              <p:cNvPr id="10" name="Freeform 9"/>
              <p:cNvSpPr/>
              <p:nvPr/>
            </p:nvSpPr>
            <p:spPr>
              <a:xfrm>
                <a:off x="0" y="0"/>
                <a:ext cx="1475998" cy="923333"/>
              </a:xfrm>
              <a:custGeom>
                <a:avLst/>
                <a:gdLst/>
                <a:ahLst/>
                <a:cxnLst/>
                <a:rect l="l" t="t" r="r" b="b"/>
                <a:pathLst>
                  <a:path w="1475998" h="923333">
                    <a:moveTo>
                      <a:pt x="0" y="0"/>
                    </a:moveTo>
                    <a:lnTo>
                      <a:pt x="1475998" y="0"/>
                    </a:lnTo>
                    <a:lnTo>
                      <a:pt x="1475998" y="923333"/>
                    </a:lnTo>
                    <a:lnTo>
                      <a:pt x="0" y="923333"/>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sz="1200"/>
              </a:p>
            </p:txBody>
          </p:sp>
        </p:grpSp>
      </p:grpSp>
    </p:spTree>
    <p:extLst>
      <p:ext uri="{BB962C8B-B14F-4D97-AF65-F5344CB8AC3E}">
        <p14:creationId xmlns:p14="http://schemas.microsoft.com/office/powerpoint/2010/main" val="2115751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A59168C-F1E3-C248-84C5-1F0E726DA01A}"/>
              </a:ext>
            </a:extLst>
          </p:cNvPr>
          <p:cNvGrpSpPr/>
          <p:nvPr userDrawn="1"/>
        </p:nvGrpSpPr>
        <p:grpSpPr>
          <a:xfrm>
            <a:off x="-1" y="0"/>
            <a:ext cx="12192001" cy="844062"/>
            <a:chOff x="-1" y="0"/>
            <a:chExt cx="12192001" cy="844062"/>
          </a:xfrm>
        </p:grpSpPr>
        <p:sp>
          <p:nvSpPr>
            <p:cNvPr id="8" name="Rectangle 7">
              <a:extLst>
                <a:ext uri="{FF2B5EF4-FFF2-40B4-BE49-F238E27FC236}">
                  <a16:creationId xmlns:a16="http://schemas.microsoft.com/office/drawing/2014/main" id="{E7D6BF45-21C0-A54E-B28F-6FAC13F4537F}"/>
                </a:ext>
              </a:extLst>
            </p:cNvPr>
            <p:cNvSpPr/>
            <p:nvPr userDrawn="1"/>
          </p:nvSpPr>
          <p:spPr>
            <a:xfrm>
              <a:off x="-1" y="0"/>
              <a:ext cx="12192001" cy="84406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BC11D7E-8613-0048-BD99-561BC37ECD8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46677" y="70338"/>
              <a:ext cx="1958869" cy="708244"/>
            </a:xfrm>
            <a:prstGeom prst="rect">
              <a:avLst/>
            </a:prstGeom>
          </p:spPr>
        </p:pic>
      </p:grpSp>
      <p:pic>
        <p:nvPicPr>
          <p:cNvPr id="4" name="Picture 3" descr="A picture containing person, smiling, posing&#10;&#10;Description automatically generated">
            <a:extLst>
              <a:ext uri="{FF2B5EF4-FFF2-40B4-BE49-F238E27FC236}">
                <a16:creationId xmlns:a16="http://schemas.microsoft.com/office/drawing/2014/main" id="{6D0D0E36-220E-464B-A31A-CE6161FA0B1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795" y="6595"/>
            <a:ext cx="6858000" cy="6858000"/>
          </a:xfrm>
          <a:prstGeom prst="rect">
            <a:avLst/>
          </a:prstGeom>
        </p:spPr>
      </p:pic>
      <p:pic>
        <p:nvPicPr>
          <p:cNvPr id="7" name="Graphic 6">
            <a:extLst>
              <a:ext uri="{FF2B5EF4-FFF2-40B4-BE49-F238E27FC236}">
                <a16:creationId xmlns:a16="http://schemas.microsoft.com/office/drawing/2014/main" id="{8F3C375D-150B-1A45-B9CC-B0CE21121640}"/>
              </a:ext>
            </a:extLst>
          </p:cNvPr>
          <p:cNvPicPr>
            <a:picLocks noChangeAspect="1"/>
          </p:cNvPicPr>
          <p:nvPr userDrawn="1"/>
        </p:nvPicPr>
        <p:blipFill rotWithShape="1">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l="11205" t="12306" r="10059" b="8771"/>
          <a:stretch/>
        </p:blipFill>
        <p:spPr>
          <a:xfrm>
            <a:off x="70338" y="844062"/>
            <a:ext cx="12192000" cy="6013937"/>
          </a:xfrm>
          <a:prstGeom prst="rect">
            <a:avLst/>
          </a:prstGeom>
        </p:spPr>
      </p:pic>
      <p:sp>
        <p:nvSpPr>
          <p:cNvPr id="2" name="Title 1">
            <a:extLst>
              <a:ext uri="{FF2B5EF4-FFF2-40B4-BE49-F238E27FC236}">
                <a16:creationId xmlns:a16="http://schemas.microsoft.com/office/drawing/2014/main" id="{72E39AD5-041E-AD48-9EED-93F02B101149}"/>
              </a:ext>
            </a:extLst>
          </p:cNvPr>
          <p:cNvSpPr>
            <a:spLocks noGrp="1"/>
          </p:cNvSpPr>
          <p:nvPr>
            <p:ph type="ctrTitle"/>
          </p:nvPr>
        </p:nvSpPr>
        <p:spPr>
          <a:xfrm>
            <a:off x="6095999" y="3035762"/>
            <a:ext cx="6471139" cy="2387600"/>
          </a:xfrm>
          <a:prstGeom prst="rect">
            <a:avLst/>
          </a:prstGeom>
        </p:spPr>
        <p:txBody>
          <a:bodyPr anchor="b"/>
          <a:lstStyle>
            <a:lvl1pPr algn="l">
              <a:defRPr sz="5400" b="1" i="0">
                <a:solidFill>
                  <a:schemeClr val="tx1"/>
                </a:solidFill>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
        <p:nvSpPr>
          <p:cNvPr id="12" name="Date Placeholder 3">
            <a:extLst>
              <a:ext uri="{FF2B5EF4-FFF2-40B4-BE49-F238E27FC236}">
                <a16:creationId xmlns:a16="http://schemas.microsoft.com/office/drawing/2014/main" id="{362114FD-B045-E747-9D0D-4FB2107FE119}"/>
              </a:ext>
            </a:extLst>
          </p:cNvPr>
          <p:cNvSpPr>
            <a:spLocks noGrp="1"/>
          </p:cNvSpPr>
          <p:nvPr>
            <p:ph type="dt" sz="half" idx="10"/>
          </p:nvPr>
        </p:nvSpPr>
        <p:spPr>
          <a:xfrm>
            <a:off x="6068084" y="5510334"/>
            <a:ext cx="2743200" cy="365125"/>
          </a:xfrm>
          <a:prstGeom prst="rect">
            <a:avLst/>
          </a:prstGeom>
        </p:spPr>
        <p:txBody>
          <a:bodyPr/>
          <a:lstStyle>
            <a:lvl1pPr algn="l">
              <a:defRPr sz="2400" b="0" i="0">
                <a:solidFill>
                  <a:srgbClr val="535353"/>
                </a:solidFill>
                <a:latin typeface="Poppins Light" panose="02000000000000000000" pitchFamily="2" charset="77"/>
                <a:cs typeface="Poppins Light" panose="02000000000000000000" pitchFamily="2" charset="77"/>
              </a:defRPr>
            </a:lvl1pPr>
          </a:lstStyle>
          <a:p>
            <a:endParaRPr lang="en-US"/>
          </a:p>
        </p:txBody>
      </p:sp>
    </p:spTree>
    <p:extLst>
      <p:ext uri="{BB962C8B-B14F-4D97-AF65-F5344CB8AC3E}">
        <p14:creationId xmlns:p14="http://schemas.microsoft.com/office/powerpoint/2010/main" val="1397824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4C02B4-8187-2846-A3E1-9AD02022AB88}"/>
              </a:ext>
            </a:extLst>
          </p:cNvPr>
          <p:cNvSpPr>
            <a:spLocks noGrp="1"/>
          </p:cNvSpPr>
          <p:nvPr>
            <p:ph idx="1"/>
          </p:nvPr>
        </p:nvSpPr>
        <p:spPr>
          <a:xfrm>
            <a:off x="838200" y="1825625"/>
            <a:ext cx="10515600" cy="4012467"/>
          </a:xfrm>
          <a:prstGeom prst="rect">
            <a:avLst/>
          </a:prstGeom>
        </p:spPr>
        <p:txBody>
          <a:bodyPr/>
          <a:lstStyle>
            <a:lvl1pPr>
              <a:defRPr b="1" i="0">
                <a:solidFill>
                  <a:srgbClr val="535353"/>
                </a:solidFill>
                <a:latin typeface="Poppins SemiBold" panose="02000000000000000000" pitchFamily="2" charset="77"/>
                <a:cs typeface="Poppins SemiBold"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908D360F-83DC-444A-B741-ADC75BDD3911}"/>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9" name="Graphic 8">
            <a:extLst>
              <a:ext uri="{FF2B5EF4-FFF2-40B4-BE49-F238E27FC236}">
                <a16:creationId xmlns:a16="http://schemas.microsoft.com/office/drawing/2014/main" id="{8171A145-628D-9B4F-AF88-239381E9376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11" name="Straight Connector 10">
            <a:extLst>
              <a:ext uri="{FF2B5EF4-FFF2-40B4-BE49-F238E27FC236}">
                <a16:creationId xmlns:a16="http://schemas.microsoft.com/office/drawing/2014/main" id="{AE2A64E0-4806-9141-B9AF-0725CE337F7C}"/>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4B33DF2-86DD-6E4B-98AB-86A2AB9F6962}"/>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1784289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2_Section Header">
    <p:bg>
      <p:bgPr>
        <a:solidFill>
          <a:srgbClr val="F8E08E"/>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64ACCBC9-D09E-964E-BE41-8AC374C4695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551" t="17369" r="12779" b="2995"/>
          <a:stretch/>
        </p:blipFill>
        <p:spPr>
          <a:xfrm>
            <a:off x="0" y="0"/>
            <a:ext cx="12192000" cy="6858000"/>
          </a:xfrm>
          <a:prstGeom prst="rect">
            <a:avLst/>
          </a:prstGeom>
        </p:spPr>
      </p:pic>
      <p:sp>
        <p:nvSpPr>
          <p:cNvPr id="2" name="Title 1">
            <a:extLst>
              <a:ext uri="{FF2B5EF4-FFF2-40B4-BE49-F238E27FC236}">
                <a16:creationId xmlns:a16="http://schemas.microsoft.com/office/drawing/2014/main" id="{1649B5DC-0F4D-2C4F-9C69-7006A33EE198}"/>
              </a:ext>
            </a:extLst>
          </p:cNvPr>
          <p:cNvSpPr>
            <a:spLocks noGrp="1"/>
          </p:cNvSpPr>
          <p:nvPr>
            <p:ph type="title"/>
          </p:nvPr>
        </p:nvSpPr>
        <p:spPr>
          <a:xfrm>
            <a:off x="831850" y="1172709"/>
            <a:ext cx="6889750" cy="2852737"/>
          </a:xfrm>
          <a:prstGeom prst="rect">
            <a:avLst/>
          </a:prstGeom>
        </p:spPr>
        <p:txBody>
          <a:bodyPr anchor="b"/>
          <a:lstStyle>
            <a:lvl1pPr>
              <a:defRPr sz="6000" b="1" i="0">
                <a:solidFill>
                  <a:srgbClr val="FFFFFF"/>
                </a:solidFill>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247A6A6-8278-734B-9A3B-D25EF5A52D2D}"/>
              </a:ext>
            </a:extLst>
          </p:cNvPr>
          <p:cNvSpPr>
            <a:spLocks noGrp="1"/>
          </p:cNvSpPr>
          <p:nvPr>
            <p:ph type="body" idx="1"/>
          </p:nvPr>
        </p:nvSpPr>
        <p:spPr>
          <a:xfrm>
            <a:off x="831850" y="4052434"/>
            <a:ext cx="10515600" cy="1500187"/>
          </a:xfrm>
          <a:prstGeom prst="rect">
            <a:avLst/>
          </a:prstGeom>
        </p:spPr>
        <p:txBody>
          <a:bodyPr/>
          <a:lstStyle>
            <a:lvl1pPr marL="0" indent="0">
              <a:buNone/>
              <a:defRPr sz="2400" b="0" i="0">
                <a:solidFill>
                  <a:srgbClr val="535353"/>
                </a:solidFill>
                <a:latin typeface="Poppins Light" panose="02000000000000000000" pitchFamily="2" charset="77"/>
                <a:cs typeface="Poppins Light" panose="02000000000000000000"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cxnSp>
        <p:nvCxnSpPr>
          <p:cNvPr id="11" name="Straight Connector 10">
            <a:extLst>
              <a:ext uri="{FF2B5EF4-FFF2-40B4-BE49-F238E27FC236}">
                <a16:creationId xmlns:a16="http://schemas.microsoft.com/office/drawing/2014/main" id="{8E00FE09-3FE4-B641-8A9A-FD4A68F527BC}"/>
              </a:ext>
            </a:extLst>
          </p:cNvPr>
          <p:cNvCxnSpPr/>
          <p:nvPr userDrawn="1"/>
        </p:nvCxnSpPr>
        <p:spPr>
          <a:xfrm>
            <a:off x="798286" y="6071438"/>
            <a:ext cx="10595428"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3E2AD2E5-45B3-5340-AAC5-CC9F23948171}"/>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FFFFFF"/>
                </a:solidFill>
                <a:latin typeface="Poppins Light" panose="02000000000000000000" pitchFamily="2" charset="77"/>
                <a:cs typeface="Poppins Light" panose="02000000000000000000" pitchFamily="2" charset="77"/>
              </a:defRPr>
            </a:lvl1pPr>
          </a:lstStyle>
          <a:p>
            <a:endParaRPr lang="en-US"/>
          </a:p>
        </p:txBody>
      </p:sp>
      <p:pic>
        <p:nvPicPr>
          <p:cNvPr id="13" name="Graphic 12">
            <a:extLst>
              <a:ext uri="{FF2B5EF4-FFF2-40B4-BE49-F238E27FC236}">
                <a16:creationId xmlns:a16="http://schemas.microsoft.com/office/drawing/2014/main" id="{C1DBBA23-40FB-EF4A-8416-0245C790E0F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896400" y="6184800"/>
            <a:ext cx="1573194" cy="568800"/>
          </a:xfrm>
          <a:prstGeom prst="rect">
            <a:avLst/>
          </a:prstGeom>
        </p:spPr>
      </p:pic>
    </p:spTree>
    <p:extLst>
      <p:ext uri="{BB962C8B-B14F-4D97-AF65-F5344CB8AC3E}">
        <p14:creationId xmlns:p14="http://schemas.microsoft.com/office/powerpoint/2010/main" val="1909517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4C02B4-8187-2846-A3E1-9AD02022AB88}"/>
              </a:ext>
            </a:extLst>
          </p:cNvPr>
          <p:cNvSpPr>
            <a:spLocks noGrp="1"/>
          </p:cNvSpPr>
          <p:nvPr>
            <p:ph idx="1"/>
          </p:nvPr>
        </p:nvSpPr>
        <p:spPr>
          <a:xfrm>
            <a:off x="838200" y="1825625"/>
            <a:ext cx="10515600" cy="4012467"/>
          </a:xfrm>
          <a:prstGeom prst="rect">
            <a:avLst/>
          </a:prstGeom>
        </p:spPr>
        <p:txBody>
          <a:bodyPr/>
          <a:lstStyle>
            <a:lvl1pPr>
              <a:defRPr b="1" i="0">
                <a:solidFill>
                  <a:srgbClr val="535353"/>
                </a:solidFill>
                <a:latin typeface="Poppins SemiBold" panose="02000000000000000000" pitchFamily="2" charset="77"/>
                <a:cs typeface="Poppins SemiBold"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908D360F-83DC-444A-B741-ADC75BDD3911}"/>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cxnSp>
        <p:nvCxnSpPr>
          <p:cNvPr id="11" name="Straight Connector 10">
            <a:extLst>
              <a:ext uri="{FF2B5EF4-FFF2-40B4-BE49-F238E27FC236}">
                <a16:creationId xmlns:a16="http://schemas.microsoft.com/office/drawing/2014/main" id="{AE2A64E0-4806-9141-B9AF-0725CE337F7C}"/>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4B33DF2-86DD-6E4B-98AB-86A2AB9F6962}"/>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3991654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245C0A23-C4B7-1F49-97D4-FF1C829F0A65}"/>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7" name="Graphic 6">
            <a:extLst>
              <a:ext uri="{FF2B5EF4-FFF2-40B4-BE49-F238E27FC236}">
                <a16:creationId xmlns:a16="http://schemas.microsoft.com/office/drawing/2014/main" id="{063E1326-DCA7-0146-AE2E-50D4D21EF1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9" name="Straight Connector 8">
            <a:extLst>
              <a:ext uri="{FF2B5EF4-FFF2-40B4-BE49-F238E27FC236}">
                <a16:creationId xmlns:a16="http://schemas.microsoft.com/office/drawing/2014/main" id="{5D4CBADC-D514-CD4E-B847-7D6E66AECABD}"/>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7489ACC7-FE72-CD4B-8EF3-A258EE5B0310}"/>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1866677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AF557-4DFC-944C-9838-237822B891F5}"/>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F47603E-292B-5646-87DD-365F77A9461C}"/>
              </a:ext>
            </a:extLst>
          </p:cNvPr>
          <p:cNvSpPr>
            <a:spLocks noGrp="1"/>
          </p:cNvSpPr>
          <p:nvPr>
            <p:ph sz="half" idx="1"/>
          </p:nvPr>
        </p:nvSpPr>
        <p:spPr>
          <a:xfrm>
            <a:off x="838200" y="1825625"/>
            <a:ext cx="5181600" cy="4106252"/>
          </a:xfrm>
          <a:prstGeom prst="rect">
            <a:avLst/>
          </a:prstGeom>
        </p:spPr>
        <p:txBody>
          <a:bodyPr/>
          <a:lstStyle>
            <a:lvl1pPr>
              <a:defRPr b="1" i="0">
                <a:solidFill>
                  <a:srgbClr val="535353"/>
                </a:solidFill>
                <a:latin typeface="Poppins SemiBold" panose="02000000000000000000" pitchFamily="2" charset="77"/>
                <a:cs typeface="Poppins SemiBold"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6401FA9-B7F4-9F4C-B623-50469C27B7C1}"/>
              </a:ext>
            </a:extLst>
          </p:cNvPr>
          <p:cNvSpPr>
            <a:spLocks noGrp="1"/>
          </p:cNvSpPr>
          <p:nvPr>
            <p:ph sz="half" idx="2"/>
          </p:nvPr>
        </p:nvSpPr>
        <p:spPr>
          <a:xfrm>
            <a:off x="6172200" y="1825625"/>
            <a:ext cx="5181600" cy="4129698"/>
          </a:xfrm>
          <a:prstGeom prst="rect">
            <a:avLst/>
          </a:prstGeom>
        </p:spPr>
        <p:txBody>
          <a:bodyPr/>
          <a:lstStyle>
            <a:lvl1pPr>
              <a:defRPr b="1" i="0">
                <a:solidFill>
                  <a:srgbClr val="535353"/>
                </a:solidFill>
                <a:latin typeface="Poppins SemiBold" panose="02000000000000000000" pitchFamily="2" charset="77"/>
                <a:cs typeface="Poppins SemiBold"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Date Placeholder 3">
            <a:extLst>
              <a:ext uri="{FF2B5EF4-FFF2-40B4-BE49-F238E27FC236}">
                <a16:creationId xmlns:a16="http://schemas.microsoft.com/office/drawing/2014/main" id="{8BA32AE2-66DD-A441-B5EA-D313F7E1D2BD}"/>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9" name="Graphic 8">
            <a:extLst>
              <a:ext uri="{FF2B5EF4-FFF2-40B4-BE49-F238E27FC236}">
                <a16:creationId xmlns:a16="http://schemas.microsoft.com/office/drawing/2014/main" id="{B526C5DB-5621-E24D-9B81-F23DD40A72E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11" name="Straight Connector 10">
            <a:extLst>
              <a:ext uri="{FF2B5EF4-FFF2-40B4-BE49-F238E27FC236}">
                <a16:creationId xmlns:a16="http://schemas.microsoft.com/office/drawing/2014/main" id="{68B278B8-F968-B44B-9B0D-51E2A84A0C6D}"/>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853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4C02B4-8187-2846-A3E1-9AD02022AB88}"/>
              </a:ext>
            </a:extLst>
          </p:cNvPr>
          <p:cNvSpPr>
            <a:spLocks noGrp="1"/>
          </p:cNvSpPr>
          <p:nvPr>
            <p:ph idx="1"/>
          </p:nvPr>
        </p:nvSpPr>
        <p:spPr>
          <a:xfrm>
            <a:off x="838200" y="1825625"/>
            <a:ext cx="10515600" cy="4012467"/>
          </a:xfrm>
          <a:prstGeom prst="rect">
            <a:avLst/>
          </a:prstGeom>
        </p:spPr>
        <p:txBody>
          <a:bodyPr/>
          <a:lstStyle>
            <a:lvl1pPr>
              <a:defRPr b="1" i="0">
                <a:solidFill>
                  <a:srgbClr val="535353"/>
                </a:solidFill>
                <a:latin typeface="Poppins SemiBold" panose="02000000000000000000" pitchFamily="2" charset="77"/>
                <a:cs typeface="Poppins SemiBold"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908D360F-83DC-444A-B741-ADC75BDD3911}"/>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9" name="Graphic 8">
            <a:extLst>
              <a:ext uri="{FF2B5EF4-FFF2-40B4-BE49-F238E27FC236}">
                <a16:creationId xmlns:a16="http://schemas.microsoft.com/office/drawing/2014/main" id="{8171A145-628D-9B4F-AF88-239381E9376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11" name="Straight Connector 10">
            <a:extLst>
              <a:ext uri="{FF2B5EF4-FFF2-40B4-BE49-F238E27FC236}">
                <a16:creationId xmlns:a16="http://schemas.microsoft.com/office/drawing/2014/main" id="{AE2A64E0-4806-9141-B9AF-0725CE337F7C}"/>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4B33DF2-86DD-6E4B-98AB-86A2AB9F6962}"/>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1727029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DCF1C3C-27B3-0C4F-9227-BCD0F922173E}"/>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i="0">
                <a:solidFill>
                  <a:srgbClr val="535353"/>
                </a:solidFill>
                <a:latin typeface="Poppins SemiBold" panose="02000000000000000000" pitchFamily="2" charset="77"/>
                <a:cs typeface="Poppins SemiBold" panose="02000000000000000000"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EC715A-B9CB-324E-8674-6547F0E253BD}"/>
              </a:ext>
            </a:extLst>
          </p:cNvPr>
          <p:cNvSpPr>
            <a:spLocks noGrp="1"/>
          </p:cNvSpPr>
          <p:nvPr>
            <p:ph sz="half" idx="2"/>
          </p:nvPr>
        </p:nvSpPr>
        <p:spPr>
          <a:xfrm>
            <a:off x="839788" y="2505075"/>
            <a:ext cx="5157787" cy="3684588"/>
          </a:xfrm>
          <a:prstGeom prst="rect">
            <a:avLst/>
          </a:prstGeom>
        </p:spPr>
        <p:txBody>
          <a:bodyPr/>
          <a:lstStyle>
            <a:lvl1pPr>
              <a:defRPr b="0" i="0">
                <a:solidFill>
                  <a:srgbClr val="535353"/>
                </a:solidFill>
                <a:latin typeface="Poppins Light" panose="02000000000000000000" pitchFamily="2" charset="77"/>
                <a:cs typeface="Poppins Light"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76EDBAA-AE6A-6548-88A1-8ADC591DA69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i="0">
                <a:solidFill>
                  <a:srgbClr val="535353"/>
                </a:solidFill>
                <a:latin typeface="Poppins SemiBold" panose="02000000000000000000" pitchFamily="2" charset="77"/>
                <a:cs typeface="Poppins SemiBold" panose="02000000000000000000"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2C680CD-6051-CE4C-8171-DB0A45DBA9AB}"/>
              </a:ext>
            </a:extLst>
          </p:cNvPr>
          <p:cNvSpPr>
            <a:spLocks noGrp="1"/>
          </p:cNvSpPr>
          <p:nvPr>
            <p:ph sz="quarter" idx="4"/>
          </p:nvPr>
        </p:nvSpPr>
        <p:spPr>
          <a:xfrm>
            <a:off x="6172200" y="2505075"/>
            <a:ext cx="5183188" cy="3684588"/>
          </a:xfrm>
          <a:prstGeom prst="rect">
            <a:avLst/>
          </a:prstGeom>
        </p:spPr>
        <p:txBody>
          <a:bodyPr/>
          <a:lstStyle>
            <a:lvl1pPr>
              <a:defRPr b="0" i="0">
                <a:solidFill>
                  <a:srgbClr val="535353"/>
                </a:solidFill>
                <a:latin typeface="Poppins Light" panose="02000000000000000000" pitchFamily="2" charset="77"/>
                <a:cs typeface="Poppins Light"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Date Placeholder 3">
            <a:extLst>
              <a:ext uri="{FF2B5EF4-FFF2-40B4-BE49-F238E27FC236}">
                <a16:creationId xmlns:a16="http://schemas.microsoft.com/office/drawing/2014/main" id="{D4A3BC60-18F9-7748-A4B1-E2E554C83AA8}"/>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11" name="Graphic 10">
            <a:extLst>
              <a:ext uri="{FF2B5EF4-FFF2-40B4-BE49-F238E27FC236}">
                <a16:creationId xmlns:a16="http://schemas.microsoft.com/office/drawing/2014/main" id="{D328FD91-CD9C-8F49-A51C-DF8C7E86EAC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13" name="Straight Connector 12">
            <a:extLst>
              <a:ext uri="{FF2B5EF4-FFF2-40B4-BE49-F238E27FC236}">
                <a16:creationId xmlns:a16="http://schemas.microsoft.com/office/drawing/2014/main" id="{BDBA20A6-0738-EE46-90B0-5CAB0842617A}"/>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C222B2B4-4405-F049-B3E0-3855FC64A80B}"/>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1716378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245C0A23-C4B7-1F49-97D4-FF1C829F0A65}"/>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7" name="Graphic 6">
            <a:extLst>
              <a:ext uri="{FF2B5EF4-FFF2-40B4-BE49-F238E27FC236}">
                <a16:creationId xmlns:a16="http://schemas.microsoft.com/office/drawing/2014/main" id="{063E1326-DCA7-0146-AE2E-50D4D21EF1B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9" name="Straight Connector 8">
            <a:extLst>
              <a:ext uri="{FF2B5EF4-FFF2-40B4-BE49-F238E27FC236}">
                <a16:creationId xmlns:a16="http://schemas.microsoft.com/office/drawing/2014/main" id="{5D4CBADC-D514-CD4E-B847-7D6E66AECABD}"/>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7489ACC7-FE72-CD4B-8EF3-A258EE5B0310}"/>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2979950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4C02B4-8187-2846-A3E1-9AD02022AB88}"/>
              </a:ext>
            </a:extLst>
          </p:cNvPr>
          <p:cNvSpPr>
            <a:spLocks noGrp="1"/>
          </p:cNvSpPr>
          <p:nvPr>
            <p:ph idx="1"/>
          </p:nvPr>
        </p:nvSpPr>
        <p:spPr>
          <a:xfrm>
            <a:off x="838200" y="1825625"/>
            <a:ext cx="10515600" cy="4012467"/>
          </a:xfrm>
          <a:prstGeom prst="rect">
            <a:avLst/>
          </a:prstGeom>
        </p:spPr>
        <p:txBody>
          <a:bodyPr/>
          <a:lstStyle>
            <a:lvl1pPr>
              <a:defRPr b="1" i="0">
                <a:solidFill>
                  <a:srgbClr val="535353"/>
                </a:solidFill>
                <a:latin typeface="Poppins SemiBold" panose="02000000000000000000" pitchFamily="2" charset="77"/>
                <a:cs typeface="Poppins SemiBold"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908D360F-83DC-444A-B741-ADC75BDD3911}"/>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9" name="Graphic 8">
            <a:extLst>
              <a:ext uri="{FF2B5EF4-FFF2-40B4-BE49-F238E27FC236}">
                <a16:creationId xmlns:a16="http://schemas.microsoft.com/office/drawing/2014/main" id="{8171A145-628D-9B4F-AF88-239381E9376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11" name="Straight Connector 10">
            <a:extLst>
              <a:ext uri="{FF2B5EF4-FFF2-40B4-BE49-F238E27FC236}">
                <a16:creationId xmlns:a16="http://schemas.microsoft.com/office/drawing/2014/main" id="{AE2A64E0-4806-9141-B9AF-0725CE337F7C}"/>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4B33DF2-86DD-6E4B-98AB-86A2AB9F6962}"/>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833032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4C02B4-8187-2846-A3E1-9AD02022AB88}"/>
              </a:ext>
            </a:extLst>
          </p:cNvPr>
          <p:cNvSpPr>
            <a:spLocks noGrp="1"/>
          </p:cNvSpPr>
          <p:nvPr>
            <p:ph idx="1"/>
          </p:nvPr>
        </p:nvSpPr>
        <p:spPr>
          <a:xfrm>
            <a:off x="838200" y="1825625"/>
            <a:ext cx="10515600" cy="4012467"/>
          </a:xfrm>
          <a:prstGeom prst="rect">
            <a:avLst/>
          </a:prstGeom>
        </p:spPr>
        <p:txBody>
          <a:bodyPr/>
          <a:lstStyle>
            <a:lvl1pPr>
              <a:defRPr b="1" i="0">
                <a:solidFill>
                  <a:srgbClr val="535353"/>
                </a:solidFill>
                <a:latin typeface="Poppins SemiBold" panose="02000000000000000000" pitchFamily="2" charset="77"/>
                <a:cs typeface="Poppins SemiBold"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908D360F-83DC-444A-B741-ADC75BDD3911}"/>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9" name="Graphic 8">
            <a:extLst>
              <a:ext uri="{FF2B5EF4-FFF2-40B4-BE49-F238E27FC236}">
                <a16:creationId xmlns:a16="http://schemas.microsoft.com/office/drawing/2014/main" id="{8171A145-628D-9B4F-AF88-239381E9376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11" name="Straight Connector 10">
            <a:extLst>
              <a:ext uri="{FF2B5EF4-FFF2-40B4-BE49-F238E27FC236}">
                <a16:creationId xmlns:a16="http://schemas.microsoft.com/office/drawing/2014/main" id="{AE2A64E0-4806-9141-B9AF-0725CE337F7C}"/>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4B33DF2-86DD-6E4B-98AB-86A2AB9F6962}"/>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2602735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A59168C-F1E3-C248-84C5-1F0E726DA01A}"/>
              </a:ext>
            </a:extLst>
          </p:cNvPr>
          <p:cNvGrpSpPr/>
          <p:nvPr userDrawn="1"/>
        </p:nvGrpSpPr>
        <p:grpSpPr>
          <a:xfrm>
            <a:off x="-1" y="0"/>
            <a:ext cx="12192001" cy="844062"/>
            <a:chOff x="-1" y="0"/>
            <a:chExt cx="12192001" cy="844062"/>
          </a:xfrm>
        </p:grpSpPr>
        <p:sp>
          <p:nvSpPr>
            <p:cNvPr id="8" name="Rectangle 7">
              <a:extLst>
                <a:ext uri="{FF2B5EF4-FFF2-40B4-BE49-F238E27FC236}">
                  <a16:creationId xmlns:a16="http://schemas.microsoft.com/office/drawing/2014/main" id="{E7D6BF45-21C0-A54E-B28F-6FAC13F4537F}"/>
                </a:ext>
              </a:extLst>
            </p:cNvPr>
            <p:cNvSpPr/>
            <p:nvPr userDrawn="1"/>
          </p:nvSpPr>
          <p:spPr>
            <a:xfrm>
              <a:off x="-1" y="0"/>
              <a:ext cx="12192001" cy="84406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BC11D7E-8613-0048-BD99-561BC37ECD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46677" y="70338"/>
              <a:ext cx="1958869" cy="708244"/>
            </a:xfrm>
            <a:prstGeom prst="rect">
              <a:avLst/>
            </a:prstGeom>
          </p:spPr>
        </p:pic>
      </p:grpSp>
      <p:pic>
        <p:nvPicPr>
          <p:cNvPr id="16" name="Picture 15">
            <a:extLst>
              <a:ext uri="{FF2B5EF4-FFF2-40B4-BE49-F238E27FC236}">
                <a16:creationId xmlns:a16="http://schemas.microsoft.com/office/drawing/2014/main" id="{C13B29A0-4122-7C4E-AFC5-3FF21E6BB88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0" y="1"/>
            <a:ext cx="6213231" cy="6858000"/>
          </a:xfrm>
          <a:prstGeom prst="rect">
            <a:avLst/>
          </a:prstGeom>
        </p:spPr>
      </p:pic>
      <p:pic>
        <p:nvPicPr>
          <p:cNvPr id="7" name="Graphic 6">
            <a:extLst>
              <a:ext uri="{FF2B5EF4-FFF2-40B4-BE49-F238E27FC236}">
                <a16:creationId xmlns:a16="http://schemas.microsoft.com/office/drawing/2014/main" id="{8F3C375D-150B-1A45-B9CC-B0CE21121640}"/>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l="11205" t="12306" r="10059" b="8771"/>
          <a:stretch/>
        </p:blipFill>
        <p:spPr>
          <a:xfrm>
            <a:off x="70338" y="844062"/>
            <a:ext cx="12192000" cy="6013937"/>
          </a:xfrm>
          <a:prstGeom prst="rect">
            <a:avLst/>
          </a:prstGeom>
        </p:spPr>
      </p:pic>
      <p:sp>
        <p:nvSpPr>
          <p:cNvPr id="2" name="Title 1">
            <a:extLst>
              <a:ext uri="{FF2B5EF4-FFF2-40B4-BE49-F238E27FC236}">
                <a16:creationId xmlns:a16="http://schemas.microsoft.com/office/drawing/2014/main" id="{72E39AD5-041E-AD48-9EED-93F02B101149}"/>
              </a:ext>
            </a:extLst>
          </p:cNvPr>
          <p:cNvSpPr>
            <a:spLocks noGrp="1"/>
          </p:cNvSpPr>
          <p:nvPr>
            <p:ph type="ctrTitle"/>
          </p:nvPr>
        </p:nvSpPr>
        <p:spPr>
          <a:xfrm>
            <a:off x="5673969" y="2927717"/>
            <a:ext cx="6471139" cy="2387600"/>
          </a:xfrm>
          <a:prstGeom prst="rect">
            <a:avLst/>
          </a:prstGeom>
        </p:spPr>
        <p:txBody>
          <a:bodyPr anchor="b"/>
          <a:lstStyle>
            <a:lvl1pPr algn="l">
              <a:defRPr sz="5400" b="1" i="0">
                <a:solidFill>
                  <a:schemeClr val="tx1"/>
                </a:solidFill>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
        <p:nvSpPr>
          <p:cNvPr id="12" name="Date Placeholder 3">
            <a:extLst>
              <a:ext uri="{FF2B5EF4-FFF2-40B4-BE49-F238E27FC236}">
                <a16:creationId xmlns:a16="http://schemas.microsoft.com/office/drawing/2014/main" id="{362114FD-B045-E747-9D0D-4FB2107FE119}"/>
              </a:ext>
            </a:extLst>
          </p:cNvPr>
          <p:cNvSpPr>
            <a:spLocks noGrp="1"/>
          </p:cNvSpPr>
          <p:nvPr>
            <p:ph type="dt" sz="half" idx="10"/>
          </p:nvPr>
        </p:nvSpPr>
        <p:spPr>
          <a:xfrm>
            <a:off x="5738447" y="5488842"/>
            <a:ext cx="2743200" cy="365125"/>
          </a:xfrm>
          <a:prstGeom prst="rect">
            <a:avLst/>
          </a:prstGeom>
        </p:spPr>
        <p:txBody>
          <a:bodyPr/>
          <a:lstStyle>
            <a:lvl1pPr algn="l">
              <a:defRPr sz="2400" b="0" i="0">
                <a:solidFill>
                  <a:srgbClr val="535353"/>
                </a:solidFill>
                <a:latin typeface="Poppins Light" panose="02000000000000000000" pitchFamily="2" charset="77"/>
                <a:cs typeface="Poppins Light" panose="02000000000000000000" pitchFamily="2" charset="77"/>
              </a:defRPr>
            </a:lvl1pPr>
          </a:lstStyle>
          <a:p>
            <a:endParaRPr lang="en-US"/>
          </a:p>
        </p:txBody>
      </p:sp>
    </p:spTree>
    <p:extLst>
      <p:ext uri="{BB962C8B-B14F-4D97-AF65-F5344CB8AC3E}">
        <p14:creationId xmlns:p14="http://schemas.microsoft.com/office/powerpoint/2010/main" val="1882336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4C02B4-8187-2846-A3E1-9AD02022AB88}"/>
              </a:ext>
            </a:extLst>
          </p:cNvPr>
          <p:cNvSpPr>
            <a:spLocks noGrp="1"/>
          </p:cNvSpPr>
          <p:nvPr>
            <p:ph idx="1"/>
          </p:nvPr>
        </p:nvSpPr>
        <p:spPr>
          <a:xfrm>
            <a:off x="838200" y="1825625"/>
            <a:ext cx="10515600" cy="4012467"/>
          </a:xfrm>
          <a:prstGeom prst="rect">
            <a:avLst/>
          </a:prstGeom>
        </p:spPr>
        <p:txBody>
          <a:bodyPr/>
          <a:lstStyle>
            <a:lvl1pPr>
              <a:defRPr b="1" i="0">
                <a:solidFill>
                  <a:srgbClr val="535353"/>
                </a:solidFill>
                <a:latin typeface="Poppins SemiBold" panose="02000000000000000000" pitchFamily="2" charset="77"/>
                <a:cs typeface="Poppins SemiBold"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908D360F-83DC-444A-B741-ADC75BDD3911}"/>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9" name="Graphic 8">
            <a:extLst>
              <a:ext uri="{FF2B5EF4-FFF2-40B4-BE49-F238E27FC236}">
                <a16:creationId xmlns:a16="http://schemas.microsoft.com/office/drawing/2014/main" id="{8171A145-628D-9B4F-AF88-239381E9376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11" name="Straight Connector 10">
            <a:extLst>
              <a:ext uri="{FF2B5EF4-FFF2-40B4-BE49-F238E27FC236}">
                <a16:creationId xmlns:a16="http://schemas.microsoft.com/office/drawing/2014/main" id="{AE2A64E0-4806-9141-B9AF-0725CE337F7C}"/>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4B33DF2-86DD-6E4B-98AB-86A2AB9F6962}"/>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41610166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DCF1C3C-27B3-0C4F-9227-BCD0F922173E}"/>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i="0">
                <a:solidFill>
                  <a:srgbClr val="535353"/>
                </a:solidFill>
                <a:latin typeface="Poppins SemiBold" panose="02000000000000000000" pitchFamily="2" charset="77"/>
                <a:cs typeface="Poppins SemiBold" panose="02000000000000000000"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EC715A-B9CB-324E-8674-6547F0E253BD}"/>
              </a:ext>
            </a:extLst>
          </p:cNvPr>
          <p:cNvSpPr>
            <a:spLocks noGrp="1"/>
          </p:cNvSpPr>
          <p:nvPr>
            <p:ph sz="half" idx="2"/>
          </p:nvPr>
        </p:nvSpPr>
        <p:spPr>
          <a:xfrm>
            <a:off x="839788" y="2505075"/>
            <a:ext cx="5157787" cy="3684588"/>
          </a:xfrm>
          <a:prstGeom prst="rect">
            <a:avLst/>
          </a:prstGeom>
        </p:spPr>
        <p:txBody>
          <a:bodyPr/>
          <a:lstStyle>
            <a:lvl1pPr>
              <a:defRPr b="0" i="0">
                <a:solidFill>
                  <a:srgbClr val="535353"/>
                </a:solidFill>
                <a:latin typeface="Poppins Light" panose="02000000000000000000" pitchFamily="2" charset="77"/>
                <a:cs typeface="Poppins Light"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76EDBAA-AE6A-6548-88A1-8ADC591DA69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i="0">
                <a:solidFill>
                  <a:srgbClr val="535353"/>
                </a:solidFill>
                <a:latin typeface="Poppins SemiBold" panose="02000000000000000000" pitchFamily="2" charset="77"/>
                <a:cs typeface="Poppins SemiBold" panose="02000000000000000000"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2C680CD-6051-CE4C-8171-DB0A45DBA9AB}"/>
              </a:ext>
            </a:extLst>
          </p:cNvPr>
          <p:cNvSpPr>
            <a:spLocks noGrp="1"/>
          </p:cNvSpPr>
          <p:nvPr>
            <p:ph sz="quarter" idx="4"/>
          </p:nvPr>
        </p:nvSpPr>
        <p:spPr>
          <a:xfrm>
            <a:off x="6172200" y="2505075"/>
            <a:ext cx="5183188" cy="3684588"/>
          </a:xfrm>
          <a:prstGeom prst="rect">
            <a:avLst/>
          </a:prstGeom>
        </p:spPr>
        <p:txBody>
          <a:bodyPr/>
          <a:lstStyle>
            <a:lvl1pPr>
              <a:defRPr b="0" i="0">
                <a:solidFill>
                  <a:srgbClr val="535353"/>
                </a:solidFill>
                <a:latin typeface="Poppins Light" panose="02000000000000000000" pitchFamily="2" charset="77"/>
                <a:cs typeface="Poppins Light"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Date Placeholder 3">
            <a:extLst>
              <a:ext uri="{FF2B5EF4-FFF2-40B4-BE49-F238E27FC236}">
                <a16:creationId xmlns:a16="http://schemas.microsoft.com/office/drawing/2014/main" id="{D4A3BC60-18F9-7748-A4B1-E2E554C83AA8}"/>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11" name="Graphic 10">
            <a:extLst>
              <a:ext uri="{FF2B5EF4-FFF2-40B4-BE49-F238E27FC236}">
                <a16:creationId xmlns:a16="http://schemas.microsoft.com/office/drawing/2014/main" id="{D328FD91-CD9C-8F49-A51C-DF8C7E86EAC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13" name="Straight Connector 12">
            <a:extLst>
              <a:ext uri="{FF2B5EF4-FFF2-40B4-BE49-F238E27FC236}">
                <a16:creationId xmlns:a16="http://schemas.microsoft.com/office/drawing/2014/main" id="{BDBA20A6-0738-EE46-90B0-5CAB0842617A}"/>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C222B2B4-4405-F049-B3E0-3855FC64A80B}"/>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3455631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245C0A23-C4B7-1F49-97D4-FF1C829F0A65}"/>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7" name="Graphic 6">
            <a:extLst>
              <a:ext uri="{FF2B5EF4-FFF2-40B4-BE49-F238E27FC236}">
                <a16:creationId xmlns:a16="http://schemas.microsoft.com/office/drawing/2014/main" id="{063E1326-DCA7-0146-AE2E-50D4D21EF1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9" name="Straight Connector 8">
            <a:extLst>
              <a:ext uri="{FF2B5EF4-FFF2-40B4-BE49-F238E27FC236}">
                <a16:creationId xmlns:a16="http://schemas.microsoft.com/office/drawing/2014/main" id="{5D4CBADC-D514-CD4E-B847-7D6E66AECABD}"/>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7489ACC7-FE72-CD4B-8EF3-A258EE5B0310}"/>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2779598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4C02B4-8187-2846-A3E1-9AD02022AB88}"/>
              </a:ext>
            </a:extLst>
          </p:cNvPr>
          <p:cNvSpPr>
            <a:spLocks noGrp="1"/>
          </p:cNvSpPr>
          <p:nvPr>
            <p:ph idx="1"/>
          </p:nvPr>
        </p:nvSpPr>
        <p:spPr>
          <a:xfrm>
            <a:off x="838200" y="1825625"/>
            <a:ext cx="10515600" cy="4012467"/>
          </a:xfrm>
          <a:prstGeom prst="rect">
            <a:avLst/>
          </a:prstGeom>
        </p:spPr>
        <p:txBody>
          <a:bodyPr/>
          <a:lstStyle>
            <a:lvl1pPr>
              <a:defRPr b="1" i="0">
                <a:solidFill>
                  <a:srgbClr val="535353"/>
                </a:solidFill>
                <a:latin typeface="Poppins SemiBold" panose="02000000000000000000" pitchFamily="2" charset="77"/>
                <a:cs typeface="Poppins SemiBold" panose="02000000000000000000" pitchFamily="2" charset="77"/>
              </a:defRPr>
            </a:lvl1pPr>
            <a:lvl2pPr>
              <a:defRPr b="0" i="0">
                <a:solidFill>
                  <a:srgbClr val="535353"/>
                </a:solidFill>
                <a:latin typeface="Poppins Light" panose="02000000000000000000" pitchFamily="2" charset="77"/>
                <a:cs typeface="Poppins Light" panose="02000000000000000000" pitchFamily="2" charset="77"/>
              </a:defRPr>
            </a:lvl2pPr>
            <a:lvl3pPr>
              <a:defRPr b="0" i="0">
                <a:solidFill>
                  <a:srgbClr val="535353"/>
                </a:solidFill>
                <a:latin typeface="Poppins Light" panose="02000000000000000000" pitchFamily="2" charset="77"/>
                <a:cs typeface="Poppins Light" panose="02000000000000000000" pitchFamily="2" charset="77"/>
              </a:defRPr>
            </a:lvl3pPr>
            <a:lvl4pPr>
              <a:defRPr b="0" i="0">
                <a:solidFill>
                  <a:srgbClr val="535353"/>
                </a:solidFill>
                <a:latin typeface="Poppins Light" panose="02000000000000000000" pitchFamily="2" charset="77"/>
                <a:cs typeface="Poppins Light" panose="02000000000000000000" pitchFamily="2" charset="77"/>
              </a:defRPr>
            </a:lvl4pPr>
            <a:lvl5pPr>
              <a:defRPr b="0" i="0">
                <a:solidFill>
                  <a:srgbClr val="535353"/>
                </a:solidFill>
                <a:latin typeface="Poppins Light" panose="02000000000000000000" pitchFamily="2" charset="77"/>
                <a:cs typeface="Poppins Light" panose="02000000000000000000"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908D360F-83DC-444A-B741-ADC75BDD3911}"/>
              </a:ext>
            </a:extLst>
          </p:cNvPr>
          <p:cNvSpPr>
            <a:spLocks noGrp="1"/>
          </p:cNvSpPr>
          <p:nvPr>
            <p:ph type="dt" sz="half" idx="10"/>
          </p:nvPr>
        </p:nvSpPr>
        <p:spPr>
          <a:xfrm>
            <a:off x="838200" y="6356350"/>
            <a:ext cx="2743200" cy="365125"/>
          </a:xfrm>
          <a:prstGeom prst="rect">
            <a:avLst/>
          </a:prstGeom>
        </p:spPr>
        <p:txBody>
          <a:bodyPr/>
          <a:lstStyle>
            <a:lvl1pPr>
              <a:defRPr sz="1200" b="0" i="0">
                <a:solidFill>
                  <a:srgbClr val="535353"/>
                </a:solidFill>
                <a:latin typeface="Poppins Light" panose="02000000000000000000" pitchFamily="2" charset="77"/>
                <a:cs typeface="Poppins Light" panose="02000000000000000000" pitchFamily="2" charset="77"/>
              </a:defRPr>
            </a:lvl1pPr>
          </a:lstStyle>
          <a:p>
            <a:endParaRPr lang="en-US"/>
          </a:p>
        </p:txBody>
      </p:sp>
      <p:pic>
        <p:nvPicPr>
          <p:cNvPr id="9" name="Graphic 8">
            <a:extLst>
              <a:ext uri="{FF2B5EF4-FFF2-40B4-BE49-F238E27FC236}">
                <a16:creationId xmlns:a16="http://schemas.microsoft.com/office/drawing/2014/main" id="{8171A145-628D-9B4F-AF88-239381E9376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96499" y="6183086"/>
            <a:ext cx="1569786" cy="567568"/>
          </a:xfrm>
          <a:prstGeom prst="rect">
            <a:avLst/>
          </a:prstGeom>
        </p:spPr>
      </p:pic>
      <p:cxnSp>
        <p:nvCxnSpPr>
          <p:cNvPr id="11" name="Straight Connector 10">
            <a:extLst>
              <a:ext uri="{FF2B5EF4-FFF2-40B4-BE49-F238E27FC236}">
                <a16:creationId xmlns:a16="http://schemas.microsoft.com/office/drawing/2014/main" id="{AE2A64E0-4806-9141-B9AF-0725CE337F7C}"/>
              </a:ext>
            </a:extLst>
          </p:cNvPr>
          <p:cNvCxnSpPr/>
          <p:nvPr userDrawn="1"/>
        </p:nvCxnSpPr>
        <p:spPr>
          <a:xfrm>
            <a:off x="798286" y="6071438"/>
            <a:ext cx="10595428" cy="0"/>
          </a:xfrm>
          <a:prstGeom prst="line">
            <a:avLst/>
          </a:prstGeom>
          <a:ln>
            <a:solidFill>
              <a:srgbClr val="D7D7D7"/>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4B33DF2-86DD-6E4B-98AB-86A2AB9F6962}"/>
              </a:ext>
            </a:extLst>
          </p:cNvPr>
          <p:cNvSpPr>
            <a:spLocks noGrp="1"/>
          </p:cNvSpPr>
          <p:nvPr>
            <p:ph type="title"/>
          </p:nvPr>
        </p:nvSpPr>
        <p:spPr>
          <a:xfrm>
            <a:off x="838200" y="515815"/>
            <a:ext cx="10515600" cy="633047"/>
          </a:xfrm>
          <a:prstGeom prst="rect">
            <a:avLst/>
          </a:prstGeom>
        </p:spPr>
        <p:txBody>
          <a:bodyPr/>
          <a:lstStyle>
            <a:lvl1pPr>
              <a:defRPr b="1" i="0">
                <a:latin typeface="Poppins SemiBold" panose="02000000000000000000" pitchFamily="2" charset="77"/>
                <a:cs typeface="Poppins SemiBold" panose="02000000000000000000" pitchFamily="2" charset="77"/>
              </a:defRPr>
            </a:lvl1pPr>
          </a:lstStyle>
          <a:p>
            <a:r>
              <a:rPr lang="en-GB"/>
              <a:t>Click to edit Master title style</a:t>
            </a:r>
            <a:endParaRPr lang="en-US"/>
          </a:p>
        </p:txBody>
      </p:sp>
    </p:spTree>
    <p:extLst>
      <p:ext uri="{BB962C8B-B14F-4D97-AF65-F5344CB8AC3E}">
        <p14:creationId xmlns:p14="http://schemas.microsoft.com/office/powerpoint/2010/main" val="629798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FF6261"/>
        </a:solidFill>
        <a:effectLst/>
      </p:bgPr>
    </p:bg>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6C75DE01-3A28-65A2-3645-7CC8BB95DCB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248" y="62699"/>
            <a:ext cx="2739773" cy="1252065"/>
          </a:xfrm>
          <a:prstGeom prst="rect">
            <a:avLst/>
          </a:prstGeom>
        </p:spPr>
      </p:pic>
      <p:sp>
        <p:nvSpPr>
          <p:cNvPr id="5" name="TextBox 4">
            <a:extLst>
              <a:ext uri="{FF2B5EF4-FFF2-40B4-BE49-F238E27FC236}">
                <a16:creationId xmlns:a16="http://schemas.microsoft.com/office/drawing/2014/main" id="{42917C99-6CC8-F0AD-3167-E82F8B522427}"/>
              </a:ext>
            </a:extLst>
          </p:cNvPr>
          <p:cNvSpPr txBox="1"/>
          <p:nvPr userDrawn="1"/>
        </p:nvSpPr>
        <p:spPr>
          <a:xfrm rot="16200000">
            <a:off x="-1690225" y="3543247"/>
            <a:ext cx="4019044" cy="306291"/>
          </a:xfrm>
          <a:prstGeom prst="rect">
            <a:avLst/>
          </a:prstGeom>
          <a:noFill/>
        </p:spPr>
        <p:txBody>
          <a:bodyPr wrap="square">
            <a:spAutoFit/>
          </a:bodyPr>
          <a:lstStyle/>
          <a:p>
            <a:pPr algn="l"/>
            <a:r>
              <a:rPr lang="en-GB" sz="1400" b="0" i="0" u="none" strike="noStrike" baseline="0">
                <a:solidFill>
                  <a:srgbClr val="FFFFFF"/>
                </a:solidFill>
                <a:latin typeface="+mj-lt"/>
              </a:rPr>
              <a:t>CVV 2024</a:t>
            </a:r>
            <a:endParaRPr lang="en-GB" sz="1400" b="0">
              <a:solidFill>
                <a:srgbClr val="FFFFFF"/>
              </a:solidFill>
              <a:latin typeface="+mj-lt"/>
            </a:endParaRPr>
          </a:p>
        </p:txBody>
      </p:sp>
    </p:spTree>
    <p:extLst>
      <p:ext uri="{BB962C8B-B14F-4D97-AF65-F5344CB8AC3E}">
        <p14:creationId xmlns:p14="http://schemas.microsoft.com/office/powerpoint/2010/main" val="27607167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Slide">
    <p:bg>
      <p:bgRef idx="1001">
        <a:schemeClr val="bg1"/>
      </p:bgRef>
    </p:bg>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2A541687-D250-630D-6BE7-70544AD794E0}"/>
              </a:ext>
            </a:extLst>
          </p:cNvPr>
          <p:cNvSpPr>
            <a:spLocks noGrp="1"/>
          </p:cNvSpPr>
          <p:nvPr>
            <p:ph type="title" hasCustomPrompt="1"/>
          </p:nvPr>
        </p:nvSpPr>
        <p:spPr>
          <a:xfrm>
            <a:off x="7486407" y="3103123"/>
            <a:ext cx="4265753" cy="1005748"/>
          </a:xfrm>
          <a:prstGeom prst="rect">
            <a:avLst/>
          </a:prstGeom>
        </p:spPr>
        <p:txBody>
          <a:bodyPr/>
          <a:lstStyle>
            <a:lvl1pPr algn="r">
              <a:defRPr sz="2600" b="0" i="0">
                <a:solidFill>
                  <a:srgbClr val="EBEBEB"/>
                </a:solidFill>
                <a:latin typeface="Poppins-Regular"/>
                <a:cs typeface="Poppins SemiBold" panose="02000000000000000000" pitchFamily="2" charset="77"/>
              </a:defRPr>
            </a:lvl1pPr>
          </a:lstStyle>
          <a:p>
            <a:r>
              <a:rPr lang="en-US"/>
              <a:t>MEETING</a:t>
            </a:r>
            <a:br>
              <a:rPr lang="en-US"/>
            </a:br>
            <a:r>
              <a:rPr lang="en-US"/>
              <a:t>DD/MM/YY</a:t>
            </a:r>
          </a:p>
        </p:txBody>
      </p:sp>
      <p:pic>
        <p:nvPicPr>
          <p:cNvPr id="3" name="Picture 2">
            <a:extLst>
              <a:ext uri="{FF2B5EF4-FFF2-40B4-BE49-F238E27FC236}">
                <a16:creationId xmlns:a16="http://schemas.microsoft.com/office/drawing/2014/main" id="{1A974B88-66B6-D6B4-4434-E0A2386D8E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5638" y="179159"/>
            <a:ext cx="3104755" cy="1057056"/>
          </a:xfrm>
          <a:prstGeom prst="rect">
            <a:avLst/>
          </a:prstGeom>
        </p:spPr>
      </p:pic>
      <p:pic>
        <p:nvPicPr>
          <p:cNvPr id="9" name="Picture 8">
            <a:extLst>
              <a:ext uri="{FF2B5EF4-FFF2-40B4-BE49-F238E27FC236}">
                <a16:creationId xmlns:a16="http://schemas.microsoft.com/office/drawing/2014/main" id="{953465F9-E699-8C92-BBF7-2ED45EC32EB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2908" y="1903962"/>
            <a:ext cx="6597209" cy="4954038"/>
          </a:xfrm>
          <a:prstGeom prst="rect">
            <a:avLst/>
          </a:prstGeom>
        </p:spPr>
      </p:pic>
    </p:spTree>
    <p:extLst>
      <p:ext uri="{BB962C8B-B14F-4D97-AF65-F5344CB8AC3E}">
        <p14:creationId xmlns:p14="http://schemas.microsoft.com/office/powerpoint/2010/main" val="31153768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F626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20F9D86-CABD-C08B-EB39-40293EB12472}"/>
              </a:ext>
            </a:extLst>
          </p:cNvPr>
          <p:cNvPicPr>
            <a:picLocks noChangeAspect="1"/>
          </p:cNvPicPr>
          <p:nvPr userDrawn="1"/>
        </p:nvPicPr>
        <p:blipFill>
          <a:blip r:embed="rId2"/>
          <a:stretch>
            <a:fillRect/>
          </a:stretch>
        </p:blipFill>
        <p:spPr>
          <a:xfrm>
            <a:off x="8489633" y="2701728"/>
            <a:ext cx="1476375" cy="1095375"/>
          </a:xfrm>
          <a:prstGeom prst="rect">
            <a:avLst/>
          </a:prstGeom>
          <a:solidFill>
            <a:srgbClr val="FFFFFF"/>
          </a:solidFill>
        </p:spPr>
      </p:pic>
      <p:pic>
        <p:nvPicPr>
          <p:cNvPr id="16" name="Picture 15" descr="Logo&#10;&#10;Description automatically generated">
            <a:extLst>
              <a:ext uri="{FF2B5EF4-FFF2-40B4-BE49-F238E27FC236}">
                <a16:creationId xmlns:a16="http://schemas.microsoft.com/office/drawing/2014/main" id="{B6C6C6EF-F558-C0D4-FBB4-95C1533D30D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28629"/>
          <a:stretch/>
        </p:blipFill>
        <p:spPr>
          <a:xfrm>
            <a:off x="10696731" y="6086994"/>
            <a:ext cx="1373350" cy="627615"/>
          </a:xfrm>
          <a:prstGeom prst="rect">
            <a:avLst/>
          </a:prstGeom>
        </p:spPr>
      </p:pic>
      <p:cxnSp>
        <p:nvCxnSpPr>
          <p:cNvPr id="3" name="Straight Connector 2">
            <a:extLst>
              <a:ext uri="{FF2B5EF4-FFF2-40B4-BE49-F238E27FC236}">
                <a16:creationId xmlns:a16="http://schemas.microsoft.com/office/drawing/2014/main" id="{21080E48-4616-CBBC-8D07-CF14EAF36695}"/>
              </a:ext>
            </a:extLst>
          </p:cNvPr>
          <p:cNvCxnSpPr/>
          <p:nvPr userDrawn="1"/>
        </p:nvCxnSpPr>
        <p:spPr>
          <a:xfrm>
            <a:off x="-38280" y="6172200"/>
            <a:ext cx="12276000" cy="0"/>
          </a:xfrm>
          <a:prstGeom prst="line">
            <a:avLst/>
          </a:prstGeom>
          <a:ln w="25400">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7EDFBF-C8DA-4520-BFC0-3EA0DD0F7645}"/>
              </a:ext>
            </a:extLst>
          </p:cNvPr>
          <p:cNvSpPr txBox="1"/>
          <p:nvPr userDrawn="1"/>
        </p:nvSpPr>
        <p:spPr>
          <a:xfrm rot="16200000">
            <a:off x="-1690225" y="3542504"/>
            <a:ext cx="4019044" cy="307777"/>
          </a:xfrm>
          <a:prstGeom prst="rect">
            <a:avLst/>
          </a:prstGeom>
          <a:noFill/>
        </p:spPr>
        <p:txBody>
          <a:bodyPr wrap="square">
            <a:spAutoFit/>
          </a:bodyPr>
          <a:lstStyle/>
          <a:p>
            <a:pPr algn="l"/>
            <a:r>
              <a:rPr lang="en-GB" sz="1400" b="0" i="0" u="none" strike="noStrike" baseline="0">
                <a:solidFill>
                  <a:srgbClr val="FFFFFF"/>
                </a:solidFill>
                <a:latin typeface="Poppins-SemiBold"/>
              </a:rPr>
              <a:t>CVV 2023 Proposed Structure</a:t>
            </a:r>
            <a:endParaRPr lang="en-GB" sz="1400" b="0">
              <a:solidFill>
                <a:srgbClr val="FFFFFF"/>
              </a:solidFill>
            </a:endParaRPr>
          </a:p>
        </p:txBody>
      </p:sp>
      <p:sp>
        <p:nvSpPr>
          <p:cNvPr id="9" name="Title 1">
            <a:extLst>
              <a:ext uri="{FF2B5EF4-FFF2-40B4-BE49-F238E27FC236}">
                <a16:creationId xmlns:a16="http://schemas.microsoft.com/office/drawing/2014/main" id="{AC8A5FE6-C0FE-DD3B-E928-BFDA6677D3AB}"/>
              </a:ext>
            </a:extLst>
          </p:cNvPr>
          <p:cNvSpPr>
            <a:spLocks noGrp="1"/>
          </p:cNvSpPr>
          <p:nvPr>
            <p:ph type="title" hasCustomPrompt="1"/>
          </p:nvPr>
        </p:nvSpPr>
        <p:spPr>
          <a:xfrm>
            <a:off x="736681" y="3047999"/>
            <a:ext cx="5648879" cy="2529839"/>
          </a:xfrm>
          <a:prstGeom prst="rect">
            <a:avLst/>
          </a:prstGeom>
        </p:spPr>
        <p:txBody>
          <a:bodyPr/>
          <a:lstStyle>
            <a:lvl1pPr>
              <a:defRPr sz="4000" b="1" i="0">
                <a:latin typeface="Poppins-SemiBold"/>
                <a:cs typeface="Poppins SemiBold" panose="02000000000000000000" pitchFamily="2" charset="77"/>
              </a:defRPr>
            </a:lvl1pPr>
          </a:lstStyle>
          <a:p>
            <a:r>
              <a:rPr lang="en-US"/>
              <a:t>TEXT HERE FOR SECTION HEADER</a:t>
            </a:r>
          </a:p>
        </p:txBody>
      </p:sp>
      <p:graphicFrame>
        <p:nvGraphicFramePr>
          <p:cNvPr id="22" name="Chart 21">
            <a:extLst>
              <a:ext uri="{FF2B5EF4-FFF2-40B4-BE49-F238E27FC236}">
                <a16:creationId xmlns:a16="http://schemas.microsoft.com/office/drawing/2014/main" id="{45EB535B-5379-D81A-1BB5-CEAFCBF3BC14}"/>
              </a:ext>
            </a:extLst>
          </p:cNvPr>
          <p:cNvGraphicFramePr>
            <a:graphicFrameLocks/>
          </p:cNvGraphicFramePr>
          <p:nvPr userDrawn="1">
            <p:extLst>
              <p:ext uri="{D42A27DB-BD31-4B8C-83A1-F6EECF244321}">
                <p14:modId xmlns:p14="http://schemas.microsoft.com/office/powerpoint/2010/main" val="3989233140"/>
              </p:ext>
            </p:extLst>
          </p:nvPr>
        </p:nvGraphicFramePr>
        <p:xfrm>
          <a:off x="5699537" y="920994"/>
          <a:ext cx="6370544" cy="46568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84055880"/>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FF6261"/>
        </a:solidFill>
        <a:effectLst/>
      </p:bgPr>
    </p:bg>
    <p:spTree>
      <p:nvGrpSpPr>
        <p:cNvPr id="1" name=""/>
        <p:cNvGrpSpPr/>
        <p:nvPr/>
      </p:nvGrpSpPr>
      <p:grpSpPr>
        <a:xfrm>
          <a:off x="0" y="0"/>
          <a:ext cx="0" cy="0"/>
          <a:chOff x="0" y="0"/>
          <a:chExt cx="0" cy="0"/>
        </a:xfrm>
      </p:grpSpPr>
      <p:pic>
        <p:nvPicPr>
          <p:cNvPr id="16" name="Picture 15" descr="Logo&#10;&#10;Description automatically generated">
            <a:extLst>
              <a:ext uri="{FF2B5EF4-FFF2-40B4-BE49-F238E27FC236}">
                <a16:creationId xmlns:a16="http://schemas.microsoft.com/office/drawing/2014/main" id="{B6C6C6EF-F558-C0D4-FBB4-95C1533D30D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8629"/>
          <a:stretch/>
        </p:blipFill>
        <p:spPr>
          <a:xfrm>
            <a:off x="10696731" y="6086994"/>
            <a:ext cx="1373350" cy="627615"/>
          </a:xfrm>
          <a:prstGeom prst="rect">
            <a:avLst/>
          </a:prstGeom>
        </p:spPr>
      </p:pic>
      <p:cxnSp>
        <p:nvCxnSpPr>
          <p:cNvPr id="3" name="Straight Connector 2">
            <a:extLst>
              <a:ext uri="{FF2B5EF4-FFF2-40B4-BE49-F238E27FC236}">
                <a16:creationId xmlns:a16="http://schemas.microsoft.com/office/drawing/2014/main" id="{21080E48-4616-CBBC-8D07-CF14EAF36695}"/>
              </a:ext>
            </a:extLst>
          </p:cNvPr>
          <p:cNvCxnSpPr/>
          <p:nvPr userDrawn="1"/>
        </p:nvCxnSpPr>
        <p:spPr>
          <a:xfrm>
            <a:off x="-38280" y="6172200"/>
            <a:ext cx="12276000" cy="0"/>
          </a:xfrm>
          <a:prstGeom prst="line">
            <a:avLst/>
          </a:prstGeom>
          <a:ln w="25400">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7EDFBF-C8DA-4520-BFC0-3EA0DD0F7645}"/>
              </a:ext>
            </a:extLst>
          </p:cNvPr>
          <p:cNvSpPr txBox="1"/>
          <p:nvPr userDrawn="1"/>
        </p:nvSpPr>
        <p:spPr>
          <a:xfrm rot="16200000">
            <a:off x="-1690225" y="3543247"/>
            <a:ext cx="4019044" cy="306291"/>
          </a:xfrm>
          <a:prstGeom prst="rect">
            <a:avLst/>
          </a:prstGeom>
          <a:noFill/>
        </p:spPr>
        <p:txBody>
          <a:bodyPr wrap="square">
            <a:spAutoFit/>
          </a:bodyPr>
          <a:lstStyle/>
          <a:p>
            <a:pPr algn="l"/>
            <a:r>
              <a:rPr lang="en-GB" sz="1400" b="0" i="0" u="none" strike="noStrike" baseline="0">
                <a:solidFill>
                  <a:srgbClr val="FFFFFF"/>
                </a:solidFill>
                <a:latin typeface="Poppins-SemiBold"/>
              </a:rPr>
              <a:t>CVV 2023 Proposed Structure</a:t>
            </a:r>
            <a:endParaRPr lang="en-GB" sz="1400" b="0">
              <a:solidFill>
                <a:srgbClr val="FFFFFF"/>
              </a:solidFill>
            </a:endParaRPr>
          </a:p>
        </p:txBody>
      </p:sp>
      <p:sp>
        <p:nvSpPr>
          <p:cNvPr id="9" name="Title 1">
            <a:extLst>
              <a:ext uri="{FF2B5EF4-FFF2-40B4-BE49-F238E27FC236}">
                <a16:creationId xmlns:a16="http://schemas.microsoft.com/office/drawing/2014/main" id="{AC8A5FE6-C0FE-DD3B-E928-BFDA6677D3AB}"/>
              </a:ext>
            </a:extLst>
          </p:cNvPr>
          <p:cNvSpPr>
            <a:spLocks noGrp="1"/>
          </p:cNvSpPr>
          <p:nvPr>
            <p:ph type="title" hasCustomPrompt="1"/>
          </p:nvPr>
        </p:nvSpPr>
        <p:spPr>
          <a:xfrm>
            <a:off x="736681" y="3047999"/>
            <a:ext cx="5648879" cy="2529839"/>
          </a:xfrm>
          <a:prstGeom prst="rect">
            <a:avLst/>
          </a:prstGeom>
        </p:spPr>
        <p:txBody>
          <a:bodyPr/>
          <a:lstStyle>
            <a:lvl1pPr>
              <a:defRPr sz="4000" b="1" i="0">
                <a:latin typeface="Poppins-SemiBold"/>
                <a:cs typeface="Poppins SemiBold" panose="02000000000000000000" pitchFamily="2" charset="77"/>
              </a:defRPr>
            </a:lvl1pPr>
          </a:lstStyle>
          <a:p>
            <a:r>
              <a:rPr lang="en-US"/>
              <a:t>TEXT HERE FOR SECTION HEADER</a:t>
            </a:r>
          </a:p>
        </p:txBody>
      </p:sp>
      <p:graphicFrame>
        <p:nvGraphicFramePr>
          <p:cNvPr id="2" name="Chart 1">
            <a:extLst>
              <a:ext uri="{FF2B5EF4-FFF2-40B4-BE49-F238E27FC236}">
                <a16:creationId xmlns:a16="http://schemas.microsoft.com/office/drawing/2014/main" id="{2F6157D5-7E82-473A-A07D-0A9FAF0B8D15}"/>
              </a:ext>
            </a:extLst>
          </p:cNvPr>
          <p:cNvGraphicFramePr>
            <a:graphicFrameLocks/>
          </p:cNvGraphicFramePr>
          <p:nvPr userDrawn="1">
            <p:extLst>
              <p:ext uri="{D42A27DB-BD31-4B8C-83A1-F6EECF244321}">
                <p14:modId xmlns:p14="http://schemas.microsoft.com/office/powerpoint/2010/main" val="1892609684"/>
              </p:ext>
            </p:extLst>
          </p:nvPr>
        </p:nvGraphicFramePr>
        <p:xfrm>
          <a:off x="6516548" y="685800"/>
          <a:ext cx="5416952" cy="51709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02658432"/>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FF6261"/>
        </a:solidFill>
        <a:effectLst/>
      </p:bgPr>
    </p:bg>
    <p:spTree>
      <p:nvGrpSpPr>
        <p:cNvPr id="1" name=""/>
        <p:cNvGrpSpPr/>
        <p:nvPr/>
      </p:nvGrpSpPr>
      <p:grpSpPr>
        <a:xfrm>
          <a:off x="0" y="0"/>
          <a:ext cx="0" cy="0"/>
          <a:chOff x="0" y="0"/>
          <a:chExt cx="0" cy="0"/>
        </a:xfrm>
      </p:grpSpPr>
      <p:pic>
        <p:nvPicPr>
          <p:cNvPr id="16" name="Picture 15" descr="Logo&#10;&#10;Description automatically generated">
            <a:extLst>
              <a:ext uri="{FF2B5EF4-FFF2-40B4-BE49-F238E27FC236}">
                <a16:creationId xmlns:a16="http://schemas.microsoft.com/office/drawing/2014/main" id="{B6C6C6EF-F558-C0D4-FBB4-95C1533D30D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8629"/>
          <a:stretch/>
        </p:blipFill>
        <p:spPr>
          <a:xfrm>
            <a:off x="10696731" y="6086994"/>
            <a:ext cx="1373350" cy="627615"/>
          </a:xfrm>
          <a:prstGeom prst="rect">
            <a:avLst/>
          </a:prstGeom>
        </p:spPr>
      </p:pic>
      <p:cxnSp>
        <p:nvCxnSpPr>
          <p:cNvPr id="3" name="Straight Connector 2">
            <a:extLst>
              <a:ext uri="{FF2B5EF4-FFF2-40B4-BE49-F238E27FC236}">
                <a16:creationId xmlns:a16="http://schemas.microsoft.com/office/drawing/2014/main" id="{21080E48-4616-CBBC-8D07-CF14EAF36695}"/>
              </a:ext>
            </a:extLst>
          </p:cNvPr>
          <p:cNvCxnSpPr/>
          <p:nvPr userDrawn="1"/>
        </p:nvCxnSpPr>
        <p:spPr>
          <a:xfrm>
            <a:off x="-38280" y="6172200"/>
            <a:ext cx="12276000" cy="0"/>
          </a:xfrm>
          <a:prstGeom prst="line">
            <a:avLst/>
          </a:prstGeom>
          <a:ln w="25400">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7EDFBF-C8DA-4520-BFC0-3EA0DD0F7645}"/>
              </a:ext>
            </a:extLst>
          </p:cNvPr>
          <p:cNvSpPr txBox="1"/>
          <p:nvPr userDrawn="1"/>
        </p:nvSpPr>
        <p:spPr>
          <a:xfrm rot="16200000">
            <a:off x="-1690225" y="3543247"/>
            <a:ext cx="4019044" cy="306291"/>
          </a:xfrm>
          <a:prstGeom prst="rect">
            <a:avLst/>
          </a:prstGeom>
          <a:noFill/>
        </p:spPr>
        <p:txBody>
          <a:bodyPr wrap="square">
            <a:spAutoFit/>
          </a:bodyPr>
          <a:lstStyle/>
          <a:p>
            <a:pPr algn="l"/>
            <a:r>
              <a:rPr lang="en-GB" sz="1400" b="0" i="0" u="none" strike="noStrike" baseline="0">
                <a:solidFill>
                  <a:srgbClr val="FFFFFF"/>
                </a:solidFill>
                <a:latin typeface="Poppins-SemiBold"/>
              </a:rPr>
              <a:t>CVV 2023 Proposed Structure</a:t>
            </a:r>
            <a:endParaRPr lang="en-GB" sz="1400" b="0">
              <a:solidFill>
                <a:srgbClr val="FFFFFF"/>
              </a:solidFill>
            </a:endParaRPr>
          </a:p>
        </p:txBody>
      </p:sp>
      <p:sp>
        <p:nvSpPr>
          <p:cNvPr id="9" name="Title 1">
            <a:extLst>
              <a:ext uri="{FF2B5EF4-FFF2-40B4-BE49-F238E27FC236}">
                <a16:creationId xmlns:a16="http://schemas.microsoft.com/office/drawing/2014/main" id="{AC8A5FE6-C0FE-DD3B-E928-BFDA6677D3AB}"/>
              </a:ext>
            </a:extLst>
          </p:cNvPr>
          <p:cNvSpPr>
            <a:spLocks noGrp="1"/>
          </p:cNvSpPr>
          <p:nvPr>
            <p:ph type="title" hasCustomPrompt="1"/>
          </p:nvPr>
        </p:nvSpPr>
        <p:spPr>
          <a:xfrm>
            <a:off x="736681" y="3047999"/>
            <a:ext cx="5648879" cy="2529839"/>
          </a:xfrm>
          <a:prstGeom prst="rect">
            <a:avLst/>
          </a:prstGeom>
        </p:spPr>
        <p:txBody>
          <a:bodyPr/>
          <a:lstStyle>
            <a:lvl1pPr>
              <a:defRPr sz="4000" b="1" i="0">
                <a:latin typeface="Poppins-SemiBold"/>
                <a:cs typeface="Poppins SemiBold" panose="02000000000000000000" pitchFamily="2" charset="77"/>
              </a:defRPr>
            </a:lvl1pPr>
          </a:lstStyle>
          <a:p>
            <a:r>
              <a:rPr lang="en-US"/>
              <a:t>TEXT HERE FOR SECTION HEADER</a:t>
            </a:r>
          </a:p>
        </p:txBody>
      </p:sp>
      <p:graphicFrame>
        <p:nvGraphicFramePr>
          <p:cNvPr id="4" name="Chart 3">
            <a:extLst>
              <a:ext uri="{FF2B5EF4-FFF2-40B4-BE49-F238E27FC236}">
                <a16:creationId xmlns:a16="http://schemas.microsoft.com/office/drawing/2014/main" id="{A456A0ED-8776-435B-9D23-A770347F139B}"/>
              </a:ext>
            </a:extLst>
          </p:cNvPr>
          <p:cNvGraphicFramePr>
            <a:graphicFrameLocks/>
          </p:cNvGraphicFramePr>
          <p:nvPr userDrawn="1">
            <p:extLst>
              <p:ext uri="{D42A27DB-BD31-4B8C-83A1-F6EECF244321}">
                <p14:modId xmlns:p14="http://schemas.microsoft.com/office/powerpoint/2010/main" val="3020468252"/>
              </p:ext>
            </p:extLst>
          </p:nvPr>
        </p:nvGraphicFramePr>
        <p:xfrm>
          <a:off x="6649798" y="810228"/>
          <a:ext cx="5017483" cy="47727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84294203"/>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F6261"/>
        </a:solidFill>
        <a:effectLst/>
      </p:bgPr>
    </p:bg>
    <p:spTree>
      <p:nvGrpSpPr>
        <p:cNvPr id="1" name=""/>
        <p:cNvGrpSpPr/>
        <p:nvPr/>
      </p:nvGrpSpPr>
      <p:grpSpPr>
        <a:xfrm>
          <a:off x="0" y="0"/>
          <a:ext cx="0" cy="0"/>
          <a:chOff x="0" y="0"/>
          <a:chExt cx="0" cy="0"/>
        </a:xfrm>
      </p:grpSpPr>
      <p:pic>
        <p:nvPicPr>
          <p:cNvPr id="16" name="Picture 15" descr="Logo&#10;&#10;Description automatically generated">
            <a:extLst>
              <a:ext uri="{FF2B5EF4-FFF2-40B4-BE49-F238E27FC236}">
                <a16:creationId xmlns:a16="http://schemas.microsoft.com/office/drawing/2014/main" id="{B6C6C6EF-F558-C0D4-FBB4-95C1533D30D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8629"/>
          <a:stretch/>
        </p:blipFill>
        <p:spPr>
          <a:xfrm>
            <a:off x="10696731" y="6086994"/>
            <a:ext cx="1373350" cy="627615"/>
          </a:xfrm>
          <a:prstGeom prst="rect">
            <a:avLst/>
          </a:prstGeom>
        </p:spPr>
      </p:pic>
      <p:cxnSp>
        <p:nvCxnSpPr>
          <p:cNvPr id="3" name="Straight Connector 2">
            <a:extLst>
              <a:ext uri="{FF2B5EF4-FFF2-40B4-BE49-F238E27FC236}">
                <a16:creationId xmlns:a16="http://schemas.microsoft.com/office/drawing/2014/main" id="{21080E48-4616-CBBC-8D07-CF14EAF36695}"/>
              </a:ext>
            </a:extLst>
          </p:cNvPr>
          <p:cNvCxnSpPr/>
          <p:nvPr userDrawn="1"/>
        </p:nvCxnSpPr>
        <p:spPr>
          <a:xfrm>
            <a:off x="-38280" y="6172200"/>
            <a:ext cx="12276000" cy="0"/>
          </a:xfrm>
          <a:prstGeom prst="line">
            <a:avLst/>
          </a:prstGeom>
          <a:ln w="25400">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7EDFBF-C8DA-4520-BFC0-3EA0DD0F7645}"/>
              </a:ext>
            </a:extLst>
          </p:cNvPr>
          <p:cNvSpPr txBox="1"/>
          <p:nvPr userDrawn="1"/>
        </p:nvSpPr>
        <p:spPr>
          <a:xfrm rot="16200000">
            <a:off x="-1690225" y="3542504"/>
            <a:ext cx="4019044" cy="307777"/>
          </a:xfrm>
          <a:prstGeom prst="rect">
            <a:avLst/>
          </a:prstGeom>
          <a:noFill/>
        </p:spPr>
        <p:txBody>
          <a:bodyPr wrap="square">
            <a:spAutoFit/>
          </a:bodyPr>
          <a:lstStyle/>
          <a:p>
            <a:pPr algn="l"/>
            <a:r>
              <a:rPr lang="en-GB" sz="1400" b="0" i="0" u="none" strike="noStrike" baseline="0">
                <a:solidFill>
                  <a:srgbClr val="FFFFFF"/>
                </a:solidFill>
                <a:latin typeface="Poppins-SemiBold"/>
              </a:rPr>
              <a:t>CVV 2023 Proposed Structure</a:t>
            </a:r>
            <a:endParaRPr lang="en-GB" sz="1400" b="0">
              <a:solidFill>
                <a:srgbClr val="FFFFFF"/>
              </a:solidFill>
            </a:endParaRPr>
          </a:p>
        </p:txBody>
      </p:sp>
      <p:sp>
        <p:nvSpPr>
          <p:cNvPr id="9" name="Title 1">
            <a:extLst>
              <a:ext uri="{FF2B5EF4-FFF2-40B4-BE49-F238E27FC236}">
                <a16:creationId xmlns:a16="http://schemas.microsoft.com/office/drawing/2014/main" id="{AC8A5FE6-C0FE-DD3B-E928-BFDA6677D3AB}"/>
              </a:ext>
            </a:extLst>
          </p:cNvPr>
          <p:cNvSpPr>
            <a:spLocks noGrp="1"/>
          </p:cNvSpPr>
          <p:nvPr>
            <p:ph type="title" hasCustomPrompt="1"/>
          </p:nvPr>
        </p:nvSpPr>
        <p:spPr>
          <a:xfrm>
            <a:off x="736681" y="3047999"/>
            <a:ext cx="5648879" cy="2529839"/>
          </a:xfrm>
          <a:prstGeom prst="rect">
            <a:avLst/>
          </a:prstGeom>
        </p:spPr>
        <p:txBody>
          <a:bodyPr/>
          <a:lstStyle>
            <a:lvl1pPr>
              <a:defRPr sz="4000" b="1" i="0">
                <a:latin typeface="Poppins-SemiBold"/>
                <a:cs typeface="Poppins SemiBold" panose="02000000000000000000" pitchFamily="2" charset="77"/>
              </a:defRPr>
            </a:lvl1pPr>
          </a:lstStyle>
          <a:p>
            <a:r>
              <a:rPr lang="en-US"/>
              <a:t>TEXT HERE FOR SECTION HEADER</a:t>
            </a:r>
          </a:p>
        </p:txBody>
      </p:sp>
      <p:graphicFrame>
        <p:nvGraphicFramePr>
          <p:cNvPr id="2" name="Chart 1">
            <a:extLst>
              <a:ext uri="{FF2B5EF4-FFF2-40B4-BE49-F238E27FC236}">
                <a16:creationId xmlns:a16="http://schemas.microsoft.com/office/drawing/2014/main" id="{F48CAB98-0DC3-48D4-9FB1-851F56792AD6}"/>
              </a:ext>
              <a:ext uri="{147F2762-F138-4A5C-976F-8EAC2B608ADB}">
                <a16:predDERef xmlns:a16="http://schemas.microsoft.com/office/drawing/2014/main" pred="{DB553A15-CC8B-4ED6-99FA-4F2CDCD5303D}"/>
              </a:ext>
            </a:extLst>
          </p:cNvPr>
          <p:cNvGraphicFramePr>
            <a:graphicFrameLocks/>
          </p:cNvGraphicFramePr>
          <p:nvPr userDrawn="1">
            <p:extLst>
              <p:ext uri="{D42A27DB-BD31-4B8C-83A1-F6EECF244321}">
                <p14:modId xmlns:p14="http://schemas.microsoft.com/office/powerpoint/2010/main" val="233426677"/>
              </p:ext>
            </p:extLst>
          </p:nvPr>
        </p:nvGraphicFramePr>
        <p:xfrm>
          <a:off x="6649798" y="1016003"/>
          <a:ext cx="5232421" cy="45285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81161779"/>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bg>
      <p:bgRef idx="1001">
        <a:schemeClr val="bg1"/>
      </p:bgRef>
    </p:bg>
    <p:spTree>
      <p:nvGrpSpPr>
        <p:cNvPr id="1" name=""/>
        <p:cNvGrpSpPr/>
        <p:nvPr/>
      </p:nvGrpSpPr>
      <p:grpSpPr>
        <a:xfrm>
          <a:off x="0" y="0"/>
          <a:ext cx="0" cy="0"/>
          <a:chOff x="0" y="0"/>
          <a:chExt cx="0" cy="0"/>
        </a:xfrm>
      </p:grpSpPr>
      <p:pic>
        <p:nvPicPr>
          <p:cNvPr id="16" name="Picture 15" descr="Logo&#10;&#10;Description automatically generated">
            <a:extLst>
              <a:ext uri="{FF2B5EF4-FFF2-40B4-BE49-F238E27FC236}">
                <a16:creationId xmlns:a16="http://schemas.microsoft.com/office/drawing/2014/main" id="{B6C6C6EF-F558-C0D4-FBB4-95C1533D30D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8629"/>
          <a:stretch/>
        </p:blipFill>
        <p:spPr>
          <a:xfrm>
            <a:off x="10696731" y="6086994"/>
            <a:ext cx="1373350" cy="627615"/>
          </a:xfrm>
          <a:prstGeom prst="rect">
            <a:avLst/>
          </a:prstGeom>
        </p:spPr>
      </p:pic>
      <p:cxnSp>
        <p:nvCxnSpPr>
          <p:cNvPr id="3" name="Straight Connector 2">
            <a:extLst>
              <a:ext uri="{FF2B5EF4-FFF2-40B4-BE49-F238E27FC236}">
                <a16:creationId xmlns:a16="http://schemas.microsoft.com/office/drawing/2014/main" id="{21080E48-4616-CBBC-8D07-CF14EAF36695}"/>
              </a:ext>
            </a:extLst>
          </p:cNvPr>
          <p:cNvCxnSpPr/>
          <p:nvPr userDrawn="1"/>
        </p:nvCxnSpPr>
        <p:spPr>
          <a:xfrm>
            <a:off x="-38280" y="6172200"/>
            <a:ext cx="12276000" cy="0"/>
          </a:xfrm>
          <a:prstGeom prst="line">
            <a:avLst/>
          </a:prstGeom>
          <a:ln w="25400">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AC8A5FE6-C0FE-DD3B-E928-BFDA6677D3AB}"/>
              </a:ext>
            </a:extLst>
          </p:cNvPr>
          <p:cNvSpPr>
            <a:spLocks noGrp="1"/>
          </p:cNvSpPr>
          <p:nvPr>
            <p:ph type="title" hasCustomPrompt="1"/>
          </p:nvPr>
        </p:nvSpPr>
        <p:spPr>
          <a:xfrm>
            <a:off x="736681" y="3047999"/>
            <a:ext cx="5648879" cy="2529839"/>
          </a:xfrm>
          <a:prstGeom prst="rect">
            <a:avLst/>
          </a:prstGeom>
        </p:spPr>
        <p:txBody>
          <a:bodyPr/>
          <a:lstStyle>
            <a:lvl1pPr>
              <a:defRPr sz="4000" b="1" i="0">
                <a:latin typeface="Poppins-SemiBold"/>
                <a:cs typeface="Poppins SemiBold" panose="02000000000000000000" pitchFamily="2" charset="77"/>
              </a:defRPr>
            </a:lvl1pPr>
          </a:lstStyle>
          <a:p>
            <a:r>
              <a:rPr lang="en-US"/>
              <a:t>TEXT HERE FOR SECTION HEADER</a:t>
            </a:r>
          </a:p>
        </p:txBody>
      </p:sp>
    </p:spTree>
    <p:extLst>
      <p:ext uri="{BB962C8B-B14F-4D97-AF65-F5344CB8AC3E}">
        <p14:creationId xmlns:p14="http://schemas.microsoft.com/office/powerpoint/2010/main" val="14844311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FF6261"/>
        </a:solidFill>
        <a:effectLst/>
      </p:bgPr>
    </p:bg>
    <p:spTree>
      <p:nvGrpSpPr>
        <p:cNvPr id="1" name=""/>
        <p:cNvGrpSpPr/>
        <p:nvPr/>
      </p:nvGrpSpPr>
      <p:grpSpPr>
        <a:xfrm>
          <a:off x="0" y="0"/>
          <a:ext cx="0" cy="0"/>
          <a:chOff x="0" y="0"/>
          <a:chExt cx="0" cy="0"/>
        </a:xfrm>
      </p:grpSpPr>
      <p:pic>
        <p:nvPicPr>
          <p:cNvPr id="16" name="Picture 15" descr="Logo&#10;&#10;Description automatically generated">
            <a:extLst>
              <a:ext uri="{FF2B5EF4-FFF2-40B4-BE49-F238E27FC236}">
                <a16:creationId xmlns:a16="http://schemas.microsoft.com/office/drawing/2014/main" id="{B6C6C6EF-F558-C0D4-FBB4-95C1533D30D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8629"/>
          <a:stretch/>
        </p:blipFill>
        <p:spPr>
          <a:xfrm>
            <a:off x="10696731" y="6086994"/>
            <a:ext cx="1373350" cy="627615"/>
          </a:xfrm>
          <a:prstGeom prst="rect">
            <a:avLst/>
          </a:prstGeom>
        </p:spPr>
      </p:pic>
      <p:cxnSp>
        <p:nvCxnSpPr>
          <p:cNvPr id="3" name="Straight Connector 2">
            <a:extLst>
              <a:ext uri="{FF2B5EF4-FFF2-40B4-BE49-F238E27FC236}">
                <a16:creationId xmlns:a16="http://schemas.microsoft.com/office/drawing/2014/main" id="{21080E48-4616-CBBC-8D07-CF14EAF36695}"/>
              </a:ext>
            </a:extLst>
          </p:cNvPr>
          <p:cNvCxnSpPr/>
          <p:nvPr userDrawn="1"/>
        </p:nvCxnSpPr>
        <p:spPr>
          <a:xfrm>
            <a:off x="-38280" y="6172200"/>
            <a:ext cx="12276000" cy="0"/>
          </a:xfrm>
          <a:prstGeom prst="line">
            <a:avLst/>
          </a:prstGeom>
          <a:ln w="25400">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7EDFBF-C8DA-4520-BFC0-3EA0DD0F7645}"/>
              </a:ext>
            </a:extLst>
          </p:cNvPr>
          <p:cNvSpPr txBox="1"/>
          <p:nvPr userDrawn="1"/>
        </p:nvSpPr>
        <p:spPr>
          <a:xfrm rot="16200000">
            <a:off x="-1690225" y="3543247"/>
            <a:ext cx="4019044" cy="306291"/>
          </a:xfrm>
          <a:prstGeom prst="rect">
            <a:avLst/>
          </a:prstGeom>
          <a:noFill/>
        </p:spPr>
        <p:txBody>
          <a:bodyPr wrap="square">
            <a:spAutoFit/>
          </a:bodyPr>
          <a:lstStyle/>
          <a:p>
            <a:pPr algn="l"/>
            <a:r>
              <a:rPr lang="en-GB" sz="1400" b="0" i="0" u="none" strike="noStrike" baseline="0">
                <a:solidFill>
                  <a:srgbClr val="FFFFFF"/>
                </a:solidFill>
                <a:latin typeface="Poppins-SemiBold"/>
              </a:rPr>
              <a:t>CVV 2023 Proposed Structure</a:t>
            </a:r>
            <a:endParaRPr lang="en-GB" sz="1400" b="0">
              <a:solidFill>
                <a:srgbClr val="FFFFFF"/>
              </a:solidFill>
            </a:endParaRPr>
          </a:p>
        </p:txBody>
      </p:sp>
      <p:sp>
        <p:nvSpPr>
          <p:cNvPr id="9" name="Title 1">
            <a:extLst>
              <a:ext uri="{FF2B5EF4-FFF2-40B4-BE49-F238E27FC236}">
                <a16:creationId xmlns:a16="http://schemas.microsoft.com/office/drawing/2014/main" id="{AC8A5FE6-C0FE-DD3B-E928-BFDA6677D3AB}"/>
              </a:ext>
            </a:extLst>
          </p:cNvPr>
          <p:cNvSpPr>
            <a:spLocks noGrp="1"/>
          </p:cNvSpPr>
          <p:nvPr>
            <p:ph type="title" hasCustomPrompt="1"/>
          </p:nvPr>
        </p:nvSpPr>
        <p:spPr>
          <a:xfrm>
            <a:off x="736681" y="3047999"/>
            <a:ext cx="5648879" cy="2529839"/>
          </a:xfrm>
          <a:prstGeom prst="rect">
            <a:avLst/>
          </a:prstGeom>
        </p:spPr>
        <p:txBody>
          <a:bodyPr/>
          <a:lstStyle>
            <a:lvl1pPr>
              <a:defRPr sz="4000" b="1" i="0">
                <a:latin typeface="Poppins-SemiBold"/>
                <a:cs typeface="Poppins SemiBold" panose="02000000000000000000" pitchFamily="2" charset="77"/>
              </a:defRPr>
            </a:lvl1pPr>
          </a:lstStyle>
          <a:p>
            <a:r>
              <a:rPr lang="en-US"/>
              <a:t>TEXT HERE FOR SECTION HEADER</a:t>
            </a:r>
          </a:p>
        </p:txBody>
      </p:sp>
      <p:graphicFrame>
        <p:nvGraphicFramePr>
          <p:cNvPr id="2" name="Chart 1">
            <a:extLst>
              <a:ext uri="{FF2B5EF4-FFF2-40B4-BE49-F238E27FC236}">
                <a16:creationId xmlns:a16="http://schemas.microsoft.com/office/drawing/2014/main" id="{A58E7D53-ECDF-4C73-9C5D-BD7B7327B0B4}"/>
              </a:ext>
            </a:extLst>
          </p:cNvPr>
          <p:cNvGraphicFramePr>
            <a:graphicFrameLocks/>
          </p:cNvGraphicFramePr>
          <p:nvPr userDrawn="1">
            <p:extLst>
              <p:ext uri="{D42A27DB-BD31-4B8C-83A1-F6EECF244321}">
                <p14:modId xmlns:p14="http://schemas.microsoft.com/office/powerpoint/2010/main" val="2528247053"/>
              </p:ext>
            </p:extLst>
          </p:nvPr>
        </p:nvGraphicFramePr>
        <p:xfrm>
          <a:off x="6385560" y="1105786"/>
          <a:ext cx="5452531" cy="49960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946402"/>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EBEBEB"/>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1080E48-4616-CBBC-8D07-CF14EAF36695}"/>
              </a:ext>
            </a:extLst>
          </p:cNvPr>
          <p:cNvCxnSpPr/>
          <p:nvPr userDrawn="1"/>
        </p:nvCxnSpPr>
        <p:spPr>
          <a:xfrm>
            <a:off x="-68760" y="6172200"/>
            <a:ext cx="12276000" cy="0"/>
          </a:xfrm>
          <a:prstGeom prst="line">
            <a:avLst/>
          </a:prstGeom>
          <a:ln w="25400">
            <a:solidFill>
              <a:srgbClr val="FF5C5B"/>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7EDFBF-C8DA-4520-BFC0-3EA0DD0F7645}"/>
              </a:ext>
            </a:extLst>
          </p:cNvPr>
          <p:cNvSpPr txBox="1"/>
          <p:nvPr userDrawn="1"/>
        </p:nvSpPr>
        <p:spPr>
          <a:xfrm rot="16200000">
            <a:off x="-1690225" y="3543248"/>
            <a:ext cx="4019044" cy="306291"/>
          </a:xfrm>
          <a:prstGeom prst="rect">
            <a:avLst/>
          </a:prstGeom>
          <a:noFill/>
        </p:spPr>
        <p:txBody>
          <a:bodyPr wrap="square">
            <a:spAutoFit/>
          </a:bodyPr>
          <a:lstStyle/>
          <a:p>
            <a:pPr algn="l"/>
            <a:r>
              <a:rPr lang="en-GB" sz="1400" b="0">
                <a:solidFill>
                  <a:srgbClr val="FF5C5B"/>
                </a:solidFill>
              </a:rPr>
              <a:t>CVV 2024</a:t>
            </a:r>
          </a:p>
        </p:txBody>
      </p:sp>
      <p:sp>
        <p:nvSpPr>
          <p:cNvPr id="9" name="Title 1">
            <a:extLst>
              <a:ext uri="{FF2B5EF4-FFF2-40B4-BE49-F238E27FC236}">
                <a16:creationId xmlns:a16="http://schemas.microsoft.com/office/drawing/2014/main" id="{AC8A5FE6-C0FE-DD3B-E928-BFDA6677D3AB}"/>
              </a:ext>
            </a:extLst>
          </p:cNvPr>
          <p:cNvSpPr>
            <a:spLocks noGrp="1"/>
          </p:cNvSpPr>
          <p:nvPr>
            <p:ph type="title" hasCustomPrompt="1"/>
          </p:nvPr>
        </p:nvSpPr>
        <p:spPr>
          <a:xfrm>
            <a:off x="472442" y="231973"/>
            <a:ext cx="11429997" cy="713738"/>
          </a:xfrm>
          <a:prstGeom prst="rect">
            <a:avLst/>
          </a:prstGeom>
        </p:spPr>
        <p:txBody>
          <a:bodyPr/>
          <a:lstStyle>
            <a:lvl1pPr>
              <a:defRPr sz="4000" b="1" i="0">
                <a:solidFill>
                  <a:schemeClr val="accent1"/>
                </a:solidFill>
                <a:latin typeface="Poppins-SemiBold"/>
                <a:cs typeface="Poppins SemiBold" panose="02000000000000000000" pitchFamily="2" charset="77"/>
              </a:defRPr>
            </a:lvl1pPr>
          </a:lstStyle>
          <a:p>
            <a:r>
              <a:rPr lang="en-US"/>
              <a:t>Main Heading</a:t>
            </a:r>
          </a:p>
        </p:txBody>
      </p:sp>
      <p:pic>
        <p:nvPicPr>
          <p:cNvPr id="10" name="Picture 9" descr="Logo&#10;&#10;Description automatically generated">
            <a:extLst>
              <a:ext uri="{FF2B5EF4-FFF2-40B4-BE49-F238E27FC236}">
                <a16:creationId xmlns:a16="http://schemas.microsoft.com/office/drawing/2014/main" id="{49CC9391-1F03-FC01-8F4F-0DB8BF33D88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681789" y="6224176"/>
            <a:ext cx="1397817" cy="469990"/>
          </a:xfrm>
          <a:prstGeom prst="rect">
            <a:avLst/>
          </a:prstGeom>
        </p:spPr>
      </p:pic>
      <p:cxnSp>
        <p:nvCxnSpPr>
          <p:cNvPr id="11" name="Straight Connector 10">
            <a:extLst>
              <a:ext uri="{FF2B5EF4-FFF2-40B4-BE49-F238E27FC236}">
                <a16:creationId xmlns:a16="http://schemas.microsoft.com/office/drawing/2014/main" id="{BEBAC85B-66FD-2901-040F-F9407F085C80}"/>
              </a:ext>
            </a:extLst>
          </p:cNvPr>
          <p:cNvCxnSpPr/>
          <p:nvPr userDrawn="1"/>
        </p:nvCxnSpPr>
        <p:spPr>
          <a:xfrm>
            <a:off x="-42000" y="997687"/>
            <a:ext cx="12276000" cy="0"/>
          </a:xfrm>
          <a:prstGeom prst="line">
            <a:avLst/>
          </a:prstGeom>
          <a:ln w="25400">
            <a:solidFill>
              <a:srgbClr val="FF5C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4610318"/>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Title Slide">
    <p:bg>
      <p:bgRef idx="1001">
        <a:schemeClr val="bg1"/>
      </p:bgRef>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1080E48-4616-CBBC-8D07-CF14EAF36695}"/>
              </a:ext>
            </a:extLst>
          </p:cNvPr>
          <p:cNvCxnSpPr/>
          <p:nvPr userDrawn="1"/>
        </p:nvCxnSpPr>
        <p:spPr>
          <a:xfrm>
            <a:off x="-99582" y="6172200"/>
            <a:ext cx="12276000" cy="0"/>
          </a:xfrm>
          <a:prstGeom prst="line">
            <a:avLst/>
          </a:prstGeom>
          <a:ln w="25400">
            <a:solidFill>
              <a:srgbClr val="EBEBEB"/>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7EDFBF-C8DA-4520-BFC0-3EA0DD0F7645}"/>
              </a:ext>
            </a:extLst>
          </p:cNvPr>
          <p:cNvSpPr txBox="1"/>
          <p:nvPr userDrawn="1"/>
        </p:nvSpPr>
        <p:spPr>
          <a:xfrm rot="16200000">
            <a:off x="-1690225" y="3543247"/>
            <a:ext cx="4019044" cy="306291"/>
          </a:xfrm>
          <a:prstGeom prst="rect">
            <a:avLst/>
          </a:prstGeom>
          <a:noFill/>
        </p:spPr>
        <p:txBody>
          <a:bodyPr wrap="square">
            <a:spAutoFit/>
          </a:bodyPr>
          <a:lstStyle/>
          <a:p>
            <a:pPr algn="l"/>
            <a:r>
              <a:rPr lang="en-GB" sz="1400" b="0" i="0" u="none" strike="noStrike" baseline="0">
                <a:solidFill>
                  <a:srgbClr val="FFFFFF"/>
                </a:solidFill>
                <a:latin typeface="+mj-lt"/>
              </a:rPr>
              <a:t>CVV 2024</a:t>
            </a:r>
            <a:endParaRPr lang="en-GB" sz="1400" b="0">
              <a:solidFill>
                <a:srgbClr val="FFFFFF"/>
              </a:solidFill>
              <a:latin typeface="+mj-lt"/>
            </a:endParaRPr>
          </a:p>
        </p:txBody>
      </p:sp>
      <p:sp>
        <p:nvSpPr>
          <p:cNvPr id="9" name="Title 1">
            <a:extLst>
              <a:ext uri="{FF2B5EF4-FFF2-40B4-BE49-F238E27FC236}">
                <a16:creationId xmlns:a16="http://schemas.microsoft.com/office/drawing/2014/main" id="{AC8A5FE6-C0FE-DD3B-E928-BFDA6677D3AB}"/>
              </a:ext>
            </a:extLst>
          </p:cNvPr>
          <p:cNvSpPr>
            <a:spLocks noGrp="1"/>
          </p:cNvSpPr>
          <p:nvPr>
            <p:ph type="title" hasCustomPrompt="1"/>
          </p:nvPr>
        </p:nvSpPr>
        <p:spPr>
          <a:xfrm>
            <a:off x="472442" y="231973"/>
            <a:ext cx="11429997" cy="713738"/>
          </a:xfrm>
          <a:prstGeom prst="rect">
            <a:avLst/>
          </a:prstGeom>
        </p:spPr>
        <p:txBody>
          <a:bodyPr/>
          <a:lstStyle>
            <a:lvl1pPr>
              <a:defRPr sz="4000" b="1" i="0">
                <a:solidFill>
                  <a:srgbClr val="EBEBEB"/>
                </a:solidFill>
                <a:latin typeface="Poppins-SemiBold"/>
                <a:cs typeface="Poppins SemiBold" panose="02000000000000000000" pitchFamily="2" charset="77"/>
              </a:defRPr>
            </a:lvl1pPr>
          </a:lstStyle>
          <a:p>
            <a:r>
              <a:rPr lang="en-US"/>
              <a:t>Main Heading</a:t>
            </a:r>
          </a:p>
        </p:txBody>
      </p:sp>
      <p:pic>
        <p:nvPicPr>
          <p:cNvPr id="10" name="Picture 9" descr="Logo&#10;&#10;Description automatically generated">
            <a:extLst>
              <a:ext uri="{FF2B5EF4-FFF2-40B4-BE49-F238E27FC236}">
                <a16:creationId xmlns:a16="http://schemas.microsoft.com/office/drawing/2014/main" id="{49CC9391-1F03-FC01-8F4F-0DB8BF33D88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681789" y="6224176"/>
            <a:ext cx="1397817" cy="469990"/>
          </a:xfrm>
          <a:prstGeom prst="rect">
            <a:avLst/>
          </a:prstGeom>
        </p:spPr>
      </p:pic>
      <p:cxnSp>
        <p:nvCxnSpPr>
          <p:cNvPr id="11" name="Straight Connector 10">
            <a:extLst>
              <a:ext uri="{FF2B5EF4-FFF2-40B4-BE49-F238E27FC236}">
                <a16:creationId xmlns:a16="http://schemas.microsoft.com/office/drawing/2014/main" id="{BEBAC85B-66FD-2901-040F-F9407F085C80}"/>
              </a:ext>
            </a:extLst>
          </p:cNvPr>
          <p:cNvCxnSpPr/>
          <p:nvPr userDrawn="1"/>
        </p:nvCxnSpPr>
        <p:spPr>
          <a:xfrm>
            <a:off x="-42000" y="997687"/>
            <a:ext cx="12276000" cy="0"/>
          </a:xfrm>
          <a:prstGeom prst="line">
            <a:avLst/>
          </a:prstGeom>
          <a:ln w="25400">
            <a:solidFill>
              <a:srgbClr val="EBEBE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66545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heme" Target="../theme/theme2.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125000"/>
      </p:ext>
    </p:extLst>
  </p:cSld>
  <p:clrMap bg1="lt1" tx1="dk1" bg2="lt2" tx2="dk2" accent1="accent1" accent2="accent2" accent3="accent3" accent4="accent4" accent5="accent5" accent6="accent6" hlink="hlink" folHlink="folHlink"/>
  <p:sldLayoutIdLst>
    <p:sldLayoutId id="2147483663" r:id="rId1"/>
    <p:sldLayoutId id="2147483668" r:id="rId2"/>
    <p:sldLayoutId id="2147483669" r:id="rId3"/>
    <p:sldLayoutId id="2147483818" r:id="rId4"/>
    <p:sldLayoutId id="2147483718" r:id="rId5"/>
    <p:sldLayoutId id="2147483726" r:id="rId6"/>
    <p:sldLayoutId id="2147483819" r:id="rId7"/>
    <p:sldLayoutId id="2147483785" r:id="rId8"/>
    <p:sldLayoutId id="2147483787" r:id="rId9"/>
    <p:sldLayoutId id="2147483788" r:id="rId10"/>
    <p:sldLayoutId id="2147483800" r:id="rId11"/>
    <p:sldLayoutId id="2147483801" r:id="rId12"/>
    <p:sldLayoutId id="2147483802" r:id="rId13"/>
    <p:sldLayoutId id="2147483803" r:id="rId14"/>
    <p:sldLayoutId id="2147483805" r:id="rId15"/>
    <p:sldLayoutId id="2147483806" r:id="rId16"/>
    <p:sldLayoutId id="2147483817"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86870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Lst>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6.emf"/><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www.youthendowmentfund.org.uk/newsletter"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62.png"/><Relationship Id="rId4" Type="http://schemas.openxmlformats.org/officeDocument/2006/relationships/hyperlink" Target="mailto:Laura.Knight@youthendowmentfund.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FA61-B679-494C-B164-F954DC6D19FE}"/>
              </a:ext>
            </a:extLst>
          </p:cNvPr>
          <p:cNvSpPr>
            <a:spLocks noGrp="1"/>
          </p:cNvSpPr>
          <p:nvPr>
            <p:ph type="ctrTitle"/>
          </p:nvPr>
        </p:nvSpPr>
        <p:spPr>
          <a:xfrm>
            <a:off x="6096000" y="1701210"/>
            <a:ext cx="5812972" cy="4202030"/>
          </a:xfrm>
        </p:spPr>
        <p:txBody>
          <a:bodyPr lIns="91440" tIns="45720" rIns="91440" bIns="45720" anchor="b"/>
          <a:lstStyle/>
          <a:p>
            <a:pPr algn="ctr"/>
            <a:r>
              <a:rPr lang="en-GB" sz="3600" dirty="0">
                <a:latin typeface="Poppins SemiBold"/>
                <a:ea typeface="Calibri" panose="020F0502020204030204" pitchFamily="34" charset="0"/>
                <a:cs typeface="Poppins SemiBold"/>
              </a:rPr>
              <a:t>Children’s Experience of Violence &amp; What the Evidence Tells us Helps Keep them Safe</a:t>
            </a:r>
            <a:br>
              <a:rPr lang="en-GB" sz="2800" dirty="0">
                <a:effectLst/>
                <a:latin typeface="Calibri" panose="020F0502020204030204" pitchFamily="34" charset="0"/>
                <a:ea typeface="Calibri" panose="020F0502020204030204" pitchFamily="34" charset="0"/>
              </a:rPr>
            </a:br>
            <a:br>
              <a:rPr lang="en-GB" sz="2800" dirty="0"/>
            </a:br>
            <a:r>
              <a:rPr lang="en-GB" sz="2800" dirty="0">
                <a:latin typeface="Poppins SemiBold"/>
                <a:cs typeface="Poppins SemiBold"/>
              </a:rPr>
              <a:t>Gail Gibbons, Head of Change – Children’s Services &amp; Neighbourhoods</a:t>
            </a:r>
            <a:br>
              <a:rPr lang="en-GB" sz="2800" dirty="0"/>
            </a:br>
            <a:endParaRPr lang="en-GB" sz="2800" dirty="0"/>
          </a:p>
        </p:txBody>
      </p:sp>
    </p:spTree>
    <p:extLst>
      <p:ext uri="{BB962C8B-B14F-4D97-AF65-F5344CB8AC3E}">
        <p14:creationId xmlns:p14="http://schemas.microsoft.com/office/powerpoint/2010/main" val="858913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7F9227-253C-0193-FD96-8D45A2EF2927}"/>
              </a:ext>
            </a:extLst>
          </p:cNvPr>
          <p:cNvSpPr>
            <a:spLocks noGrp="1"/>
          </p:cNvSpPr>
          <p:nvPr>
            <p:ph idx="1"/>
          </p:nvPr>
        </p:nvSpPr>
        <p:spPr>
          <a:xfrm>
            <a:off x="4707674" y="1736415"/>
            <a:ext cx="6878444" cy="4012467"/>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000000"/>
                </a:solidFill>
                <a:effectLst/>
                <a:uLnTx/>
                <a:uFillTx/>
                <a:latin typeface="Poppins" panose="020B0604020202020204" charset="0"/>
                <a:ea typeface="+mn-ea"/>
                <a:cs typeface="Poppins" panose="020B0604020202020204" charset="0"/>
              </a:rPr>
              <a:t>Our Vision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a:ln>
                  <a:noFill/>
                </a:ln>
                <a:solidFill>
                  <a:srgbClr val="000000"/>
                </a:solidFill>
                <a:effectLst/>
                <a:uLnTx/>
                <a:uFillTx/>
                <a:latin typeface="Poppins" panose="020B0604020202020204" charset="0"/>
                <a:ea typeface="+mn-ea"/>
                <a:cs typeface="Poppins" panose="020B0604020202020204" charset="0"/>
              </a:rPr>
              <a:t>A world where no child becomes involved in violence.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100" b="1" i="0" u="none" strike="noStrike" kern="1200" cap="none" spc="0" normalizeH="0" baseline="0" noProof="0">
              <a:ln>
                <a:noFill/>
              </a:ln>
              <a:solidFill>
                <a:srgbClr val="000000"/>
              </a:solidFill>
              <a:effectLst/>
              <a:uLnTx/>
              <a:uFillTx/>
              <a:latin typeface="Poppins" panose="020B0604020202020204" charset="0"/>
              <a:ea typeface="+mn-ea"/>
              <a:cs typeface="Poppins" panose="020B060402020202020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000000"/>
                </a:solidFill>
                <a:effectLst/>
                <a:uLnTx/>
                <a:uFillTx/>
                <a:latin typeface="Poppins" panose="020B0604020202020204" charset="0"/>
                <a:ea typeface="+mn-ea"/>
                <a:cs typeface="Poppins" panose="020B0604020202020204" charset="0"/>
              </a:rPr>
              <a:t>Our Mission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a:ln>
                  <a:noFill/>
                </a:ln>
                <a:solidFill>
                  <a:srgbClr val="000000"/>
                </a:solidFill>
                <a:effectLst/>
                <a:uLnTx/>
                <a:uFillTx/>
                <a:latin typeface="Poppins" panose="020B0604020202020204" charset="0"/>
                <a:ea typeface="+mn-ea"/>
                <a:cs typeface="Poppins" panose="020B0604020202020204" charset="0"/>
              </a:rPr>
              <a:t>To find what works and build a movement to put this knowledge into practice.</a:t>
            </a:r>
          </a:p>
          <a:p>
            <a:pPr marL="0" indent="0">
              <a:buNone/>
            </a:pPr>
            <a:endParaRPr lang="en-GB"/>
          </a:p>
        </p:txBody>
      </p:sp>
      <p:sp>
        <p:nvSpPr>
          <p:cNvPr id="3" name="Title 2">
            <a:extLst>
              <a:ext uri="{FF2B5EF4-FFF2-40B4-BE49-F238E27FC236}">
                <a16:creationId xmlns:a16="http://schemas.microsoft.com/office/drawing/2014/main" id="{A0F6CF5C-F583-DE6B-7FD2-95A1EB321CE4}"/>
              </a:ext>
            </a:extLst>
          </p:cNvPr>
          <p:cNvSpPr>
            <a:spLocks noGrp="1"/>
          </p:cNvSpPr>
          <p:nvPr>
            <p:ph type="title"/>
          </p:nvPr>
        </p:nvSpPr>
        <p:spPr>
          <a:xfrm>
            <a:off x="4707674" y="529682"/>
            <a:ext cx="10515600" cy="633047"/>
          </a:xfrm>
        </p:spPr>
        <p:txBody>
          <a:bodyPr/>
          <a:lstStyle/>
          <a:p>
            <a:r>
              <a:rPr lang="en-GB" sz="3600"/>
              <a:t>The Youth Endowment Fund</a:t>
            </a:r>
          </a:p>
        </p:txBody>
      </p:sp>
      <p:grpSp>
        <p:nvGrpSpPr>
          <p:cNvPr id="6" name="Group 5">
            <a:extLst>
              <a:ext uri="{FF2B5EF4-FFF2-40B4-BE49-F238E27FC236}">
                <a16:creationId xmlns:a16="http://schemas.microsoft.com/office/drawing/2014/main" id="{DE080885-5FA7-AB79-5033-743B6B82590D}"/>
              </a:ext>
            </a:extLst>
          </p:cNvPr>
          <p:cNvGrpSpPr/>
          <p:nvPr/>
        </p:nvGrpSpPr>
        <p:grpSpPr>
          <a:xfrm>
            <a:off x="838200" y="529682"/>
            <a:ext cx="2252982" cy="1729045"/>
            <a:chOff x="0" y="0"/>
            <a:chExt cx="4505964" cy="3458090"/>
          </a:xfrm>
        </p:grpSpPr>
        <p:pic>
          <p:nvPicPr>
            <p:cNvPr id="17" name="Picture 16">
              <a:extLst>
                <a:ext uri="{FF2B5EF4-FFF2-40B4-BE49-F238E27FC236}">
                  <a16:creationId xmlns:a16="http://schemas.microsoft.com/office/drawing/2014/main" id="{4B7B338C-5D2D-C785-BBE4-6F03832FCCB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4505964" cy="3458090"/>
            </a:xfrm>
            <a:prstGeom prst="rect">
              <a:avLst/>
            </a:prstGeom>
          </p:spPr>
        </p:pic>
      </p:grpSp>
      <p:grpSp>
        <p:nvGrpSpPr>
          <p:cNvPr id="7" name="Group 6">
            <a:extLst>
              <a:ext uri="{FF2B5EF4-FFF2-40B4-BE49-F238E27FC236}">
                <a16:creationId xmlns:a16="http://schemas.microsoft.com/office/drawing/2014/main" id="{9BE5E205-432B-9B29-4530-F19CA1E53A1C}"/>
              </a:ext>
            </a:extLst>
          </p:cNvPr>
          <p:cNvGrpSpPr/>
          <p:nvPr/>
        </p:nvGrpSpPr>
        <p:grpSpPr>
          <a:xfrm>
            <a:off x="1753346" y="2407410"/>
            <a:ext cx="2682990" cy="1729045"/>
            <a:chOff x="0" y="0"/>
            <a:chExt cx="5365980" cy="3458090"/>
          </a:xfrm>
        </p:grpSpPr>
        <p:pic>
          <p:nvPicPr>
            <p:cNvPr id="16" name="Picture 15">
              <a:extLst>
                <a:ext uri="{FF2B5EF4-FFF2-40B4-BE49-F238E27FC236}">
                  <a16:creationId xmlns:a16="http://schemas.microsoft.com/office/drawing/2014/main" id="{EFCE2F6D-3569-C373-44C0-4158E519C1D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5365980" cy="3458090"/>
            </a:xfrm>
            <a:prstGeom prst="rect">
              <a:avLst/>
            </a:prstGeom>
          </p:spPr>
        </p:pic>
      </p:grpSp>
      <p:grpSp>
        <p:nvGrpSpPr>
          <p:cNvPr id="8" name="Group 7">
            <a:extLst>
              <a:ext uri="{FF2B5EF4-FFF2-40B4-BE49-F238E27FC236}">
                <a16:creationId xmlns:a16="http://schemas.microsoft.com/office/drawing/2014/main" id="{8FD383FB-E659-AA12-A099-F543809D64D3}"/>
              </a:ext>
            </a:extLst>
          </p:cNvPr>
          <p:cNvGrpSpPr/>
          <p:nvPr/>
        </p:nvGrpSpPr>
        <p:grpSpPr>
          <a:xfrm>
            <a:off x="838200" y="4287038"/>
            <a:ext cx="3598135" cy="1729045"/>
            <a:chOff x="0" y="0"/>
            <a:chExt cx="7196270" cy="3458090"/>
          </a:xfrm>
        </p:grpSpPr>
        <p:pic>
          <p:nvPicPr>
            <p:cNvPr id="15" name="Picture 14">
              <a:extLst>
                <a:ext uri="{FF2B5EF4-FFF2-40B4-BE49-F238E27FC236}">
                  <a16:creationId xmlns:a16="http://schemas.microsoft.com/office/drawing/2014/main" id="{315533F1-B927-4BCC-2529-4A011E16A01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0"/>
              <a:ext cx="7196270" cy="3458090"/>
            </a:xfrm>
            <a:prstGeom prst="rect">
              <a:avLst/>
            </a:prstGeom>
          </p:spPr>
        </p:pic>
      </p:grpSp>
      <p:grpSp>
        <p:nvGrpSpPr>
          <p:cNvPr id="9" name="Group 8">
            <a:extLst>
              <a:ext uri="{FF2B5EF4-FFF2-40B4-BE49-F238E27FC236}">
                <a16:creationId xmlns:a16="http://schemas.microsoft.com/office/drawing/2014/main" id="{697E08BF-00DE-0B8F-0391-8007F850BCF8}"/>
              </a:ext>
            </a:extLst>
          </p:cNvPr>
          <p:cNvGrpSpPr/>
          <p:nvPr/>
        </p:nvGrpSpPr>
        <p:grpSpPr>
          <a:xfrm>
            <a:off x="3185442" y="385021"/>
            <a:ext cx="1250893" cy="1873706"/>
            <a:chOff x="0" y="-57150"/>
            <a:chExt cx="494180" cy="740229"/>
          </a:xfrm>
        </p:grpSpPr>
        <p:sp>
          <p:nvSpPr>
            <p:cNvPr id="13" name="Freeform 26">
              <a:extLst>
                <a:ext uri="{FF2B5EF4-FFF2-40B4-BE49-F238E27FC236}">
                  <a16:creationId xmlns:a16="http://schemas.microsoft.com/office/drawing/2014/main" id="{3FF396BA-0EA9-7C67-0C27-94673DD4F641}"/>
                </a:ext>
              </a:extLst>
            </p:cNvPr>
            <p:cNvSpPr/>
            <p:nvPr/>
          </p:nvSpPr>
          <p:spPr>
            <a:xfrm>
              <a:off x="0" y="0"/>
              <a:ext cx="494180" cy="683079"/>
            </a:xfrm>
            <a:custGeom>
              <a:avLst/>
              <a:gdLst/>
              <a:ahLst/>
              <a:cxnLst/>
              <a:rect l="l" t="t" r="r" b="b"/>
              <a:pathLst>
                <a:path w="494180" h="683079">
                  <a:moveTo>
                    <a:pt x="0" y="0"/>
                  </a:moveTo>
                  <a:lnTo>
                    <a:pt x="494180" y="0"/>
                  </a:lnTo>
                  <a:lnTo>
                    <a:pt x="494180" y="683079"/>
                  </a:lnTo>
                  <a:lnTo>
                    <a:pt x="0" y="683079"/>
                  </a:lnTo>
                  <a:close/>
                </a:path>
              </a:pathLst>
            </a:custGeom>
            <a:solidFill>
              <a:srgbClr val="ED6E63"/>
            </a:solidFill>
            <a:ln cap="sq">
              <a:no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TextBox 27">
              <a:extLst>
                <a:ext uri="{FF2B5EF4-FFF2-40B4-BE49-F238E27FC236}">
                  <a16:creationId xmlns:a16="http://schemas.microsoft.com/office/drawing/2014/main" id="{EA7A4D58-B07C-183A-A00F-667AD8282459}"/>
                </a:ext>
              </a:extLst>
            </p:cNvPr>
            <p:cNvSpPr txBox="1"/>
            <p:nvPr/>
          </p:nvSpPr>
          <p:spPr>
            <a:xfrm>
              <a:off x="0" y="-57150"/>
              <a:ext cx="494180" cy="740229"/>
            </a:xfrm>
            <a:prstGeom prst="rect">
              <a:avLst/>
            </a:prstGeom>
          </p:spPr>
          <p:txBody>
            <a:bodyPr lIns="33867" tIns="33867" rIns="33867" bIns="33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960"/>
                </a:lnSpc>
                <a:spcBef>
                  <a:spcPts val="0"/>
                </a:spcBef>
                <a:spcAft>
                  <a:spcPts val="0"/>
                </a:spcAft>
                <a:buClrTx/>
                <a:buSzTx/>
                <a:buFontTx/>
                <a:buNone/>
                <a:tabLst/>
                <a:defRPr/>
              </a:pPr>
              <a:endParaRPr kumimoji="0" sz="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9F8F6A78-B45C-0C13-64A4-541F120C70B3}"/>
              </a:ext>
            </a:extLst>
          </p:cNvPr>
          <p:cNvGrpSpPr/>
          <p:nvPr/>
        </p:nvGrpSpPr>
        <p:grpSpPr>
          <a:xfrm>
            <a:off x="838200" y="2263698"/>
            <a:ext cx="820885" cy="1872756"/>
            <a:chOff x="0" y="-57150"/>
            <a:chExt cx="324300" cy="739854"/>
          </a:xfrm>
        </p:grpSpPr>
        <p:sp>
          <p:nvSpPr>
            <p:cNvPr id="11" name="Freeform 29">
              <a:extLst>
                <a:ext uri="{FF2B5EF4-FFF2-40B4-BE49-F238E27FC236}">
                  <a16:creationId xmlns:a16="http://schemas.microsoft.com/office/drawing/2014/main" id="{C83CB9F2-268D-A959-EB6C-82D8D627596C}"/>
                </a:ext>
              </a:extLst>
            </p:cNvPr>
            <p:cNvSpPr/>
            <p:nvPr/>
          </p:nvSpPr>
          <p:spPr>
            <a:xfrm>
              <a:off x="0" y="0"/>
              <a:ext cx="324300" cy="682704"/>
            </a:xfrm>
            <a:custGeom>
              <a:avLst/>
              <a:gdLst/>
              <a:ahLst/>
              <a:cxnLst/>
              <a:rect l="l" t="t" r="r" b="b"/>
              <a:pathLst>
                <a:path w="324300" h="682704">
                  <a:moveTo>
                    <a:pt x="0" y="0"/>
                  </a:moveTo>
                  <a:lnTo>
                    <a:pt x="324300" y="0"/>
                  </a:lnTo>
                  <a:lnTo>
                    <a:pt x="324300" y="682704"/>
                  </a:lnTo>
                  <a:lnTo>
                    <a:pt x="0" y="682704"/>
                  </a:lnTo>
                  <a:close/>
                </a:path>
              </a:pathLst>
            </a:custGeom>
            <a:solidFill>
              <a:srgbClr val="FAB512"/>
            </a:solidFill>
            <a:ln cap="sq">
              <a:no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 name="TextBox 30">
              <a:extLst>
                <a:ext uri="{FF2B5EF4-FFF2-40B4-BE49-F238E27FC236}">
                  <a16:creationId xmlns:a16="http://schemas.microsoft.com/office/drawing/2014/main" id="{6B449C04-04FD-63CF-05FD-BFF5F9B1A514}"/>
                </a:ext>
              </a:extLst>
            </p:cNvPr>
            <p:cNvSpPr txBox="1"/>
            <p:nvPr/>
          </p:nvSpPr>
          <p:spPr>
            <a:xfrm>
              <a:off x="0" y="-57150"/>
              <a:ext cx="324300" cy="739854"/>
            </a:xfrm>
            <a:prstGeom prst="rect">
              <a:avLst/>
            </a:prstGeom>
          </p:spPr>
          <p:txBody>
            <a:bodyPr lIns="33867" tIns="33867" rIns="33867" bIns="33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960"/>
                </a:lnSpc>
                <a:spcBef>
                  <a:spcPts val="0"/>
                </a:spcBef>
                <a:spcAft>
                  <a:spcPts val="0"/>
                </a:spcAft>
                <a:buClrTx/>
                <a:buSzTx/>
                <a:buFontTx/>
                <a:buNone/>
                <a:tabLst/>
                <a:defRPr/>
              </a:pPr>
              <a:endParaRPr kumimoji="0" sz="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72731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work flow&#10;&#10;Description automatically generated">
            <a:extLst>
              <a:ext uri="{FF2B5EF4-FFF2-40B4-BE49-F238E27FC236}">
                <a16:creationId xmlns:a16="http://schemas.microsoft.com/office/drawing/2014/main" id="{05BA882B-4B51-357A-DBA6-E02799F77EC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04915" cy="6864457"/>
          </a:xfrm>
          <a:prstGeom prst="rect">
            <a:avLst/>
          </a:prstGeom>
        </p:spPr>
      </p:pic>
    </p:spTree>
    <p:extLst>
      <p:ext uri="{BB962C8B-B14F-4D97-AF65-F5344CB8AC3E}">
        <p14:creationId xmlns:p14="http://schemas.microsoft.com/office/powerpoint/2010/main" val="419402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6BECD8-433C-E219-55B6-102D7CDF4840}"/>
              </a:ext>
            </a:extLst>
          </p:cNvPr>
          <p:cNvSpPr txBox="1"/>
          <p:nvPr/>
        </p:nvSpPr>
        <p:spPr>
          <a:xfrm>
            <a:off x="2703270" y="2918901"/>
            <a:ext cx="10637520"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000" b="0" i="0" u="none" strike="noStrike" kern="1200" cap="none" spc="0" normalizeH="0" baseline="0" noProof="0">
                <a:ln>
                  <a:noFill/>
                </a:ln>
                <a:solidFill>
                  <a:srgbClr val="FFFFFF"/>
                </a:solidFill>
                <a:effectLst/>
                <a:uLnTx/>
                <a:uFillTx/>
                <a:latin typeface="Poppins-SemiBold"/>
                <a:ea typeface="+mn-ea"/>
                <a:cs typeface="+mn-cs"/>
              </a:rPr>
              <a:t>Children, violence and vulnerability 2024</a:t>
            </a:r>
          </a:p>
        </p:txBody>
      </p:sp>
    </p:spTree>
    <p:extLst>
      <p:ext uri="{BB962C8B-B14F-4D97-AF65-F5344CB8AC3E}">
        <p14:creationId xmlns:p14="http://schemas.microsoft.com/office/powerpoint/2010/main" val="354962818"/>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9030F-E4D1-ADDF-F949-438E3DFD695C}"/>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810C93D-48E8-35C8-242A-69295C915CB4}"/>
              </a:ext>
            </a:extLst>
          </p:cNvPr>
          <p:cNvSpPr/>
          <p:nvPr/>
        </p:nvSpPr>
        <p:spPr>
          <a:xfrm>
            <a:off x="6731305" y="1751682"/>
            <a:ext cx="5277081" cy="4161132"/>
          </a:xfrm>
          <a:prstGeom prst="roundRect">
            <a:avLst>
              <a:gd name="adj" fmla="val 14230"/>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
        <p:nvSpPr>
          <p:cNvPr id="2" name="Title 1">
            <a:extLst>
              <a:ext uri="{FF2B5EF4-FFF2-40B4-BE49-F238E27FC236}">
                <a16:creationId xmlns:a16="http://schemas.microsoft.com/office/drawing/2014/main" id="{DF6F3B45-7970-194E-BA46-3CDC10E907E1}"/>
              </a:ext>
            </a:extLst>
          </p:cNvPr>
          <p:cNvSpPr>
            <a:spLocks noGrp="1"/>
          </p:cNvSpPr>
          <p:nvPr>
            <p:ph type="title"/>
          </p:nvPr>
        </p:nvSpPr>
        <p:spPr/>
        <p:txBody>
          <a:bodyPr/>
          <a:lstStyle/>
          <a:p>
            <a:r>
              <a:rPr lang="en-GB"/>
              <a:t>Background to the survey</a:t>
            </a:r>
          </a:p>
        </p:txBody>
      </p:sp>
      <p:sp>
        <p:nvSpPr>
          <p:cNvPr id="7" name="TextBox 6">
            <a:extLst>
              <a:ext uri="{FF2B5EF4-FFF2-40B4-BE49-F238E27FC236}">
                <a16:creationId xmlns:a16="http://schemas.microsoft.com/office/drawing/2014/main" id="{1EB2EBC0-41A9-C72A-2CD2-1E1DDA346C5C}"/>
              </a:ext>
            </a:extLst>
          </p:cNvPr>
          <p:cNvSpPr txBox="1"/>
          <p:nvPr/>
        </p:nvSpPr>
        <p:spPr>
          <a:xfrm>
            <a:off x="600668" y="1210097"/>
            <a:ext cx="10447413" cy="185435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2000" b="1"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Different sources show different things about the nature of violence…</a:t>
            </a:r>
          </a:p>
          <a:p>
            <a:pPr marL="342900" marR="0" lvl="0" indent="-3429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Police-recorded crime</a:t>
            </a:r>
          </a:p>
          <a:p>
            <a:pPr marL="342900" marR="0" lvl="0" indent="-3429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Youth justice system</a:t>
            </a:r>
          </a:p>
          <a:p>
            <a:pPr marL="342900" marR="0" lvl="0" indent="-3429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Hospital admissions</a:t>
            </a:r>
          </a:p>
          <a:p>
            <a:pPr marL="342900" marR="0" lvl="0" indent="-3429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Surveys (e.g. </a:t>
            </a:r>
            <a:r>
              <a:rPr kumimoji="0" lang="en-GB" sz="16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CSEW - 1,528 10-15-year-olds)</a:t>
            </a:r>
          </a:p>
        </p:txBody>
      </p:sp>
      <p:graphicFrame>
        <p:nvGraphicFramePr>
          <p:cNvPr id="3" name="Chart 2">
            <a:extLst>
              <a:ext uri="{FF2B5EF4-FFF2-40B4-BE49-F238E27FC236}">
                <a16:creationId xmlns:a16="http://schemas.microsoft.com/office/drawing/2014/main" id="{FC98F8CF-27E8-BF75-6DD1-4ADA95C7F6BB}"/>
              </a:ext>
            </a:extLst>
          </p:cNvPr>
          <p:cNvGraphicFramePr>
            <a:graphicFrameLocks/>
          </p:cNvGraphicFramePr>
          <p:nvPr/>
        </p:nvGraphicFramePr>
        <p:xfrm>
          <a:off x="6833657" y="1813894"/>
          <a:ext cx="4963887" cy="406803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0A345CCA-411E-BA41-41F5-A52F9893914A}"/>
              </a:ext>
            </a:extLst>
          </p:cNvPr>
          <p:cNvSpPr txBox="1"/>
          <p:nvPr/>
        </p:nvSpPr>
        <p:spPr>
          <a:xfrm>
            <a:off x="600668" y="3317768"/>
            <a:ext cx="6130637" cy="260840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2000" b="1"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Purpose of our survey is to provide….</a:t>
            </a:r>
          </a:p>
          <a:p>
            <a:pPr marL="342900" marR="0" lvl="0" indent="-3429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Robust national estimates of the number of CYP affected by violence (victims, witnesses, perpetrators)</a:t>
            </a:r>
          </a:p>
          <a:p>
            <a:pPr marL="342900" marR="0" lvl="0" indent="-3429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Greater clarity on which children are most affected by violence.</a:t>
            </a:r>
          </a:p>
          <a:p>
            <a:pPr marL="342900" marR="0" lvl="0" indent="-3429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Provide more information on the context we operate in and the sectors that support CYP</a:t>
            </a:r>
          </a:p>
        </p:txBody>
      </p:sp>
    </p:spTree>
    <p:extLst>
      <p:ext uri="{BB962C8B-B14F-4D97-AF65-F5344CB8AC3E}">
        <p14:creationId xmlns:p14="http://schemas.microsoft.com/office/powerpoint/2010/main" val="2854319626"/>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558EA-8DAE-50D9-DA64-71A588438D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036256-1E12-440A-216D-73B406EFE0F6}"/>
              </a:ext>
            </a:extLst>
          </p:cNvPr>
          <p:cNvSpPr>
            <a:spLocks noGrp="1"/>
          </p:cNvSpPr>
          <p:nvPr>
            <p:ph type="title"/>
          </p:nvPr>
        </p:nvSpPr>
        <p:spPr/>
        <p:txBody>
          <a:bodyPr/>
          <a:lstStyle/>
          <a:p>
            <a:r>
              <a:rPr lang="en-GB"/>
              <a:t>Our latest survey</a:t>
            </a:r>
          </a:p>
        </p:txBody>
      </p:sp>
      <p:sp>
        <p:nvSpPr>
          <p:cNvPr id="13" name="TextBox 12">
            <a:extLst>
              <a:ext uri="{FF2B5EF4-FFF2-40B4-BE49-F238E27FC236}">
                <a16:creationId xmlns:a16="http://schemas.microsoft.com/office/drawing/2014/main" id="{36134007-CAD7-400A-2159-C3BE96FE8DD4}"/>
              </a:ext>
            </a:extLst>
          </p:cNvPr>
          <p:cNvSpPr txBox="1"/>
          <p:nvPr/>
        </p:nvSpPr>
        <p:spPr>
          <a:xfrm>
            <a:off x="682219" y="1514116"/>
            <a:ext cx="6926896" cy="810478"/>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This is our third annual survey. We surveyed over 10,000 13-17-year-olds across England and Wales.</a:t>
            </a:r>
          </a:p>
        </p:txBody>
      </p:sp>
      <p:sp>
        <p:nvSpPr>
          <p:cNvPr id="6" name="TextBox 5">
            <a:extLst>
              <a:ext uri="{FF2B5EF4-FFF2-40B4-BE49-F238E27FC236}">
                <a16:creationId xmlns:a16="http://schemas.microsoft.com/office/drawing/2014/main" id="{E28D53A8-EE2B-7E12-9E08-B952F9B98CBE}"/>
              </a:ext>
            </a:extLst>
          </p:cNvPr>
          <p:cNvSpPr txBox="1"/>
          <p:nvPr/>
        </p:nvSpPr>
        <p:spPr>
          <a:xfrm>
            <a:off x="682219" y="2892999"/>
            <a:ext cx="6926896" cy="270843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The findings were split over five separate reports:</a:t>
            </a:r>
          </a:p>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GB" sz="20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Overall prevalence of violence</a:t>
            </a:r>
            <a:endParaRPr kumimoji="0" lang="en-GB" sz="2000" b="1"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endParaRPr>
          </a:p>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GB" sz="20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Social media</a:t>
            </a:r>
            <a:endParaRPr kumimoji="0" lang="en-GB" sz="2000" b="1"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endParaRPr>
          </a:p>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GB" sz="20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Gender and relationships</a:t>
            </a:r>
          </a:p>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GB" sz="20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Police (covered next time)</a:t>
            </a:r>
          </a:p>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GB" sz="20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Positive activities, youth clubs and trusted adults (covered next time)</a:t>
            </a:r>
          </a:p>
        </p:txBody>
      </p:sp>
      <p:pic>
        <p:nvPicPr>
          <p:cNvPr id="3" name="Picture 2">
            <a:extLst>
              <a:ext uri="{FF2B5EF4-FFF2-40B4-BE49-F238E27FC236}">
                <a16:creationId xmlns:a16="http://schemas.microsoft.com/office/drawing/2014/main" id="{CD7C5C6A-79E2-BBBA-43F2-ED2E82A92AE6}"/>
              </a:ext>
            </a:extLst>
          </p:cNvPr>
          <p:cNvPicPr>
            <a:picLocks noChangeAspect="1"/>
          </p:cNvPicPr>
          <p:nvPr/>
        </p:nvPicPr>
        <p:blipFill>
          <a:blip r:embed="rId3"/>
          <a:stretch>
            <a:fillRect/>
          </a:stretch>
        </p:blipFill>
        <p:spPr>
          <a:xfrm>
            <a:off x="7775698" y="1244019"/>
            <a:ext cx="1276404" cy="1800000"/>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46AC9BF7-ADA4-778D-E13F-7BF6949912E4}"/>
              </a:ext>
            </a:extLst>
          </p:cNvPr>
          <p:cNvPicPr>
            <a:picLocks noChangeAspect="1"/>
          </p:cNvPicPr>
          <p:nvPr/>
        </p:nvPicPr>
        <p:blipFill>
          <a:blip r:embed="rId4"/>
          <a:stretch>
            <a:fillRect/>
          </a:stretch>
        </p:blipFill>
        <p:spPr>
          <a:xfrm>
            <a:off x="9162045" y="1244019"/>
            <a:ext cx="1276404" cy="1800000"/>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E2EA6C04-447D-C547-EA15-8112BC81FB27}"/>
              </a:ext>
            </a:extLst>
          </p:cNvPr>
          <p:cNvPicPr>
            <a:picLocks noChangeAspect="1"/>
          </p:cNvPicPr>
          <p:nvPr/>
        </p:nvPicPr>
        <p:blipFill>
          <a:blip r:embed="rId5"/>
          <a:stretch>
            <a:fillRect/>
          </a:stretch>
        </p:blipFill>
        <p:spPr>
          <a:xfrm>
            <a:off x="10528729" y="1244019"/>
            <a:ext cx="1276404" cy="1800000"/>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2E8BE1C7-73D8-68CD-69AB-B31E4AF3BFBF}"/>
              </a:ext>
            </a:extLst>
          </p:cNvPr>
          <p:cNvPicPr>
            <a:picLocks noChangeAspect="1"/>
          </p:cNvPicPr>
          <p:nvPr/>
        </p:nvPicPr>
        <p:blipFill>
          <a:blip r:embed="rId6"/>
          <a:stretch>
            <a:fillRect/>
          </a:stretch>
        </p:blipFill>
        <p:spPr>
          <a:xfrm>
            <a:off x="8468081" y="3102773"/>
            <a:ext cx="1276404" cy="1800000"/>
          </a:xfrm>
          <a:prstGeom prst="rect">
            <a:avLst/>
          </a:prstGeom>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B6749060-F71C-94BF-3174-D06763776BE0}"/>
              </a:ext>
            </a:extLst>
          </p:cNvPr>
          <p:cNvPicPr>
            <a:picLocks noChangeAspect="1"/>
          </p:cNvPicPr>
          <p:nvPr/>
        </p:nvPicPr>
        <p:blipFill>
          <a:blip r:embed="rId7"/>
          <a:stretch>
            <a:fillRect/>
          </a:stretch>
        </p:blipFill>
        <p:spPr>
          <a:xfrm>
            <a:off x="9855161" y="3102773"/>
            <a:ext cx="1276404" cy="1800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50489002"/>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4474B-1A01-1B64-64F9-F62CE66E6FF4}"/>
              </a:ext>
            </a:extLst>
          </p:cNvPr>
          <p:cNvSpPr>
            <a:spLocks noGrp="1"/>
          </p:cNvSpPr>
          <p:nvPr>
            <p:ph type="title"/>
          </p:nvPr>
        </p:nvSpPr>
        <p:spPr/>
        <p:txBody>
          <a:bodyPr/>
          <a:lstStyle/>
          <a:p>
            <a:r>
              <a:rPr lang="en-GB" sz="4000">
                <a:solidFill>
                  <a:schemeClr val="accent1"/>
                </a:solidFill>
              </a:rPr>
              <a:t>How common is violence?</a:t>
            </a:r>
            <a:endParaRPr lang="en-GB">
              <a:solidFill>
                <a:schemeClr val="accent1"/>
              </a:solidFill>
            </a:endParaRPr>
          </a:p>
        </p:txBody>
      </p:sp>
      <p:pic>
        <p:nvPicPr>
          <p:cNvPr id="5" name="Picture 4">
            <a:extLst>
              <a:ext uri="{FF2B5EF4-FFF2-40B4-BE49-F238E27FC236}">
                <a16:creationId xmlns:a16="http://schemas.microsoft.com/office/drawing/2014/main" id="{8B1EC75F-677C-CFD4-C480-1BEA8C14C1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90560" y="3369713"/>
            <a:ext cx="3685041" cy="2644834"/>
          </a:xfrm>
          <a:prstGeom prst="rect">
            <a:avLst/>
          </a:prstGeom>
        </p:spPr>
      </p:pic>
      <p:sp>
        <p:nvSpPr>
          <p:cNvPr id="3" name="TextBox 2">
            <a:extLst>
              <a:ext uri="{FF2B5EF4-FFF2-40B4-BE49-F238E27FC236}">
                <a16:creationId xmlns:a16="http://schemas.microsoft.com/office/drawing/2014/main" id="{6F16447F-CF60-8CC0-F2E4-EED12E5AFB86}"/>
              </a:ext>
            </a:extLst>
          </p:cNvPr>
          <p:cNvSpPr txBox="1"/>
          <p:nvPr/>
        </p:nvSpPr>
        <p:spPr>
          <a:xfrm>
            <a:off x="690881" y="1499971"/>
            <a:ext cx="7516685" cy="2769989"/>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1800"/>
              </a:spcAft>
              <a:buClrTx/>
              <a:buSzTx/>
              <a:buFont typeface="+mj-lt"/>
              <a:buAutoNum type="arabicPeriod"/>
              <a:tabLst/>
              <a:defRPr/>
            </a:pPr>
            <a:r>
              <a:rPr kumimoji="0" lang="en-GB" sz="2400" b="0" i="0" u="none" strike="noStrike" kern="1200" cap="none" spc="0" normalizeH="0" baseline="0" noProof="0">
                <a:ln>
                  <a:noFill/>
                </a:ln>
                <a:solidFill>
                  <a:srgbClr val="FFFFFF"/>
                </a:solidFill>
                <a:effectLst/>
                <a:uLnTx/>
                <a:uFillTx/>
                <a:latin typeface="Poppins"/>
                <a:ea typeface="+mn-ea"/>
                <a:cs typeface="+mn-cs"/>
              </a:rPr>
              <a:t>A worrying minority of children continue to have direct experiences of violence.</a:t>
            </a:r>
          </a:p>
          <a:p>
            <a:pPr marL="457200" marR="0" lvl="0" indent="-457200" algn="l" defTabSz="914400" rtl="0" eaLnBrk="1" fontAlgn="auto" latinLnBrk="0" hangingPunct="1">
              <a:lnSpc>
                <a:spcPct val="100000"/>
              </a:lnSpc>
              <a:spcBef>
                <a:spcPts val="0"/>
              </a:spcBef>
              <a:spcAft>
                <a:spcPts val="1800"/>
              </a:spcAft>
              <a:buClrTx/>
              <a:buSzTx/>
              <a:buFont typeface="+mj-lt"/>
              <a:buAutoNum type="arabicPeriod"/>
              <a:tabLst/>
              <a:defRPr/>
            </a:pPr>
            <a:r>
              <a:rPr kumimoji="0" lang="en-GB" sz="2400" b="0" i="0" u="none" strike="noStrike" kern="1200" cap="none" spc="0" normalizeH="0" baseline="0" noProof="0">
                <a:ln>
                  <a:noFill/>
                </a:ln>
                <a:solidFill>
                  <a:srgbClr val="FFFFFF"/>
                </a:solidFill>
                <a:effectLst/>
                <a:uLnTx/>
                <a:uFillTx/>
                <a:latin typeface="Poppins"/>
                <a:ea typeface="+mn-ea"/>
                <a:cs typeface="+mn-cs"/>
              </a:rPr>
              <a:t>A majority are exposed to violence on social media.</a:t>
            </a:r>
          </a:p>
          <a:p>
            <a:pPr marL="457200" marR="0" lvl="0" indent="-457200" algn="l" defTabSz="914400" rtl="0" eaLnBrk="1" fontAlgn="auto" latinLnBrk="0" hangingPunct="1">
              <a:lnSpc>
                <a:spcPct val="100000"/>
              </a:lnSpc>
              <a:spcBef>
                <a:spcPts val="0"/>
              </a:spcBef>
              <a:spcAft>
                <a:spcPts val="1800"/>
              </a:spcAft>
              <a:buClrTx/>
              <a:buSzTx/>
              <a:buFont typeface="+mj-lt"/>
              <a:buAutoNum type="arabicPeriod"/>
              <a:tabLst/>
              <a:defRPr/>
            </a:pPr>
            <a:r>
              <a:rPr kumimoji="0" lang="en-GB" sz="2400" b="0" i="0" u="none" strike="noStrike" kern="1200" cap="none" spc="0" normalizeH="0" baseline="0" noProof="0">
                <a:ln>
                  <a:noFill/>
                </a:ln>
                <a:solidFill>
                  <a:srgbClr val="FFFFFF"/>
                </a:solidFill>
                <a:effectLst/>
                <a:uLnTx/>
                <a:uFillTx/>
                <a:latin typeface="Poppins"/>
                <a:ea typeface="+mn-ea"/>
                <a:cs typeface="+mn-cs"/>
              </a:rPr>
              <a:t>Relationship violence is common for both boys and girls.</a:t>
            </a:r>
          </a:p>
        </p:txBody>
      </p:sp>
    </p:spTree>
    <p:extLst>
      <p:ext uri="{BB962C8B-B14F-4D97-AF65-F5344CB8AC3E}">
        <p14:creationId xmlns:p14="http://schemas.microsoft.com/office/powerpoint/2010/main" val="1956037119"/>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3F9BB75-B4B2-1A69-A217-701356643984}"/>
              </a:ext>
            </a:extLst>
          </p:cNvPr>
          <p:cNvSpPr>
            <a:spLocks noGrp="1"/>
          </p:cNvSpPr>
          <p:nvPr>
            <p:ph type="title"/>
          </p:nvPr>
        </p:nvSpPr>
        <p:spPr>
          <a:xfrm>
            <a:off x="472442" y="172905"/>
            <a:ext cx="11429997" cy="713738"/>
          </a:xfrm>
        </p:spPr>
        <p:txBody>
          <a:bodyPr/>
          <a:lstStyle/>
          <a:p>
            <a:r>
              <a:rPr lang="en-GB" sz="3200"/>
              <a:t>How we measured violence</a:t>
            </a:r>
          </a:p>
        </p:txBody>
      </p:sp>
      <p:sp>
        <p:nvSpPr>
          <p:cNvPr id="2" name="TextBox 1">
            <a:extLst>
              <a:ext uri="{FF2B5EF4-FFF2-40B4-BE49-F238E27FC236}">
                <a16:creationId xmlns:a16="http://schemas.microsoft.com/office/drawing/2014/main" id="{8709F662-EB3A-16C4-816A-37E089054FFD}"/>
              </a:ext>
            </a:extLst>
          </p:cNvPr>
          <p:cNvSpPr txBox="1"/>
          <p:nvPr/>
        </p:nvSpPr>
        <p:spPr>
          <a:xfrm>
            <a:off x="778752" y="1324061"/>
            <a:ext cx="5317248" cy="4203715"/>
          </a:xfrm>
          <a:prstGeom prst="rect">
            <a:avLst/>
          </a:prstGeom>
          <a:solidFill>
            <a:schemeClr val="accent1">
              <a:lumMod val="20000"/>
              <a:lumOff val="80000"/>
            </a:schemeClr>
          </a:solidFill>
          <a:ln>
            <a:solidFill>
              <a:schemeClr val="accent1"/>
            </a:solidFill>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panose="00000500000000000000" pitchFamily="2" charset="0"/>
                <a:ea typeface="Calibri" panose="020F0502020204030204" pitchFamily="34" charset="0"/>
                <a:cs typeface="Poppins-Regular" panose="00000500000000000000" pitchFamily="50" charset="0"/>
              </a:rPr>
              <a:t>“By violent crime, we mean the use of force or threat of force against another person or people, for example punching someone, threatening someone with a weapon, or mugging someone. This also includes sexual assault, which is when somebody intentionally touches someone in a sexual way without their consent.”</a:t>
            </a:r>
          </a:p>
        </p:txBody>
      </p:sp>
      <p:sp>
        <p:nvSpPr>
          <p:cNvPr id="8" name="TextBox 7">
            <a:extLst>
              <a:ext uri="{FF2B5EF4-FFF2-40B4-BE49-F238E27FC236}">
                <a16:creationId xmlns:a16="http://schemas.microsoft.com/office/drawing/2014/main" id="{440505DC-7C3D-6856-BE6C-24421F9E7D59}"/>
              </a:ext>
            </a:extLst>
          </p:cNvPr>
          <p:cNvSpPr txBox="1"/>
          <p:nvPr/>
        </p:nvSpPr>
        <p:spPr>
          <a:xfrm>
            <a:off x="6443330" y="1260263"/>
            <a:ext cx="5459109" cy="46782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Calibri" panose="020F0502020204030204" pitchFamily="34" charset="0"/>
                <a:cs typeface="Poppins-Regular" panose="00000500000000000000" pitchFamily="50" charset="0"/>
              </a:rPr>
              <a:t>Physical assault</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Poppins"/>
                <a:ea typeface="+mn-ea"/>
                <a:cs typeface="+mn-cs"/>
              </a:rPr>
              <a:t>Someone kicked, hit, pushed/shoved, or was physically violent in some way towards another person </a:t>
            </a:r>
            <a:r>
              <a:rPr kumimoji="0" lang="en-US" sz="1800" b="0" i="0" u="none" strike="noStrike" kern="1200" cap="none" spc="0" normalizeH="0" baseline="0" noProof="0">
                <a:ln>
                  <a:noFill/>
                </a:ln>
                <a:solidFill>
                  <a:srgbClr val="000000"/>
                </a:solidFill>
                <a:effectLst/>
                <a:uLnTx/>
                <a:uFillTx/>
                <a:latin typeface="Poppins"/>
                <a:ea typeface="+mn-ea"/>
                <a:cs typeface="+mn-cs"/>
              </a:rPr>
              <a:t>	</a:t>
            </a:r>
            <a:endParaRPr kumimoji="0" lang="en-GB" sz="1800" b="0" i="0" u="none" strike="noStrike" kern="1200" cap="none" spc="0" normalizeH="0" baseline="0" noProof="0">
              <a:ln>
                <a:noFill/>
              </a:ln>
              <a:solidFill>
                <a:srgbClr val="000000"/>
              </a:solidFill>
              <a:effectLst/>
              <a:uLnTx/>
              <a:uFillTx/>
              <a:latin typeface="Poppins"/>
              <a:ea typeface="Calibri" panose="020F0502020204030204" pitchFamily="34" charset="0"/>
              <a:cs typeface="Poppins-Regular"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Calibri" panose="020F0502020204030204" pitchFamily="34" charset="0"/>
                <a:cs typeface="Poppins-Regular" panose="00000500000000000000" pitchFamily="50" charset="0"/>
              </a:rPr>
              <a:t>Robbery</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Poppins"/>
                <a:ea typeface="Calibri" panose="020F0502020204030204" pitchFamily="34" charset="0"/>
                <a:cs typeface="+mn-cs"/>
              </a:rPr>
              <a:t>S</a:t>
            </a:r>
            <a:r>
              <a:rPr kumimoji="0" lang="en-US" sz="1600" b="0" i="0" u="none" strike="noStrike" kern="1200" cap="none" spc="0" normalizeH="0" baseline="0" noProof="0" err="1">
                <a:ln>
                  <a:noFill/>
                </a:ln>
                <a:solidFill>
                  <a:srgbClr val="000000"/>
                </a:solidFill>
                <a:effectLst/>
                <a:uLnTx/>
                <a:uFillTx/>
                <a:latin typeface="Poppins"/>
                <a:ea typeface="+mn-ea"/>
                <a:cs typeface="+mn-cs"/>
              </a:rPr>
              <a:t>omeone</a:t>
            </a:r>
            <a:r>
              <a:rPr kumimoji="0" lang="en-US" sz="1600" b="0" i="0" u="none" strike="noStrike" kern="1200" cap="none" spc="0" normalizeH="0" baseline="0" noProof="0">
                <a:ln>
                  <a:noFill/>
                </a:ln>
                <a:solidFill>
                  <a:srgbClr val="000000"/>
                </a:solidFill>
                <a:effectLst/>
                <a:uLnTx/>
                <a:uFillTx/>
                <a:latin typeface="Poppins"/>
                <a:ea typeface="+mn-ea"/>
                <a:cs typeface="+mn-cs"/>
              </a:rPr>
              <a:t> used force or threats to steal or take something from another person.</a:t>
            </a:r>
            <a:endParaRPr kumimoji="0" lang="en-GB" sz="1600" b="0" i="0" u="none" strike="noStrike" kern="1200" cap="none" spc="0" normalizeH="0" baseline="0" noProof="0">
              <a:ln>
                <a:noFill/>
              </a:ln>
              <a:solidFill>
                <a:srgbClr val="000000"/>
              </a:solidFill>
              <a:effectLst/>
              <a:uLnTx/>
              <a:uFillTx/>
              <a:latin typeface="Poppins"/>
              <a:ea typeface="Calibri" panose="020F0502020204030204" pitchFamily="34" charset="0"/>
              <a:cs typeface="Poppins-Regular"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Calibri" panose="020F0502020204030204" pitchFamily="34" charset="0"/>
                <a:cs typeface="Poppins-Regular" panose="00000500000000000000" pitchFamily="50" charset="0"/>
              </a:rPr>
              <a:t>Sexual assault</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Poppins"/>
                <a:ea typeface="+mn-ea"/>
                <a:cs typeface="+mn-cs"/>
              </a:rPr>
              <a:t>Someone intentionally touched another person in a sexual way, e.g. touching, grabbing or kissing, without their consent (permission). Both girls and boys can be sexually assaulted by either boys/men or girls/women.</a:t>
            </a:r>
            <a:endParaRPr kumimoji="0" lang="en-GB" sz="1600" b="0" i="0" u="none" strike="noStrike" kern="1200" cap="none" spc="0" normalizeH="0" baseline="0" noProof="0">
              <a:ln>
                <a:noFill/>
              </a:ln>
              <a:solidFill>
                <a:srgbClr val="000000"/>
              </a:solidFill>
              <a:effectLst/>
              <a:uLnTx/>
              <a:uFillTx/>
              <a:latin typeface="Poppins"/>
              <a:ea typeface="Calibri" panose="020F0502020204030204" pitchFamily="34" charset="0"/>
              <a:cs typeface="Poppins-Regular"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Calibri" panose="020F0502020204030204" pitchFamily="34" charset="0"/>
                <a:cs typeface="Poppins-Regular" panose="00000500000000000000" pitchFamily="50" charset="0"/>
              </a:rPr>
              <a:t>Weapons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Poppins"/>
                <a:ea typeface="+mn-ea"/>
                <a:cs typeface="+mn-cs"/>
              </a:rPr>
              <a:t>Someone used or threatened to use a weapon on another person. </a:t>
            </a:r>
            <a:r>
              <a:rPr kumimoji="0" lang="en-US" sz="1800" b="0" i="0" u="none" strike="noStrike" kern="1200" cap="none" spc="0" normalizeH="0" baseline="0" noProof="0">
                <a:ln>
                  <a:noFill/>
                </a:ln>
                <a:solidFill>
                  <a:srgbClr val="000000"/>
                </a:solidFill>
                <a:effectLst/>
                <a:uLnTx/>
                <a:uFillTx/>
                <a:latin typeface="Poppins"/>
                <a:ea typeface="+mn-ea"/>
                <a:cs typeface="+mn-cs"/>
              </a:rPr>
              <a:t>	</a:t>
            </a:r>
          </a:p>
        </p:txBody>
      </p:sp>
    </p:spTree>
    <p:extLst>
      <p:ext uri="{BB962C8B-B14F-4D97-AF65-F5344CB8AC3E}">
        <p14:creationId xmlns:p14="http://schemas.microsoft.com/office/powerpoint/2010/main" val="2962498972"/>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236AA-FB3D-F817-DF31-8A59358E1F3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DEAB63C3-3FA8-10E1-4ECD-B592F533EDCC}"/>
              </a:ext>
            </a:extLst>
          </p:cNvPr>
          <p:cNvSpPr>
            <a:spLocks noGrp="1"/>
          </p:cNvSpPr>
          <p:nvPr>
            <p:ph type="title"/>
          </p:nvPr>
        </p:nvSpPr>
        <p:spPr>
          <a:xfrm>
            <a:off x="472442" y="130373"/>
            <a:ext cx="11429997" cy="713738"/>
          </a:xfrm>
        </p:spPr>
        <p:txBody>
          <a:bodyPr/>
          <a:lstStyle/>
          <a:p>
            <a:r>
              <a:rPr lang="en-GB" sz="3200"/>
              <a:t>A worrying minority of children continue to have direct experiences of violence</a:t>
            </a:r>
          </a:p>
        </p:txBody>
      </p:sp>
      <p:sp>
        <p:nvSpPr>
          <p:cNvPr id="4" name="TextBox 3">
            <a:extLst>
              <a:ext uri="{FF2B5EF4-FFF2-40B4-BE49-F238E27FC236}">
                <a16:creationId xmlns:a16="http://schemas.microsoft.com/office/drawing/2014/main" id="{FB6E7A9A-45AE-7B63-7D3C-34679E49E1A6}"/>
              </a:ext>
            </a:extLst>
          </p:cNvPr>
          <p:cNvSpPr txBox="1"/>
          <p:nvPr/>
        </p:nvSpPr>
        <p:spPr>
          <a:xfrm>
            <a:off x="1605180" y="1183371"/>
            <a:ext cx="211924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20%</a:t>
            </a:r>
          </a:p>
        </p:txBody>
      </p:sp>
      <p:sp>
        <p:nvSpPr>
          <p:cNvPr id="6" name="TextBox 5">
            <a:extLst>
              <a:ext uri="{FF2B5EF4-FFF2-40B4-BE49-F238E27FC236}">
                <a16:creationId xmlns:a16="http://schemas.microsoft.com/office/drawing/2014/main" id="{9DD2FE80-966A-EC24-CDEE-3CB62757EFF6}"/>
              </a:ext>
            </a:extLst>
          </p:cNvPr>
          <p:cNvSpPr txBox="1"/>
          <p:nvPr/>
        </p:nvSpPr>
        <p:spPr>
          <a:xfrm>
            <a:off x="584455" y="1990716"/>
            <a:ext cx="4051005"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have been victims in the past year</a:t>
            </a:r>
          </a:p>
        </p:txBody>
      </p:sp>
      <p:sp>
        <p:nvSpPr>
          <p:cNvPr id="12" name="TextBox 11">
            <a:extLst>
              <a:ext uri="{FF2B5EF4-FFF2-40B4-BE49-F238E27FC236}">
                <a16:creationId xmlns:a16="http://schemas.microsoft.com/office/drawing/2014/main" id="{6D57CD97-E457-ABA5-0833-11949064A9F8}"/>
              </a:ext>
            </a:extLst>
          </p:cNvPr>
          <p:cNvSpPr txBox="1"/>
          <p:nvPr/>
        </p:nvSpPr>
        <p:spPr>
          <a:xfrm>
            <a:off x="1605180" y="2861662"/>
            <a:ext cx="211924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16%</a:t>
            </a:r>
          </a:p>
        </p:txBody>
      </p:sp>
      <p:sp>
        <p:nvSpPr>
          <p:cNvPr id="13" name="TextBox 12">
            <a:extLst>
              <a:ext uri="{FF2B5EF4-FFF2-40B4-BE49-F238E27FC236}">
                <a16:creationId xmlns:a16="http://schemas.microsoft.com/office/drawing/2014/main" id="{C981EB99-97CF-A8D3-D4B0-41D16237A1A1}"/>
              </a:ext>
            </a:extLst>
          </p:cNvPr>
          <p:cNvSpPr txBox="1"/>
          <p:nvPr/>
        </p:nvSpPr>
        <p:spPr>
          <a:xfrm>
            <a:off x="306812" y="3658122"/>
            <a:ext cx="471598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have perpetrated violence</a:t>
            </a:r>
          </a:p>
        </p:txBody>
      </p:sp>
      <p:sp>
        <p:nvSpPr>
          <p:cNvPr id="14" name="TextBox 13">
            <a:extLst>
              <a:ext uri="{FF2B5EF4-FFF2-40B4-BE49-F238E27FC236}">
                <a16:creationId xmlns:a16="http://schemas.microsoft.com/office/drawing/2014/main" id="{1709CBB2-6E43-363F-8336-5FBC9F0A061A}"/>
              </a:ext>
            </a:extLst>
          </p:cNvPr>
          <p:cNvSpPr txBox="1"/>
          <p:nvPr/>
        </p:nvSpPr>
        <p:spPr>
          <a:xfrm>
            <a:off x="4981286" y="1161642"/>
            <a:ext cx="69038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Proportion of 13-17-year-olds who were victims and perpetrators of violence in the past 12 months:</a:t>
            </a:r>
          </a:p>
        </p:txBody>
      </p:sp>
      <p:pic>
        <p:nvPicPr>
          <p:cNvPr id="3" name="Picture 2">
            <a:extLst>
              <a:ext uri="{FF2B5EF4-FFF2-40B4-BE49-F238E27FC236}">
                <a16:creationId xmlns:a16="http://schemas.microsoft.com/office/drawing/2014/main" id="{B7326F03-484C-9CEF-916A-683750ADE1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81288" y="1705886"/>
            <a:ext cx="6903900" cy="4254921"/>
          </a:xfrm>
          <a:prstGeom prst="rect">
            <a:avLst/>
          </a:prstGeom>
        </p:spPr>
      </p:pic>
      <p:sp>
        <p:nvSpPr>
          <p:cNvPr id="5" name="TextBox 4">
            <a:extLst>
              <a:ext uri="{FF2B5EF4-FFF2-40B4-BE49-F238E27FC236}">
                <a16:creationId xmlns:a16="http://schemas.microsoft.com/office/drawing/2014/main" id="{DC5C69D8-A44A-9EDD-0862-34AFD29C9BBA}"/>
              </a:ext>
            </a:extLst>
          </p:cNvPr>
          <p:cNvSpPr txBox="1"/>
          <p:nvPr/>
        </p:nvSpPr>
        <p:spPr>
          <a:xfrm>
            <a:off x="1605180" y="4219403"/>
            <a:ext cx="211924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27%</a:t>
            </a:r>
          </a:p>
        </p:txBody>
      </p:sp>
      <p:sp>
        <p:nvSpPr>
          <p:cNvPr id="7" name="TextBox 6">
            <a:extLst>
              <a:ext uri="{FF2B5EF4-FFF2-40B4-BE49-F238E27FC236}">
                <a16:creationId xmlns:a16="http://schemas.microsoft.com/office/drawing/2014/main" id="{CD0F9CC6-C50A-3A98-D5AD-F54F95AB49AC}"/>
              </a:ext>
            </a:extLst>
          </p:cNvPr>
          <p:cNvSpPr txBox="1"/>
          <p:nvPr/>
        </p:nvSpPr>
        <p:spPr>
          <a:xfrm>
            <a:off x="306812" y="4962939"/>
            <a:ext cx="4715981"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have been either victims or perpetrators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(equivalent to 960,000 13-17-year-olds)</a:t>
            </a:r>
          </a:p>
        </p:txBody>
      </p:sp>
    </p:spTree>
    <p:extLst>
      <p:ext uri="{BB962C8B-B14F-4D97-AF65-F5344CB8AC3E}">
        <p14:creationId xmlns:p14="http://schemas.microsoft.com/office/powerpoint/2010/main" val="1375213152"/>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0F928-EDC8-4CA8-51EE-852C572A23F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9C55C7C-266B-0445-6386-ED6A4551B8AD}"/>
              </a:ext>
            </a:extLst>
          </p:cNvPr>
          <p:cNvSpPr>
            <a:spLocks noGrp="1"/>
          </p:cNvSpPr>
          <p:nvPr>
            <p:ph type="title"/>
          </p:nvPr>
        </p:nvSpPr>
        <p:spPr>
          <a:xfrm>
            <a:off x="472442" y="130373"/>
            <a:ext cx="11429997" cy="713738"/>
          </a:xfrm>
        </p:spPr>
        <p:txBody>
          <a:bodyPr/>
          <a:lstStyle/>
          <a:p>
            <a:r>
              <a:rPr lang="en-GB" sz="3200"/>
              <a:t>Most experience more than one incident</a:t>
            </a:r>
          </a:p>
        </p:txBody>
      </p:sp>
      <p:sp>
        <p:nvSpPr>
          <p:cNvPr id="4" name="TextBox 3">
            <a:extLst>
              <a:ext uri="{FF2B5EF4-FFF2-40B4-BE49-F238E27FC236}">
                <a16:creationId xmlns:a16="http://schemas.microsoft.com/office/drawing/2014/main" id="{5D6DA95D-9284-EF63-41BA-42AD0135C131}"/>
              </a:ext>
            </a:extLst>
          </p:cNvPr>
          <p:cNvSpPr txBox="1"/>
          <p:nvPr/>
        </p:nvSpPr>
        <p:spPr>
          <a:xfrm>
            <a:off x="8964448" y="1340806"/>
            <a:ext cx="211924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61%</a:t>
            </a:r>
          </a:p>
        </p:txBody>
      </p:sp>
      <p:sp>
        <p:nvSpPr>
          <p:cNvPr id="6" name="TextBox 5">
            <a:extLst>
              <a:ext uri="{FF2B5EF4-FFF2-40B4-BE49-F238E27FC236}">
                <a16:creationId xmlns:a16="http://schemas.microsoft.com/office/drawing/2014/main" id="{8290026A-09BC-909B-0BDF-AA483FC99330}"/>
              </a:ext>
            </a:extLst>
          </p:cNvPr>
          <p:cNvSpPr txBox="1"/>
          <p:nvPr/>
        </p:nvSpPr>
        <p:spPr>
          <a:xfrm>
            <a:off x="7998567" y="2264136"/>
            <a:ext cx="4051005"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of victims experienced violence that resulted in physical injury</a:t>
            </a:r>
          </a:p>
        </p:txBody>
      </p:sp>
      <p:sp>
        <p:nvSpPr>
          <p:cNvPr id="12" name="TextBox 11">
            <a:extLst>
              <a:ext uri="{FF2B5EF4-FFF2-40B4-BE49-F238E27FC236}">
                <a16:creationId xmlns:a16="http://schemas.microsoft.com/office/drawing/2014/main" id="{D9EE19C6-F523-A968-3930-E748ABB4ED65}"/>
              </a:ext>
            </a:extLst>
          </p:cNvPr>
          <p:cNvSpPr txBox="1"/>
          <p:nvPr/>
        </p:nvSpPr>
        <p:spPr>
          <a:xfrm>
            <a:off x="8964448" y="3741464"/>
            <a:ext cx="211924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48%</a:t>
            </a:r>
          </a:p>
        </p:txBody>
      </p:sp>
      <p:sp>
        <p:nvSpPr>
          <p:cNvPr id="13" name="TextBox 12">
            <a:extLst>
              <a:ext uri="{FF2B5EF4-FFF2-40B4-BE49-F238E27FC236}">
                <a16:creationId xmlns:a16="http://schemas.microsoft.com/office/drawing/2014/main" id="{2F8BD067-820C-A4F6-43C5-3A0172E815CD}"/>
              </a:ext>
            </a:extLst>
          </p:cNvPr>
          <p:cNvSpPr txBox="1"/>
          <p:nvPr/>
        </p:nvSpPr>
        <p:spPr>
          <a:xfrm>
            <a:off x="7998567" y="4664794"/>
            <a:ext cx="4051005"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of those who perpetrated violence say it resulted in physical injury</a:t>
            </a:r>
          </a:p>
        </p:txBody>
      </p:sp>
      <p:sp>
        <p:nvSpPr>
          <p:cNvPr id="14" name="TextBox 13">
            <a:extLst>
              <a:ext uri="{FF2B5EF4-FFF2-40B4-BE49-F238E27FC236}">
                <a16:creationId xmlns:a16="http://schemas.microsoft.com/office/drawing/2014/main" id="{026A88B1-E6ED-440E-840A-F68FC83846DE}"/>
              </a:ext>
            </a:extLst>
          </p:cNvPr>
          <p:cNvSpPr txBox="1"/>
          <p:nvPr/>
        </p:nvSpPr>
        <p:spPr>
          <a:xfrm>
            <a:off x="614647" y="1133571"/>
            <a:ext cx="711616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Proportion of 13-17-year-olds who were victims and perpetrators of violence who experienced more than one incident in the past 12 months:</a:t>
            </a:r>
          </a:p>
        </p:txBody>
      </p:sp>
      <p:pic>
        <p:nvPicPr>
          <p:cNvPr id="7" name="Picture 6">
            <a:extLst>
              <a:ext uri="{FF2B5EF4-FFF2-40B4-BE49-F238E27FC236}">
                <a16:creationId xmlns:a16="http://schemas.microsoft.com/office/drawing/2014/main" id="{1B049E07-6518-B508-6E3C-627914603DE8}"/>
              </a:ext>
            </a:extLst>
          </p:cNvPr>
          <p:cNvPicPr>
            <a:picLocks noChangeAspect="1"/>
          </p:cNvPicPr>
          <p:nvPr/>
        </p:nvPicPr>
        <p:blipFill>
          <a:blip r:embed="rId2"/>
          <a:stretch>
            <a:fillRect/>
          </a:stretch>
        </p:blipFill>
        <p:spPr>
          <a:xfrm>
            <a:off x="614647" y="1794021"/>
            <a:ext cx="7116168" cy="2953162"/>
          </a:xfrm>
          <a:prstGeom prst="rect">
            <a:avLst/>
          </a:prstGeom>
        </p:spPr>
      </p:pic>
    </p:spTree>
    <p:extLst>
      <p:ext uri="{BB962C8B-B14F-4D97-AF65-F5344CB8AC3E}">
        <p14:creationId xmlns:p14="http://schemas.microsoft.com/office/powerpoint/2010/main" val="1348367494"/>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3F9BB75-B4B2-1A69-A217-701356643984}"/>
              </a:ext>
            </a:extLst>
          </p:cNvPr>
          <p:cNvSpPr>
            <a:spLocks noGrp="1"/>
          </p:cNvSpPr>
          <p:nvPr>
            <p:ph type="title"/>
          </p:nvPr>
        </p:nvSpPr>
        <p:spPr>
          <a:xfrm>
            <a:off x="472442" y="130373"/>
            <a:ext cx="11429997" cy="713738"/>
          </a:xfrm>
        </p:spPr>
        <p:txBody>
          <a:bodyPr/>
          <a:lstStyle/>
          <a:p>
            <a:r>
              <a:rPr lang="en-GB" sz="3200"/>
              <a:t>5% of children said they carried a weapon in the past year</a:t>
            </a:r>
          </a:p>
        </p:txBody>
      </p:sp>
      <p:sp>
        <p:nvSpPr>
          <p:cNvPr id="4" name="TextBox 3">
            <a:extLst>
              <a:ext uri="{FF2B5EF4-FFF2-40B4-BE49-F238E27FC236}">
                <a16:creationId xmlns:a16="http://schemas.microsoft.com/office/drawing/2014/main" id="{9114C08B-B85C-AACB-A240-5573E857849A}"/>
              </a:ext>
            </a:extLst>
          </p:cNvPr>
          <p:cNvSpPr txBox="1"/>
          <p:nvPr/>
        </p:nvSpPr>
        <p:spPr>
          <a:xfrm>
            <a:off x="9232898" y="1511389"/>
            <a:ext cx="183896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25%</a:t>
            </a:r>
          </a:p>
        </p:txBody>
      </p:sp>
      <p:sp>
        <p:nvSpPr>
          <p:cNvPr id="6" name="TextBox 5">
            <a:extLst>
              <a:ext uri="{FF2B5EF4-FFF2-40B4-BE49-F238E27FC236}">
                <a16:creationId xmlns:a16="http://schemas.microsoft.com/office/drawing/2014/main" id="{ADE551F6-18CC-2865-C808-5C9548AD4996}"/>
              </a:ext>
            </a:extLst>
          </p:cNvPr>
          <p:cNvSpPr txBox="1"/>
          <p:nvPr/>
        </p:nvSpPr>
        <p:spPr>
          <a:xfrm>
            <a:off x="8239759" y="2434719"/>
            <a:ext cx="3825239"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of those carried a screwdriver or other stabbing implement</a:t>
            </a:r>
          </a:p>
        </p:txBody>
      </p:sp>
      <p:pic>
        <p:nvPicPr>
          <p:cNvPr id="3" name="Picture 2">
            <a:extLst>
              <a:ext uri="{FF2B5EF4-FFF2-40B4-BE49-F238E27FC236}">
                <a16:creationId xmlns:a16="http://schemas.microsoft.com/office/drawing/2014/main" id="{0BE54656-BBA2-9BC8-9965-303AF4F877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2723" y="1379831"/>
            <a:ext cx="7157780" cy="5176845"/>
          </a:xfrm>
          <a:prstGeom prst="rect">
            <a:avLst/>
          </a:prstGeom>
        </p:spPr>
      </p:pic>
      <p:sp>
        <p:nvSpPr>
          <p:cNvPr id="5" name="TextBox 4">
            <a:extLst>
              <a:ext uri="{FF2B5EF4-FFF2-40B4-BE49-F238E27FC236}">
                <a16:creationId xmlns:a16="http://schemas.microsoft.com/office/drawing/2014/main" id="{32507BDA-D2E4-A1A9-A578-6C2605C0AB3C}"/>
              </a:ext>
            </a:extLst>
          </p:cNvPr>
          <p:cNvSpPr txBox="1"/>
          <p:nvPr/>
        </p:nvSpPr>
        <p:spPr>
          <a:xfrm>
            <a:off x="9232898" y="3766909"/>
            <a:ext cx="183896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23%</a:t>
            </a:r>
          </a:p>
        </p:txBody>
      </p:sp>
      <p:sp>
        <p:nvSpPr>
          <p:cNvPr id="8" name="TextBox 7">
            <a:extLst>
              <a:ext uri="{FF2B5EF4-FFF2-40B4-BE49-F238E27FC236}">
                <a16:creationId xmlns:a16="http://schemas.microsoft.com/office/drawing/2014/main" id="{147C0A30-AE15-CC8C-E833-877FBA1D378E}"/>
              </a:ext>
            </a:extLst>
          </p:cNvPr>
          <p:cNvSpPr txBox="1"/>
          <p:nvPr/>
        </p:nvSpPr>
        <p:spPr>
          <a:xfrm>
            <a:off x="8239759" y="4690239"/>
            <a:ext cx="382523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carried a kitchen knife</a:t>
            </a:r>
          </a:p>
        </p:txBody>
      </p:sp>
      <p:sp>
        <p:nvSpPr>
          <p:cNvPr id="2" name="TextBox 1">
            <a:extLst>
              <a:ext uri="{FF2B5EF4-FFF2-40B4-BE49-F238E27FC236}">
                <a16:creationId xmlns:a16="http://schemas.microsoft.com/office/drawing/2014/main" id="{A2B85804-DFDF-9D25-6B86-B5F6121D5C14}"/>
              </a:ext>
            </a:extLst>
          </p:cNvPr>
          <p:cNvSpPr txBox="1"/>
          <p:nvPr/>
        </p:nvSpPr>
        <p:spPr>
          <a:xfrm>
            <a:off x="563518" y="1084523"/>
            <a:ext cx="74031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Types of weapons carried by children who’ve carried one in the past year:</a:t>
            </a:r>
          </a:p>
        </p:txBody>
      </p:sp>
    </p:spTree>
    <p:extLst>
      <p:ext uri="{BB962C8B-B14F-4D97-AF65-F5344CB8AC3E}">
        <p14:creationId xmlns:p14="http://schemas.microsoft.com/office/powerpoint/2010/main" val="3844787741"/>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5EE46-5BF3-2FAC-27DC-CE6E175C555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830ED3E-0D78-C916-CBF4-294B5BA58FBC}"/>
              </a:ext>
            </a:extLst>
          </p:cNvPr>
          <p:cNvSpPr>
            <a:spLocks noGrp="1"/>
          </p:cNvSpPr>
          <p:nvPr>
            <p:ph type="title"/>
          </p:nvPr>
        </p:nvSpPr>
        <p:spPr>
          <a:xfrm>
            <a:off x="472442" y="130373"/>
            <a:ext cx="11429997" cy="713738"/>
          </a:xfrm>
        </p:spPr>
        <p:txBody>
          <a:bodyPr/>
          <a:lstStyle/>
          <a:p>
            <a:r>
              <a:rPr lang="en-GB" sz="3200"/>
              <a:t>The leading reasons children gave for perpetrating violence were baiting and retaliation</a:t>
            </a:r>
          </a:p>
        </p:txBody>
      </p:sp>
      <p:sp>
        <p:nvSpPr>
          <p:cNvPr id="14" name="TextBox 13">
            <a:extLst>
              <a:ext uri="{FF2B5EF4-FFF2-40B4-BE49-F238E27FC236}">
                <a16:creationId xmlns:a16="http://schemas.microsoft.com/office/drawing/2014/main" id="{050FE54D-2297-04CB-F6AE-83A106EA4141}"/>
              </a:ext>
            </a:extLst>
          </p:cNvPr>
          <p:cNvSpPr txBox="1"/>
          <p:nvPr/>
        </p:nvSpPr>
        <p:spPr>
          <a:xfrm>
            <a:off x="6742323" y="1161642"/>
            <a:ext cx="514286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&lt;- Reasons children perpetrated violence</a:t>
            </a:r>
          </a:p>
        </p:txBody>
      </p:sp>
      <p:pic>
        <p:nvPicPr>
          <p:cNvPr id="3" name="Picture 2">
            <a:extLst>
              <a:ext uri="{FF2B5EF4-FFF2-40B4-BE49-F238E27FC236}">
                <a16:creationId xmlns:a16="http://schemas.microsoft.com/office/drawing/2014/main" id="{6F512B6D-BF68-3589-4B3A-8B63CE24FA2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6894" y="1096297"/>
            <a:ext cx="5876171" cy="5631330"/>
          </a:xfrm>
          <a:prstGeom prst="rect">
            <a:avLst/>
          </a:prstGeom>
        </p:spPr>
      </p:pic>
      <p:sp>
        <p:nvSpPr>
          <p:cNvPr id="2" name="Rectangle: Rounded Corners 1">
            <a:extLst>
              <a:ext uri="{FF2B5EF4-FFF2-40B4-BE49-F238E27FC236}">
                <a16:creationId xmlns:a16="http://schemas.microsoft.com/office/drawing/2014/main" id="{3244900D-2FA1-14FA-9E16-1BE944F15F6F}"/>
              </a:ext>
            </a:extLst>
          </p:cNvPr>
          <p:cNvSpPr/>
          <p:nvPr/>
        </p:nvSpPr>
        <p:spPr>
          <a:xfrm>
            <a:off x="947057" y="2558144"/>
            <a:ext cx="5388430" cy="413658"/>
          </a:xfrm>
          <a:prstGeom prst="roundRect">
            <a:avLst/>
          </a:prstGeom>
          <a:solidFill>
            <a:srgbClr val="ED6E63">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
        <p:nvSpPr>
          <p:cNvPr id="5" name="Rectangle: Rounded Corners 4">
            <a:extLst>
              <a:ext uri="{FF2B5EF4-FFF2-40B4-BE49-F238E27FC236}">
                <a16:creationId xmlns:a16="http://schemas.microsoft.com/office/drawing/2014/main" id="{A83CF978-7547-CD22-A802-26C7C843CF49}"/>
              </a:ext>
            </a:extLst>
          </p:cNvPr>
          <p:cNvSpPr/>
          <p:nvPr/>
        </p:nvSpPr>
        <p:spPr>
          <a:xfrm>
            <a:off x="961229" y="3401659"/>
            <a:ext cx="5388430" cy="413658"/>
          </a:xfrm>
          <a:prstGeom prst="roundRect">
            <a:avLst/>
          </a:prstGeom>
          <a:solidFill>
            <a:srgbClr val="ED6E63">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
        <p:nvSpPr>
          <p:cNvPr id="7" name="Rectangle: Rounded Corners 6">
            <a:extLst>
              <a:ext uri="{FF2B5EF4-FFF2-40B4-BE49-F238E27FC236}">
                <a16:creationId xmlns:a16="http://schemas.microsoft.com/office/drawing/2014/main" id="{E9926055-5D60-C831-0264-E749368F755A}"/>
              </a:ext>
            </a:extLst>
          </p:cNvPr>
          <p:cNvSpPr/>
          <p:nvPr/>
        </p:nvSpPr>
        <p:spPr>
          <a:xfrm>
            <a:off x="947057" y="4245174"/>
            <a:ext cx="5388430" cy="413658"/>
          </a:xfrm>
          <a:prstGeom prst="roundRect">
            <a:avLst/>
          </a:prstGeom>
          <a:solidFill>
            <a:srgbClr val="ED6E63">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Tree>
    <p:extLst>
      <p:ext uri="{BB962C8B-B14F-4D97-AF65-F5344CB8AC3E}">
        <p14:creationId xmlns:p14="http://schemas.microsoft.com/office/powerpoint/2010/main" val="420110555"/>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39AE1-4F60-1F03-57FD-6193B101BE58}"/>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27719DF-50CB-ABF5-1188-64D559236020}"/>
              </a:ext>
            </a:extLst>
          </p:cNvPr>
          <p:cNvSpPr>
            <a:spLocks noGrp="1"/>
          </p:cNvSpPr>
          <p:nvPr>
            <p:ph type="title"/>
          </p:nvPr>
        </p:nvSpPr>
        <p:spPr>
          <a:xfrm>
            <a:off x="472442" y="130373"/>
            <a:ext cx="11429997" cy="713738"/>
          </a:xfrm>
        </p:spPr>
        <p:txBody>
          <a:bodyPr/>
          <a:lstStyle/>
          <a:p>
            <a:r>
              <a:rPr lang="en-GB" sz="3200"/>
              <a:t>Most children perpetrating violence don’t receive support</a:t>
            </a:r>
          </a:p>
        </p:txBody>
      </p:sp>
      <p:sp>
        <p:nvSpPr>
          <p:cNvPr id="14" name="TextBox 13">
            <a:extLst>
              <a:ext uri="{FF2B5EF4-FFF2-40B4-BE49-F238E27FC236}">
                <a16:creationId xmlns:a16="http://schemas.microsoft.com/office/drawing/2014/main" id="{E85D6A68-6D74-4AD9-D00D-8A699AACC4BB}"/>
              </a:ext>
            </a:extLst>
          </p:cNvPr>
          <p:cNvSpPr txBox="1"/>
          <p:nvPr/>
        </p:nvSpPr>
        <p:spPr>
          <a:xfrm>
            <a:off x="472442" y="1065759"/>
            <a:ext cx="690389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Adults’ responses to children who perpetrated violence:</a:t>
            </a:r>
          </a:p>
        </p:txBody>
      </p:sp>
      <p:pic>
        <p:nvPicPr>
          <p:cNvPr id="3" name="Picture 2">
            <a:extLst>
              <a:ext uri="{FF2B5EF4-FFF2-40B4-BE49-F238E27FC236}">
                <a16:creationId xmlns:a16="http://schemas.microsoft.com/office/drawing/2014/main" id="{981CB2E8-CCA8-CC5D-BE66-5514E0D4A0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2442" y="1440369"/>
            <a:ext cx="7138845" cy="4605986"/>
          </a:xfrm>
          <a:prstGeom prst="rect">
            <a:avLst/>
          </a:prstGeom>
        </p:spPr>
      </p:pic>
    </p:spTree>
    <p:extLst>
      <p:ext uri="{BB962C8B-B14F-4D97-AF65-F5344CB8AC3E}">
        <p14:creationId xmlns:p14="http://schemas.microsoft.com/office/powerpoint/2010/main" val="1189170278"/>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13A0A-60CB-9C23-47C8-52425C1F7A26}"/>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E89BD0FC-7CFD-0050-1845-6BB53D9B9AF7}"/>
              </a:ext>
            </a:extLst>
          </p:cNvPr>
          <p:cNvSpPr>
            <a:spLocks noGrp="1"/>
          </p:cNvSpPr>
          <p:nvPr>
            <p:ph type="title"/>
          </p:nvPr>
        </p:nvSpPr>
        <p:spPr>
          <a:xfrm>
            <a:off x="472442" y="130373"/>
            <a:ext cx="11429997" cy="713738"/>
          </a:xfrm>
        </p:spPr>
        <p:txBody>
          <a:bodyPr/>
          <a:lstStyle/>
          <a:p>
            <a:r>
              <a:rPr lang="en-GB" sz="2800"/>
              <a:t>70% of teenage children have seen violence on social media in the past year</a:t>
            </a:r>
          </a:p>
        </p:txBody>
      </p:sp>
      <p:sp>
        <p:nvSpPr>
          <p:cNvPr id="9" name="TextBox 8">
            <a:extLst>
              <a:ext uri="{FF2B5EF4-FFF2-40B4-BE49-F238E27FC236}">
                <a16:creationId xmlns:a16="http://schemas.microsoft.com/office/drawing/2014/main" id="{6C59D3FC-1A8F-7254-9F75-FA1214948BEF}"/>
              </a:ext>
            </a:extLst>
          </p:cNvPr>
          <p:cNvSpPr txBox="1"/>
          <p:nvPr/>
        </p:nvSpPr>
        <p:spPr>
          <a:xfrm>
            <a:off x="599489" y="1171102"/>
            <a:ext cx="666171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Proportion of children who’ve seen different types of content on social media in the past 12 months:</a:t>
            </a:r>
          </a:p>
        </p:txBody>
      </p:sp>
      <p:sp>
        <p:nvSpPr>
          <p:cNvPr id="10" name="TextBox 9">
            <a:extLst>
              <a:ext uri="{FF2B5EF4-FFF2-40B4-BE49-F238E27FC236}">
                <a16:creationId xmlns:a16="http://schemas.microsoft.com/office/drawing/2014/main" id="{7C79CB61-3E72-2194-7B25-42BA193473BA}"/>
              </a:ext>
            </a:extLst>
          </p:cNvPr>
          <p:cNvSpPr txBox="1"/>
          <p:nvPr/>
        </p:nvSpPr>
        <p:spPr>
          <a:xfrm>
            <a:off x="7371482" y="4293997"/>
            <a:ext cx="229881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6%</a:t>
            </a:r>
          </a:p>
        </p:txBody>
      </p:sp>
      <p:sp>
        <p:nvSpPr>
          <p:cNvPr id="13" name="TextBox 12">
            <a:extLst>
              <a:ext uri="{FF2B5EF4-FFF2-40B4-BE49-F238E27FC236}">
                <a16:creationId xmlns:a16="http://schemas.microsoft.com/office/drawing/2014/main" id="{7234905B-EB57-BC9D-4D7D-3AA440870070}"/>
              </a:ext>
            </a:extLst>
          </p:cNvPr>
          <p:cNvSpPr txBox="1"/>
          <p:nvPr/>
        </p:nvSpPr>
        <p:spPr>
          <a:xfrm>
            <a:off x="8878187" y="4417107"/>
            <a:ext cx="317801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searched for it</a:t>
            </a:r>
          </a:p>
        </p:txBody>
      </p:sp>
      <p:sp>
        <p:nvSpPr>
          <p:cNvPr id="7" name="TextBox 6">
            <a:extLst>
              <a:ext uri="{FF2B5EF4-FFF2-40B4-BE49-F238E27FC236}">
                <a16:creationId xmlns:a16="http://schemas.microsoft.com/office/drawing/2014/main" id="{8AEC2856-E657-1407-A0D8-2BE45ABA2812}"/>
              </a:ext>
            </a:extLst>
          </p:cNvPr>
          <p:cNvSpPr txBox="1"/>
          <p:nvPr/>
        </p:nvSpPr>
        <p:spPr>
          <a:xfrm>
            <a:off x="6379360" y="5021666"/>
            <a:ext cx="399784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25%</a:t>
            </a:r>
          </a:p>
        </p:txBody>
      </p:sp>
      <p:sp>
        <p:nvSpPr>
          <p:cNvPr id="8" name="TextBox 7">
            <a:extLst>
              <a:ext uri="{FF2B5EF4-FFF2-40B4-BE49-F238E27FC236}">
                <a16:creationId xmlns:a16="http://schemas.microsoft.com/office/drawing/2014/main" id="{D01F6FDF-064D-C249-D402-C6FE5D276AB7}"/>
              </a:ext>
            </a:extLst>
          </p:cNvPr>
          <p:cNvSpPr txBox="1"/>
          <p:nvPr/>
        </p:nvSpPr>
        <p:spPr>
          <a:xfrm>
            <a:off x="8878187" y="5021666"/>
            <a:ext cx="292395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had it promoted to them by the platform</a:t>
            </a:r>
          </a:p>
        </p:txBody>
      </p:sp>
      <p:sp>
        <p:nvSpPr>
          <p:cNvPr id="2" name="Title 10">
            <a:extLst>
              <a:ext uri="{FF2B5EF4-FFF2-40B4-BE49-F238E27FC236}">
                <a16:creationId xmlns:a16="http://schemas.microsoft.com/office/drawing/2014/main" id="{75E5B6CA-287B-9D27-4877-78AB4BE5D024}"/>
              </a:ext>
            </a:extLst>
          </p:cNvPr>
          <p:cNvSpPr txBox="1">
            <a:spLocks/>
          </p:cNvSpPr>
          <p:nvPr/>
        </p:nvSpPr>
        <p:spPr>
          <a:xfrm>
            <a:off x="7541610" y="1258089"/>
            <a:ext cx="4360829" cy="713738"/>
          </a:xfrm>
          <a:prstGeom prst="rect">
            <a:avLst/>
          </a:prstGeom>
        </p:spPr>
        <p:txBody>
          <a:bodyPr/>
          <a:lstStyle>
            <a:lvl1pPr algn="l" defTabSz="914400" rtl="0" eaLnBrk="1" latinLnBrk="0" hangingPunct="1">
              <a:lnSpc>
                <a:spcPct val="90000"/>
              </a:lnSpc>
              <a:spcBef>
                <a:spcPct val="0"/>
              </a:spcBef>
              <a:buNone/>
              <a:defRPr sz="4000" b="1" i="0" kern="1200">
                <a:solidFill>
                  <a:schemeClr val="accent1"/>
                </a:solidFill>
                <a:latin typeface="Poppins-SemiBold"/>
                <a:ea typeface="+mj-ea"/>
                <a:cs typeface="Poppins SemiBold" panose="02000000000000000000" pitchFamily="2" charset="77"/>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rgbClr val="ED6E63"/>
                </a:solidFill>
                <a:effectLst/>
                <a:uLnTx/>
                <a:uFillTx/>
                <a:latin typeface="Poppins-SemiBold"/>
                <a:ea typeface="+mj-ea"/>
                <a:cs typeface="Poppins SemiBold" panose="02000000000000000000" pitchFamily="2" charset="77"/>
              </a:rPr>
              <a:t>Users of certain platforms are more likely to see violence</a:t>
            </a:r>
          </a:p>
        </p:txBody>
      </p:sp>
      <p:sp>
        <p:nvSpPr>
          <p:cNvPr id="4" name="Title 10">
            <a:extLst>
              <a:ext uri="{FF2B5EF4-FFF2-40B4-BE49-F238E27FC236}">
                <a16:creationId xmlns:a16="http://schemas.microsoft.com/office/drawing/2014/main" id="{307662A0-9289-68CB-2F7C-E9CE5C8C1E2E}"/>
              </a:ext>
            </a:extLst>
          </p:cNvPr>
          <p:cNvSpPr txBox="1">
            <a:spLocks/>
          </p:cNvSpPr>
          <p:nvPr/>
        </p:nvSpPr>
        <p:spPr>
          <a:xfrm>
            <a:off x="7541610" y="3567378"/>
            <a:ext cx="4360830" cy="713738"/>
          </a:xfrm>
          <a:prstGeom prst="rect">
            <a:avLst/>
          </a:prstGeom>
        </p:spPr>
        <p:txBody>
          <a:bodyPr/>
          <a:lstStyle>
            <a:lvl1pPr algn="l" defTabSz="914400" rtl="0" eaLnBrk="1" latinLnBrk="0" hangingPunct="1">
              <a:lnSpc>
                <a:spcPct val="90000"/>
              </a:lnSpc>
              <a:spcBef>
                <a:spcPct val="0"/>
              </a:spcBef>
              <a:buNone/>
              <a:defRPr sz="4000" b="1" i="0" kern="1200">
                <a:solidFill>
                  <a:schemeClr val="accent1"/>
                </a:solidFill>
                <a:latin typeface="Poppins-SemiBold"/>
                <a:ea typeface="+mj-ea"/>
                <a:cs typeface="Poppins SemiBold" panose="02000000000000000000" pitchFamily="2" charset="77"/>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rgbClr val="ED6E63"/>
                </a:solidFill>
                <a:effectLst/>
                <a:uLnTx/>
                <a:uFillTx/>
                <a:latin typeface="Poppins-SemiBold"/>
                <a:ea typeface="+mj-ea"/>
                <a:cs typeface="Poppins SemiBold" panose="02000000000000000000" pitchFamily="2" charset="77"/>
              </a:rPr>
              <a:t>Platforms appear to be pushing content at children</a:t>
            </a:r>
          </a:p>
        </p:txBody>
      </p:sp>
      <p:pic>
        <p:nvPicPr>
          <p:cNvPr id="14" name="Picture 13">
            <a:extLst>
              <a:ext uri="{FF2B5EF4-FFF2-40B4-BE49-F238E27FC236}">
                <a16:creationId xmlns:a16="http://schemas.microsoft.com/office/drawing/2014/main" id="{74C5A3FA-FF8A-135A-534B-6AD33199FD1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99489" y="1688570"/>
            <a:ext cx="6661710" cy="4054407"/>
          </a:xfrm>
          <a:prstGeom prst="rect">
            <a:avLst/>
          </a:prstGeom>
        </p:spPr>
      </p:pic>
      <p:sp>
        <p:nvSpPr>
          <p:cNvPr id="15" name="TextBox 14">
            <a:extLst>
              <a:ext uri="{FF2B5EF4-FFF2-40B4-BE49-F238E27FC236}">
                <a16:creationId xmlns:a16="http://schemas.microsoft.com/office/drawing/2014/main" id="{1F266908-2999-F807-58EB-7D1E6E35309A}"/>
              </a:ext>
            </a:extLst>
          </p:cNvPr>
          <p:cNvSpPr txBox="1"/>
          <p:nvPr/>
        </p:nvSpPr>
        <p:spPr>
          <a:xfrm>
            <a:off x="7541610" y="1909527"/>
            <a:ext cx="229881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44%</a:t>
            </a:r>
          </a:p>
        </p:txBody>
      </p:sp>
      <p:sp>
        <p:nvSpPr>
          <p:cNvPr id="16" name="TextBox 15">
            <a:extLst>
              <a:ext uri="{FF2B5EF4-FFF2-40B4-BE49-F238E27FC236}">
                <a16:creationId xmlns:a16="http://schemas.microsoft.com/office/drawing/2014/main" id="{66EF4ED0-DA6C-CC66-EBCD-BA2FA87BE42F}"/>
              </a:ext>
            </a:extLst>
          </p:cNvPr>
          <p:cNvSpPr txBox="1"/>
          <p:nvPr/>
        </p:nvSpPr>
        <p:spPr>
          <a:xfrm>
            <a:off x="9166388" y="2024548"/>
            <a:ext cx="317801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of TikTok users</a:t>
            </a:r>
          </a:p>
        </p:txBody>
      </p:sp>
      <p:sp>
        <p:nvSpPr>
          <p:cNvPr id="17" name="TextBox 16">
            <a:extLst>
              <a:ext uri="{FF2B5EF4-FFF2-40B4-BE49-F238E27FC236}">
                <a16:creationId xmlns:a16="http://schemas.microsoft.com/office/drawing/2014/main" id="{0208DBD2-7F21-E237-6682-4FD6A5170796}"/>
              </a:ext>
            </a:extLst>
          </p:cNvPr>
          <p:cNvSpPr txBox="1"/>
          <p:nvPr/>
        </p:nvSpPr>
        <p:spPr>
          <a:xfrm>
            <a:off x="6692097" y="2601040"/>
            <a:ext cx="399784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43%</a:t>
            </a:r>
          </a:p>
        </p:txBody>
      </p:sp>
      <p:sp>
        <p:nvSpPr>
          <p:cNvPr id="18" name="TextBox 17">
            <a:extLst>
              <a:ext uri="{FF2B5EF4-FFF2-40B4-BE49-F238E27FC236}">
                <a16:creationId xmlns:a16="http://schemas.microsoft.com/office/drawing/2014/main" id="{B2E6CA81-7D7C-C3EB-729A-E7AD84C75CC4}"/>
              </a:ext>
            </a:extLst>
          </p:cNvPr>
          <p:cNvSpPr txBox="1"/>
          <p:nvPr/>
        </p:nvSpPr>
        <p:spPr>
          <a:xfrm>
            <a:off x="9166388" y="2699939"/>
            <a:ext cx="3066675"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of X users</a:t>
            </a:r>
          </a:p>
        </p:txBody>
      </p:sp>
      <p:sp>
        <p:nvSpPr>
          <p:cNvPr id="19" name="Rectangle 18">
            <a:extLst>
              <a:ext uri="{FF2B5EF4-FFF2-40B4-BE49-F238E27FC236}">
                <a16:creationId xmlns:a16="http://schemas.microsoft.com/office/drawing/2014/main" id="{BEEB0F90-D34A-8B4B-0708-E4F65771F28C}"/>
              </a:ext>
            </a:extLst>
          </p:cNvPr>
          <p:cNvSpPr/>
          <p:nvPr/>
        </p:nvSpPr>
        <p:spPr>
          <a:xfrm>
            <a:off x="599489" y="3328709"/>
            <a:ext cx="6661710" cy="365961"/>
          </a:xfrm>
          <a:prstGeom prst="rect">
            <a:avLst/>
          </a:prstGeom>
          <a:solidFill>
            <a:srgbClr val="9C9B9B">
              <a:alpha val="2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
        <p:nvSpPr>
          <p:cNvPr id="20" name="Rectangle 19">
            <a:extLst>
              <a:ext uri="{FF2B5EF4-FFF2-40B4-BE49-F238E27FC236}">
                <a16:creationId xmlns:a16="http://schemas.microsoft.com/office/drawing/2014/main" id="{E3C82F18-53B1-6E97-3C2D-FC54A9C504DB}"/>
              </a:ext>
            </a:extLst>
          </p:cNvPr>
          <p:cNvSpPr/>
          <p:nvPr/>
        </p:nvSpPr>
        <p:spPr>
          <a:xfrm>
            <a:off x="599489" y="4080313"/>
            <a:ext cx="6661710" cy="1096044"/>
          </a:xfrm>
          <a:prstGeom prst="rect">
            <a:avLst/>
          </a:prstGeom>
          <a:solidFill>
            <a:srgbClr val="9C9B9B">
              <a:alpha val="2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Tree>
    <p:extLst>
      <p:ext uri="{BB962C8B-B14F-4D97-AF65-F5344CB8AC3E}">
        <p14:creationId xmlns:p14="http://schemas.microsoft.com/office/powerpoint/2010/main" val="71862598"/>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7" grpId="0"/>
      <p:bldP spid="8" grpId="0"/>
      <p:bldP spid="2" grpId="0"/>
      <p:bldP spid="4" grpId="0"/>
      <p:bldP spid="15" grpId="0"/>
      <p:bldP spid="16"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3F9BB75-B4B2-1A69-A217-701356643984}"/>
              </a:ext>
            </a:extLst>
          </p:cNvPr>
          <p:cNvSpPr>
            <a:spLocks noGrp="1"/>
          </p:cNvSpPr>
          <p:nvPr>
            <p:ph type="title"/>
          </p:nvPr>
        </p:nvSpPr>
        <p:spPr>
          <a:xfrm>
            <a:off x="472442" y="130373"/>
            <a:ext cx="11429997" cy="713738"/>
          </a:xfrm>
        </p:spPr>
        <p:txBody>
          <a:bodyPr/>
          <a:lstStyle/>
          <a:p>
            <a:r>
              <a:rPr lang="en-GB" sz="2800"/>
              <a:t>1 in 9 have seen zombie knives or machetes on social media</a:t>
            </a:r>
          </a:p>
        </p:txBody>
      </p:sp>
      <p:sp>
        <p:nvSpPr>
          <p:cNvPr id="2" name="TextBox 1">
            <a:extLst>
              <a:ext uri="{FF2B5EF4-FFF2-40B4-BE49-F238E27FC236}">
                <a16:creationId xmlns:a16="http://schemas.microsoft.com/office/drawing/2014/main" id="{8A37463D-3EEA-CA67-F9A7-5ED87B9AEF30}"/>
              </a:ext>
            </a:extLst>
          </p:cNvPr>
          <p:cNvSpPr txBox="1"/>
          <p:nvPr/>
        </p:nvSpPr>
        <p:spPr>
          <a:xfrm>
            <a:off x="7462615" y="1224702"/>
            <a:ext cx="321273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&lt;- Types of weapons seen by children who’ve seen weapons online in the past 12 months</a:t>
            </a:r>
          </a:p>
        </p:txBody>
      </p:sp>
      <p:pic>
        <p:nvPicPr>
          <p:cNvPr id="4" name="Picture 3">
            <a:extLst>
              <a:ext uri="{FF2B5EF4-FFF2-40B4-BE49-F238E27FC236}">
                <a16:creationId xmlns:a16="http://schemas.microsoft.com/office/drawing/2014/main" id="{BA3EBD69-80DD-6906-CD26-56748CC6C6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6027" y="1224702"/>
            <a:ext cx="6725798" cy="5502925"/>
          </a:xfrm>
          <a:prstGeom prst="rect">
            <a:avLst/>
          </a:prstGeom>
        </p:spPr>
      </p:pic>
    </p:spTree>
    <p:extLst>
      <p:ext uri="{BB962C8B-B14F-4D97-AF65-F5344CB8AC3E}">
        <p14:creationId xmlns:p14="http://schemas.microsoft.com/office/powerpoint/2010/main" val="1317810490"/>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6D9F9-06D3-1B03-B0D3-5F43C15D9AB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E98D9F23-DA40-7FDE-1741-14965C6F169A}"/>
              </a:ext>
            </a:extLst>
          </p:cNvPr>
          <p:cNvSpPr>
            <a:spLocks noGrp="1"/>
          </p:cNvSpPr>
          <p:nvPr>
            <p:ph type="title"/>
          </p:nvPr>
        </p:nvSpPr>
        <p:spPr>
          <a:xfrm>
            <a:off x="472442" y="130373"/>
            <a:ext cx="11429997" cy="713738"/>
          </a:xfrm>
        </p:spPr>
        <p:txBody>
          <a:bodyPr/>
          <a:lstStyle/>
          <a:p>
            <a:r>
              <a:rPr lang="en-GB" sz="2800"/>
              <a:t>Two-thirds of children who perpetrated violence say social media played a role</a:t>
            </a:r>
          </a:p>
        </p:txBody>
      </p:sp>
      <p:pic>
        <p:nvPicPr>
          <p:cNvPr id="7" name="Picture 6">
            <a:extLst>
              <a:ext uri="{FF2B5EF4-FFF2-40B4-BE49-F238E27FC236}">
                <a16:creationId xmlns:a16="http://schemas.microsoft.com/office/drawing/2014/main" id="{CF666FEC-E477-E85E-AF11-F977B4DD370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95415" y="1097773"/>
            <a:ext cx="4771242" cy="5669248"/>
          </a:xfrm>
          <a:prstGeom prst="rect">
            <a:avLst/>
          </a:prstGeom>
        </p:spPr>
      </p:pic>
      <p:sp>
        <p:nvSpPr>
          <p:cNvPr id="2" name="TextBox 1">
            <a:extLst>
              <a:ext uri="{FF2B5EF4-FFF2-40B4-BE49-F238E27FC236}">
                <a16:creationId xmlns:a16="http://schemas.microsoft.com/office/drawing/2014/main" id="{C6B5BEC2-AEBA-E56A-73D4-4F305E457DA7}"/>
              </a:ext>
            </a:extLst>
          </p:cNvPr>
          <p:cNvSpPr txBox="1"/>
          <p:nvPr/>
        </p:nvSpPr>
        <p:spPr>
          <a:xfrm>
            <a:off x="5468562" y="1097773"/>
            <a:ext cx="2301324"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&lt;- Proportion of children who perpetrated violence who say social media played a role</a:t>
            </a:r>
          </a:p>
        </p:txBody>
      </p:sp>
    </p:spTree>
    <p:extLst>
      <p:ext uri="{BB962C8B-B14F-4D97-AF65-F5344CB8AC3E}">
        <p14:creationId xmlns:p14="http://schemas.microsoft.com/office/powerpoint/2010/main" val="4195441632"/>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3F9BB75-B4B2-1A69-A217-701356643984}"/>
              </a:ext>
            </a:extLst>
          </p:cNvPr>
          <p:cNvSpPr>
            <a:spLocks noGrp="1" noRot="1" noMove="1" noResize="1" noEditPoints="1" noAdjustHandles="1" noChangeArrowheads="1" noChangeShapeType="1"/>
          </p:cNvSpPr>
          <p:nvPr>
            <p:ph type="title"/>
          </p:nvPr>
        </p:nvSpPr>
        <p:spPr>
          <a:xfrm>
            <a:off x="472442" y="130373"/>
            <a:ext cx="11429997" cy="713738"/>
          </a:xfrm>
        </p:spPr>
        <p:txBody>
          <a:bodyPr/>
          <a:lstStyle/>
          <a:p>
            <a:r>
              <a:rPr lang="en-GB" sz="2800"/>
              <a:t>Half of children in relationships experienced violent or controlling relationship behaviours</a:t>
            </a:r>
          </a:p>
        </p:txBody>
      </p:sp>
      <p:sp>
        <p:nvSpPr>
          <p:cNvPr id="4" name="TextBox 3">
            <a:extLst>
              <a:ext uri="{FF2B5EF4-FFF2-40B4-BE49-F238E27FC236}">
                <a16:creationId xmlns:a16="http://schemas.microsoft.com/office/drawing/2014/main" id="{9114C08B-B85C-AACB-A240-5573E857849A}"/>
              </a:ext>
            </a:extLst>
          </p:cNvPr>
          <p:cNvSpPr txBox="1"/>
          <p:nvPr/>
        </p:nvSpPr>
        <p:spPr>
          <a:xfrm>
            <a:off x="9467851" y="4042638"/>
            <a:ext cx="183896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8.5%</a:t>
            </a:r>
          </a:p>
        </p:txBody>
      </p:sp>
      <p:sp>
        <p:nvSpPr>
          <p:cNvPr id="6" name="TextBox 5">
            <a:extLst>
              <a:ext uri="{FF2B5EF4-FFF2-40B4-BE49-F238E27FC236}">
                <a16:creationId xmlns:a16="http://schemas.microsoft.com/office/drawing/2014/main" id="{ADE551F6-18CC-2865-C808-5C9548AD4996}"/>
              </a:ext>
            </a:extLst>
          </p:cNvPr>
          <p:cNvSpPr txBox="1"/>
          <p:nvPr/>
        </p:nvSpPr>
        <p:spPr>
          <a:xfrm>
            <a:off x="8633461" y="4865175"/>
            <a:ext cx="3408678"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of all 13-17-year-olds</a:t>
            </a:r>
          </a:p>
        </p:txBody>
      </p:sp>
      <p:pic>
        <p:nvPicPr>
          <p:cNvPr id="5" name="Picture 4">
            <a:extLst>
              <a:ext uri="{FF2B5EF4-FFF2-40B4-BE49-F238E27FC236}">
                <a16:creationId xmlns:a16="http://schemas.microsoft.com/office/drawing/2014/main" id="{C46BC589-E768-B892-BBD8-401CB79734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0943" y="1669307"/>
            <a:ext cx="7817513" cy="4377304"/>
          </a:xfrm>
          <a:prstGeom prst="rect">
            <a:avLst/>
          </a:prstGeom>
        </p:spPr>
      </p:pic>
      <p:sp>
        <p:nvSpPr>
          <p:cNvPr id="10" name="TextBox 9">
            <a:extLst>
              <a:ext uri="{FF2B5EF4-FFF2-40B4-BE49-F238E27FC236}">
                <a16:creationId xmlns:a16="http://schemas.microsoft.com/office/drawing/2014/main" id="{7D2BA7E6-5F32-FE1C-8542-5283F1CD19C7}"/>
              </a:ext>
            </a:extLst>
          </p:cNvPr>
          <p:cNvSpPr txBox="1"/>
          <p:nvPr/>
        </p:nvSpPr>
        <p:spPr>
          <a:xfrm>
            <a:off x="563518" y="1127055"/>
            <a:ext cx="796143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Proportion of children in relationships who experience violent and controlling behaviours:</a:t>
            </a:r>
          </a:p>
        </p:txBody>
      </p:sp>
      <p:cxnSp>
        <p:nvCxnSpPr>
          <p:cNvPr id="13" name="Straight Arrow Connector 12">
            <a:extLst>
              <a:ext uri="{FF2B5EF4-FFF2-40B4-BE49-F238E27FC236}">
                <a16:creationId xmlns:a16="http://schemas.microsoft.com/office/drawing/2014/main" id="{4A3B7D79-A1A4-B59F-CECE-169BA0D30A99}"/>
              </a:ext>
            </a:extLst>
          </p:cNvPr>
          <p:cNvCxnSpPr>
            <a:cxnSpLocks/>
          </p:cNvCxnSpPr>
          <p:nvPr/>
        </p:nvCxnSpPr>
        <p:spPr>
          <a:xfrm>
            <a:off x="7414352" y="4455036"/>
            <a:ext cx="189490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0496838"/>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4DD37-16FF-E0D2-8564-D0608769DD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4641A-7E7F-5DC9-87DA-A9E6CE225845}"/>
              </a:ext>
            </a:extLst>
          </p:cNvPr>
          <p:cNvSpPr>
            <a:spLocks noGrp="1"/>
          </p:cNvSpPr>
          <p:nvPr>
            <p:ph type="title"/>
          </p:nvPr>
        </p:nvSpPr>
        <p:spPr/>
        <p:txBody>
          <a:bodyPr/>
          <a:lstStyle/>
          <a:p>
            <a:r>
              <a:rPr lang="en-GB" sz="4000">
                <a:solidFill>
                  <a:schemeClr val="accent1"/>
                </a:solidFill>
              </a:rPr>
              <a:t>Who is affected by violence?</a:t>
            </a:r>
            <a:endParaRPr lang="en-GB">
              <a:solidFill>
                <a:schemeClr val="accent1"/>
              </a:solidFill>
            </a:endParaRPr>
          </a:p>
        </p:txBody>
      </p:sp>
      <p:sp>
        <p:nvSpPr>
          <p:cNvPr id="3" name="TextBox 2">
            <a:extLst>
              <a:ext uri="{FF2B5EF4-FFF2-40B4-BE49-F238E27FC236}">
                <a16:creationId xmlns:a16="http://schemas.microsoft.com/office/drawing/2014/main" id="{FAA92596-D696-D853-3EB2-D2DF825ECA06}"/>
              </a:ext>
            </a:extLst>
          </p:cNvPr>
          <p:cNvSpPr txBox="1"/>
          <p:nvPr/>
        </p:nvSpPr>
        <p:spPr>
          <a:xfrm>
            <a:off x="690881" y="1499971"/>
            <a:ext cx="7204627" cy="2769989"/>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1800"/>
              </a:spcAft>
              <a:buClrTx/>
              <a:buSzTx/>
              <a:buFont typeface="+mj-lt"/>
              <a:buAutoNum type="arabicPeriod"/>
              <a:tabLst/>
              <a:defRPr/>
            </a:pPr>
            <a:r>
              <a:rPr kumimoji="0" lang="en-GB" sz="2400" b="0" i="0" u="none" strike="noStrike" kern="1200" cap="none" spc="0" normalizeH="0" baseline="0" noProof="0">
                <a:ln>
                  <a:noFill/>
                </a:ln>
                <a:solidFill>
                  <a:srgbClr val="FFFFFF"/>
                </a:solidFill>
                <a:effectLst/>
                <a:uLnTx/>
                <a:uFillTx/>
                <a:latin typeface="Poppins"/>
                <a:ea typeface="+mn-ea"/>
                <a:cs typeface="+mn-cs"/>
              </a:rPr>
              <a:t>Younger children are more likely to say they’ve been affected by violence.</a:t>
            </a:r>
          </a:p>
          <a:p>
            <a:pPr marL="457200" marR="0" lvl="0" indent="-457200" algn="l" defTabSz="914400" rtl="0" eaLnBrk="1" fontAlgn="auto" latinLnBrk="0" hangingPunct="1">
              <a:lnSpc>
                <a:spcPct val="100000"/>
              </a:lnSpc>
              <a:spcBef>
                <a:spcPts val="0"/>
              </a:spcBef>
              <a:spcAft>
                <a:spcPts val="1800"/>
              </a:spcAft>
              <a:buClrTx/>
              <a:buSzTx/>
              <a:buFont typeface="+mj-lt"/>
              <a:buAutoNum type="arabicPeriod"/>
              <a:tabLst/>
              <a:defRPr/>
            </a:pPr>
            <a:r>
              <a:rPr kumimoji="0" lang="en-GB" sz="2400" b="0" i="0" u="none" strike="noStrike" kern="1200" cap="none" spc="0" normalizeH="0" baseline="0" noProof="0">
                <a:ln>
                  <a:noFill/>
                </a:ln>
                <a:solidFill>
                  <a:srgbClr val="FFFFFF"/>
                </a:solidFill>
                <a:effectLst/>
                <a:uLnTx/>
                <a:uFillTx/>
                <a:latin typeface="Poppins"/>
                <a:ea typeface="+mn-ea"/>
                <a:cs typeface="+mn-cs"/>
              </a:rPr>
              <a:t>Violence is experienced differently by boys and girls.</a:t>
            </a:r>
          </a:p>
          <a:p>
            <a:pPr marL="457200" marR="0" lvl="0" indent="-457200" algn="l" defTabSz="914400" rtl="0" eaLnBrk="1" fontAlgn="auto" latinLnBrk="0" hangingPunct="1">
              <a:lnSpc>
                <a:spcPct val="100000"/>
              </a:lnSpc>
              <a:spcBef>
                <a:spcPts val="0"/>
              </a:spcBef>
              <a:spcAft>
                <a:spcPts val="1800"/>
              </a:spcAft>
              <a:buClrTx/>
              <a:buSzTx/>
              <a:buFont typeface="+mj-lt"/>
              <a:buAutoNum type="arabicPeriod"/>
              <a:tabLst/>
              <a:defRPr/>
            </a:pPr>
            <a:r>
              <a:rPr kumimoji="0" lang="en-GB" sz="2400" b="0" i="0" u="none" strike="noStrike" kern="1200" cap="none" spc="0" normalizeH="0" baseline="0" noProof="0">
                <a:ln>
                  <a:noFill/>
                </a:ln>
                <a:solidFill>
                  <a:srgbClr val="FFFFFF"/>
                </a:solidFill>
                <a:effectLst/>
                <a:uLnTx/>
                <a:uFillTx/>
                <a:latin typeface="Poppins"/>
                <a:ea typeface="+mn-ea"/>
                <a:cs typeface="+mn-cs"/>
              </a:rPr>
              <a:t>Experiences of violence are concentrated among the most vulnerable.</a:t>
            </a:r>
          </a:p>
        </p:txBody>
      </p:sp>
      <p:pic>
        <p:nvPicPr>
          <p:cNvPr id="4" name="Picture 3">
            <a:extLst>
              <a:ext uri="{FF2B5EF4-FFF2-40B4-BE49-F238E27FC236}">
                <a16:creationId xmlns:a16="http://schemas.microsoft.com/office/drawing/2014/main" id="{4D26C900-E79D-AC6A-E01A-79C42DFA25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95508" y="3579571"/>
            <a:ext cx="3995914" cy="2568802"/>
          </a:xfrm>
          <a:prstGeom prst="rect">
            <a:avLst/>
          </a:prstGeom>
        </p:spPr>
      </p:pic>
    </p:spTree>
    <p:extLst>
      <p:ext uri="{BB962C8B-B14F-4D97-AF65-F5344CB8AC3E}">
        <p14:creationId xmlns:p14="http://schemas.microsoft.com/office/powerpoint/2010/main" val="615088737"/>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DBDD1-0775-48C7-B29C-070A75CBD48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408084BF-0F95-DA17-6826-21E6B6F46FA4}"/>
              </a:ext>
            </a:extLst>
          </p:cNvPr>
          <p:cNvSpPr>
            <a:spLocks noGrp="1"/>
          </p:cNvSpPr>
          <p:nvPr>
            <p:ph type="title"/>
          </p:nvPr>
        </p:nvSpPr>
        <p:spPr>
          <a:xfrm>
            <a:off x="472442" y="130373"/>
            <a:ext cx="11429997" cy="713738"/>
          </a:xfrm>
        </p:spPr>
        <p:txBody>
          <a:bodyPr/>
          <a:lstStyle/>
          <a:p>
            <a:r>
              <a:rPr lang="en-GB" sz="2800"/>
              <a:t>Younger children are more likely to be affected by violence.</a:t>
            </a:r>
          </a:p>
        </p:txBody>
      </p:sp>
      <p:pic>
        <p:nvPicPr>
          <p:cNvPr id="4" name="Picture 3">
            <a:extLst>
              <a:ext uri="{FF2B5EF4-FFF2-40B4-BE49-F238E27FC236}">
                <a16:creationId xmlns:a16="http://schemas.microsoft.com/office/drawing/2014/main" id="{6E09DAFE-FDC3-B481-B9B2-953C80B3AFE3}"/>
              </a:ext>
            </a:extLst>
          </p:cNvPr>
          <p:cNvPicPr>
            <a:picLocks noChangeAspect="1"/>
          </p:cNvPicPr>
          <p:nvPr/>
        </p:nvPicPr>
        <p:blipFill>
          <a:blip r:embed="rId2" cstate="email">
            <a:extLst>
              <a:ext uri="{28A0092B-C50C-407E-A947-70E740481C1C}">
                <a14:useLocalDpi xmlns:a14="http://schemas.microsoft.com/office/drawing/2010/main"/>
              </a:ext>
            </a:extLst>
          </a:blip>
          <a:srcRect l="1955" r="3902"/>
          <a:stretch/>
        </p:blipFill>
        <p:spPr>
          <a:xfrm>
            <a:off x="563518" y="1870864"/>
            <a:ext cx="6313715" cy="3219899"/>
          </a:xfrm>
          <a:prstGeom prst="rect">
            <a:avLst/>
          </a:prstGeom>
        </p:spPr>
      </p:pic>
      <p:sp>
        <p:nvSpPr>
          <p:cNvPr id="5" name="TextBox 4">
            <a:extLst>
              <a:ext uri="{FF2B5EF4-FFF2-40B4-BE49-F238E27FC236}">
                <a16:creationId xmlns:a16="http://schemas.microsoft.com/office/drawing/2014/main" id="{F9D2F5AD-BC00-B1D4-4A5E-3940A2A59999}"/>
              </a:ext>
            </a:extLst>
          </p:cNvPr>
          <p:cNvSpPr txBox="1"/>
          <p:nvPr/>
        </p:nvSpPr>
        <p:spPr>
          <a:xfrm>
            <a:off x="563518" y="1244018"/>
            <a:ext cx="631371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Proportion of children who’ve been victims and perpetrators of violence in the past year by age:</a:t>
            </a:r>
          </a:p>
        </p:txBody>
      </p:sp>
      <p:sp>
        <p:nvSpPr>
          <p:cNvPr id="6" name="TextBox 5">
            <a:extLst>
              <a:ext uri="{FF2B5EF4-FFF2-40B4-BE49-F238E27FC236}">
                <a16:creationId xmlns:a16="http://schemas.microsoft.com/office/drawing/2014/main" id="{63205760-C6D0-22AF-B4F9-44774E8CE1C9}"/>
              </a:ext>
            </a:extLst>
          </p:cNvPr>
          <p:cNvSpPr txBox="1"/>
          <p:nvPr/>
        </p:nvSpPr>
        <p:spPr>
          <a:xfrm>
            <a:off x="7414090" y="1870864"/>
            <a:ext cx="399784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47%</a:t>
            </a:r>
          </a:p>
        </p:txBody>
      </p:sp>
      <p:sp>
        <p:nvSpPr>
          <p:cNvPr id="8" name="TextBox 7">
            <a:extLst>
              <a:ext uri="{FF2B5EF4-FFF2-40B4-BE49-F238E27FC236}">
                <a16:creationId xmlns:a16="http://schemas.microsoft.com/office/drawing/2014/main" id="{9C2030A2-4543-33BE-3C01-283ACFA32439}"/>
              </a:ext>
            </a:extLst>
          </p:cNvPr>
          <p:cNvSpPr txBox="1"/>
          <p:nvPr/>
        </p:nvSpPr>
        <p:spPr>
          <a:xfrm>
            <a:off x="7055891" y="2589647"/>
            <a:ext cx="4714240"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of 13-year-olds in relationships have experienced physical or sexual relationship violence</a:t>
            </a:r>
          </a:p>
        </p:txBody>
      </p:sp>
      <p:sp>
        <p:nvSpPr>
          <p:cNvPr id="9" name="TextBox 8">
            <a:extLst>
              <a:ext uri="{FF2B5EF4-FFF2-40B4-BE49-F238E27FC236}">
                <a16:creationId xmlns:a16="http://schemas.microsoft.com/office/drawing/2014/main" id="{F0E411C6-BBE2-0CB8-3A89-E086578CA24E}"/>
              </a:ext>
            </a:extLst>
          </p:cNvPr>
          <p:cNvSpPr txBox="1"/>
          <p:nvPr/>
        </p:nvSpPr>
        <p:spPr>
          <a:xfrm>
            <a:off x="7414090" y="4468614"/>
            <a:ext cx="399784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19%</a:t>
            </a:r>
          </a:p>
        </p:txBody>
      </p:sp>
      <p:sp>
        <p:nvSpPr>
          <p:cNvPr id="10" name="TextBox 9">
            <a:extLst>
              <a:ext uri="{FF2B5EF4-FFF2-40B4-BE49-F238E27FC236}">
                <a16:creationId xmlns:a16="http://schemas.microsoft.com/office/drawing/2014/main" id="{649B3929-5400-E3ED-16DF-F7DF3586D929}"/>
              </a:ext>
            </a:extLst>
          </p:cNvPr>
          <p:cNvSpPr txBox="1"/>
          <p:nvPr/>
        </p:nvSpPr>
        <p:spPr>
          <a:xfrm>
            <a:off x="7055891" y="5187397"/>
            <a:ext cx="471424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of 17-year-olds in relationships</a:t>
            </a:r>
          </a:p>
        </p:txBody>
      </p:sp>
      <p:sp>
        <p:nvSpPr>
          <p:cNvPr id="12" name="TextBox 11">
            <a:extLst>
              <a:ext uri="{FF2B5EF4-FFF2-40B4-BE49-F238E27FC236}">
                <a16:creationId xmlns:a16="http://schemas.microsoft.com/office/drawing/2014/main" id="{95944E0F-4436-B0F5-8A96-29AB107FA792}"/>
              </a:ext>
            </a:extLst>
          </p:cNvPr>
          <p:cNvSpPr txBox="1"/>
          <p:nvPr/>
        </p:nvSpPr>
        <p:spPr>
          <a:xfrm>
            <a:off x="7055891" y="4076384"/>
            <a:ext cx="471424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compared to</a:t>
            </a:r>
          </a:p>
        </p:txBody>
      </p:sp>
    </p:spTree>
    <p:extLst>
      <p:ext uri="{BB962C8B-B14F-4D97-AF65-F5344CB8AC3E}">
        <p14:creationId xmlns:p14="http://schemas.microsoft.com/office/powerpoint/2010/main" val="3894160650"/>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3F9BB75-B4B2-1A69-A217-701356643984}"/>
              </a:ext>
            </a:extLst>
          </p:cNvPr>
          <p:cNvSpPr>
            <a:spLocks noGrp="1" noRot="1" noMove="1" noResize="1" noEditPoints="1" noAdjustHandles="1" noChangeArrowheads="1" noChangeShapeType="1"/>
          </p:cNvSpPr>
          <p:nvPr>
            <p:ph type="title"/>
          </p:nvPr>
        </p:nvSpPr>
        <p:spPr>
          <a:xfrm>
            <a:off x="472442" y="130373"/>
            <a:ext cx="11429997" cy="713738"/>
          </a:xfrm>
        </p:spPr>
        <p:txBody>
          <a:bodyPr/>
          <a:lstStyle/>
          <a:p>
            <a:r>
              <a:rPr lang="en-GB" sz="2800"/>
              <a:t>Boys are more likely to be involved in violence, but rates for girls are high as well.</a:t>
            </a:r>
          </a:p>
        </p:txBody>
      </p:sp>
      <p:sp>
        <p:nvSpPr>
          <p:cNvPr id="4" name="TextBox 3">
            <a:extLst>
              <a:ext uri="{FF2B5EF4-FFF2-40B4-BE49-F238E27FC236}">
                <a16:creationId xmlns:a16="http://schemas.microsoft.com/office/drawing/2014/main" id="{9114C08B-B85C-AACB-A240-5573E857849A}"/>
              </a:ext>
            </a:extLst>
          </p:cNvPr>
          <p:cNvSpPr txBox="1"/>
          <p:nvPr/>
        </p:nvSpPr>
        <p:spPr>
          <a:xfrm>
            <a:off x="8907307" y="1646637"/>
            <a:ext cx="183896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21%</a:t>
            </a:r>
          </a:p>
        </p:txBody>
      </p:sp>
      <p:sp>
        <p:nvSpPr>
          <p:cNvPr id="6" name="TextBox 5">
            <a:extLst>
              <a:ext uri="{FF2B5EF4-FFF2-40B4-BE49-F238E27FC236}">
                <a16:creationId xmlns:a16="http://schemas.microsoft.com/office/drawing/2014/main" id="{ADE551F6-18CC-2865-C808-5C9548AD4996}"/>
              </a:ext>
            </a:extLst>
          </p:cNvPr>
          <p:cNvSpPr txBox="1"/>
          <p:nvPr/>
        </p:nvSpPr>
        <p:spPr>
          <a:xfrm>
            <a:off x="8334390" y="2467117"/>
            <a:ext cx="298479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of boys perpetrated violence vs 11% of girls</a:t>
            </a:r>
          </a:p>
        </p:txBody>
      </p:sp>
      <p:sp>
        <p:nvSpPr>
          <p:cNvPr id="10" name="TextBox 9">
            <a:extLst>
              <a:ext uri="{FF2B5EF4-FFF2-40B4-BE49-F238E27FC236}">
                <a16:creationId xmlns:a16="http://schemas.microsoft.com/office/drawing/2014/main" id="{7D2BA7E6-5F32-FE1C-8542-5283F1CD19C7}"/>
              </a:ext>
            </a:extLst>
          </p:cNvPr>
          <p:cNvSpPr txBox="1"/>
          <p:nvPr/>
        </p:nvSpPr>
        <p:spPr>
          <a:xfrm>
            <a:off x="563518" y="1244018"/>
            <a:ext cx="675039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Proportion of children who’ve been victims of violence in the past year by gender:</a:t>
            </a:r>
          </a:p>
        </p:txBody>
      </p:sp>
      <p:pic>
        <p:nvPicPr>
          <p:cNvPr id="13" name="Picture 12">
            <a:extLst>
              <a:ext uri="{FF2B5EF4-FFF2-40B4-BE49-F238E27FC236}">
                <a16:creationId xmlns:a16="http://schemas.microsoft.com/office/drawing/2014/main" id="{CD592735-C3B3-5793-FB37-134BA133FD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3518" y="1773518"/>
            <a:ext cx="6750397" cy="3746693"/>
          </a:xfrm>
          <a:prstGeom prst="rect">
            <a:avLst/>
          </a:prstGeom>
        </p:spPr>
      </p:pic>
    </p:spTree>
    <p:extLst>
      <p:ext uri="{BB962C8B-B14F-4D97-AF65-F5344CB8AC3E}">
        <p14:creationId xmlns:p14="http://schemas.microsoft.com/office/powerpoint/2010/main" val="3007581459"/>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AAA80-AAA8-CC23-7728-AACFE2E6F388}"/>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354D542-181D-E665-FB5F-994B5813F6CE}"/>
              </a:ext>
            </a:extLst>
          </p:cNvPr>
          <p:cNvSpPr>
            <a:spLocks noGrp="1" noRot="1" noMove="1" noResize="1" noEditPoints="1" noAdjustHandles="1" noChangeArrowheads="1" noChangeShapeType="1"/>
          </p:cNvSpPr>
          <p:nvPr>
            <p:ph type="title"/>
          </p:nvPr>
        </p:nvSpPr>
        <p:spPr>
          <a:xfrm>
            <a:off x="472442" y="130373"/>
            <a:ext cx="11429997" cy="713738"/>
          </a:xfrm>
        </p:spPr>
        <p:txBody>
          <a:bodyPr/>
          <a:lstStyle/>
          <a:p>
            <a:r>
              <a:rPr lang="en-GB" sz="2800"/>
              <a:t>Relationship violence shows unexpected gender patterns</a:t>
            </a:r>
          </a:p>
        </p:txBody>
      </p:sp>
      <p:sp>
        <p:nvSpPr>
          <p:cNvPr id="10" name="TextBox 9">
            <a:extLst>
              <a:ext uri="{FF2B5EF4-FFF2-40B4-BE49-F238E27FC236}">
                <a16:creationId xmlns:a16="http://schemas.microsoft.com/office/drawing/2014/main" id="{C445B59F-E916-775F-EA6B-F0E247809BFD}"/>
              </a:ext>
            </a:extLst>
          </p:cNvPr>
          <p:cNvSpPr txBox="1"/>
          <p:nvPr/>
        </p:nvSpPr>
        <p:spPr>
          <a:xfrm>
            <a:off x="563518" y="1244018"/>
            <a:ext cx="77708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Proportion of children in relationships who’ve experienced any violent or controlling behaviour by age and gender:</a:t>
            </a:r>
          </a:p>
        </p:txBody>
      </p:sp>
      <p:pic>
        <p:nvPicPr>
          <p:cNvPr id="5" name="Picture 4">
            <a:extLst>
              <a:ext uri="{FF2B5EF4-FFF2-40B4-BE49-F238E27FC236}">
                <a16:creationId xmlns:a16="http://schemas.microsoft.com/office/drawing/2014/main" id="{94B37D45-1D04-F1A4-F9B8-270A0FD9A3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3519" y="1959429"/>
            <a:ext cx="7770872" cy="3025118"/>
          </a:xfrm>
          <a:prstGeom prst="rect">
            <a:avLst/>
          </a:prstGeom>
        </p:spPr>
      </p:pic>
    </p:spTree>
    <p:extLst>
      <p:ext uri="{BB962C8B-B14F-4D97-AF65-F5344CB8AC3E}">
        <p14:creationId xmlns:p14="http://schemas.microsoft.com/office/powerpoint/2010/main" val="3079514258"/>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F8655-C071-2AE5-7A02-05A373F51232}"/>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363FD2E-5D11-B4B3-895C-70C6C2434F32}"/>
              </a:ext>
            </a:extLst>
          </p:cNvPr>
          <p:cNvSpPr>
            <a:spLocks noGrp="1" noRot="1" noMove="1" noResize="1" noEditPoints="1" noAdjustHandles="1" noChangeArrowheads="1" noChangeShapeType="1"/>
          </p:cNvSpPr>
          <p:nvPr>
            <p:ph type="title"/>
          </p:nvPr>
        </p:nvSpPr>
        <p:spPr>
          <a:xfrm>
            <a:off x="472442" y="130373"/>
            <a:ext cx="11429997" cy="713738"/>
          </a:xfrm>
        </p:spPr>
        <p:txBody>
          <a:bodyPr/>
          <a:lstStyle/>
          <a:p>
            <a:r>
              <a:rPr lang="en-GB" sz="2800"/>
              <a:t>Experiences differ by ethnicity</a:t>
            </a:r>
          </a:p>
        </p:txBody>
      </p:sp>
      <p:sp>
        <p:nvSpPr>
          <p:cNvPr id="10" name="TextBox 9">
            <a:extLst>
              <a:ext uri="{FF2B5EF4-FFF2-40B4-BE49-F238E27FC236}">
                <a16:creationId xmlns:a16="http://schemas.microsoft.com/office/drawing/2014/main" id="{69E4F6DB-A4F1-DDCE-9D61-E8CD105749ED}"/>
              </a:ext>
            </a:extLst>
          </p:cNvPr>
          <p:cNvSpPr txBox="1"/>
          <p:nvPr/>
        </p:nvSpPr>
        <p:spPr>
          <a:xfrm>
            <a:off x="563518" y="1281500"/>
            <a:ext cx="777087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Proportion of children who perpetrated violence this year compared to last year:</a:t>
            </a:r>
          </a:p>
        </p:txBody>
      </p:sp>
      <p:pic>
        <p:nvPicPr>
          <p:cNvPr id="6" name="Picture 5">
            <a:extLst>
              <a:ext uri="{FF2B5EF4-FFF2-40B4-BE49-F238E27FC236}">
                <a16:creationId xmlns:a16="http://schemas.microsoft.com/office/drawing/2014/main" id="{8FEDFE4E-7146-C0BD-EA95-B05A9F1AB4A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3518" y="1669316"/>
            <a:ext cx="7853369" cy="3463118"/>
          </a:xfrm>
          <a:prstGeom prst="rect">
            <a:avLst/>
          </a:prstGeom>
        </p:spPr>
      </p:pic>
      <p:sp>
        <p:nvSpPr>
          <p:cNvPr id="7" name="Title 10">
            <a:extLst>
              <a:ext uri="{FF2B5EF4-FFF2-40B4-BE49-F238E27FC236}">
                <a16:creationId xmlns:a16="http://schemas.microsoft.com/office/drawing/2014/main" id="{541F6357-EC61-FA1E-8460-1B9BD9A6944D}"/>
              </a:ext>
            </a:extLst>
          </p:cNvPr>
          <p:cNvSpPr txBox="1">
            <a:spLocks/>
          </p:cNvSpPr>
          <p:nvPr/>
        </p:nvSpPr>
        <p:spPr>
          <a:xfrm>
            <a:off x="8725359" y="1423337"/>
            <a:ext cx="3177080" cy="713738"/>
          </a:xfrm>
          <a:prstGeom prst="rect">
            <a:avLst/>
          </a:prstGeom>
        </p:spPr>
        <p:txBody>
          <a:bodyPr/>
          <a:lstStyle>
            <a:lvl1pPr algn="l" defTabSz="914400" rtl="0" eaLnBrk="1" latinLnBrk="0" hangingPunct="1">
              <a:lnSpc>
                <a:spcPct val="90000"/>
              </a:lnSpc>
              <a:spcBef>
                <a:spcPct val="0"/>
              </a:spcBef>
              <a:buNone/>
              <a:defRPr sz="4000" b="1" i="0" kern="1200">
                <a:solidFill>
                  <a:schemeClr val="accent1"/>
                </a:solidFill>
                <a:latin typeface="Poppins-SemiBold"/>
                <a:ea typeface="+mj-ea"/>
                <a:cs typeface="Poppins SemiBold" panose="02000000000000000000" pitchFamily="2" charset="77"/>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rgbClr val="ED6E63"/>
                </a:solidFill>
                <a:effectLst/>
                <a:uLnTx/>
                <a:uFillTx/>
                <a:latin typeface="Poppins-SemiBold"/>
                <a:ea typeface="+mj-ea"/>
                <a:cs typeface="Poppins SemiBold" panose="02000000000000000000" pitchFamily="2" charset="77"/>
              </a:rPr>
              <a:t>But looking at broad ethnic groups might obscure the results</a:t>
            </a:r>
          </a:p>
        </p:txBody>
      </p:sp>
      <p:sp>
        <p:nvSpPr>
          <p:cNvPr id="8" name="TextBox 7">
            <a:extLst>
              <a:ext uri="{FF2B5EF4-FFF2-40B4-BE49-F238E27FC236}">
                <a16:creationId xmlns:a16="http://schemas.microsoft.com/office/drawing/2014/main" id="{A0B55DD1-BD17-3CA0-65DE-8767E292AD9C}"/>
              </a:ext>
            </a:extLst>
          </p:cNvPr>
          <p:cNvSpPr txBox="1"/>
          <p:nvPr/>
        </p:nvSpPr>
        <p:spPr>
          <a:xfrm>
            <a:off x="9164490" y="2632111"/>
            <a:ext cx="229881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13%</a:t>
            </a:r>
          </a:p>
        </p:txBody>
      </p:sp>
      <p:sp>
        <p:nvSpPr>
          <p:cNvPr id="9" name="TextBox 8">
            <a:extLst>
              <a:ext uri="{FF2B5EF4-FFF2-40B4-BE49-F238E27FC236}">
                <a16:creationId xmlns:a16="http://schemas.microsoft.com/office/drawing/2014/main" id="{42D7BA53-1589-FE4E-BBEC-A225DC8375AE}"/>
              </a:ext>
            </a:extLst>
          </p:cNvPr>
          <p:cNvSpPr txBox="1"/>
          <p:nvPr/>
        </p:nvSpPr>
        <p:spPr>
          <a:xfrm>
            <a:off x="8725359" y="3278442"/>
            <a:ext cx="3178012"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of Black African children say they perpetrated violence, compared to </a:t>
            </a:r>
          </a:p>
        </p:txBody>
      </p:sp>
      <p:sp>
        <p:nvSpPr>
          <p:cNvPr id="12" name="TextBox 11">
            <a:extLst>
              <a:ext uri="{FF2B5EF4-FFF2-40B4-BE49-F238E27FC236}">
                <a16:creationId xmlns:a16="http://schemas.microsoft.com/office/drawing/2014/main" id="{15D3FAAC-5D73-AE3C-087B-F1D2F52B3531}"/>
              </a:ext>
            </a:extLst>
          </p:cNvPr>
          <p:cNvSpPr txBox="1"/>
          <p:nvPr/>
        </p:nvSpPr>
        <p:spPr>
          <a:xfrm>
            <a:off x="9164490" y="4392558"/>
            <a:ext cx="229881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20%</a:t>
            </a:r>
          </a:p>
        </p:txBody>
      </p:sp>
      <p:sp>
        <p:nvSpPr>
          <p:cNvPr id="13" name="TextBox 12">
            <a:extLst>
              <a:ext uri="{FF2B5EF4-FFF2-40B4-BE49-F238E27FC236}">
                <a16:creationId xmlns:a16="http://schemas.microsoft.com/office/drawing/2014/main" id="{2A834276-CF58-4992-3C34-138E0442A67E}"/>
              </a:ext>
            </a:extLst>
          </p:cNvPr>
          <p:cNvSpPr txBox="1"/>
          <p:nvPr/>
        </p:nvSpPr>
        <p:spPr>
          <a:xfrm>
            <a:off x="8725359" y="5038889"/>
            <a:ext cx="317801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of Black Caribbean children</a:t>
            </a:r>
          </a:p>
        </p:txBody>
      </p:sp>
    </p:spTree>
    <p:extLst>
      <p:ext uri="{BB962C8B-B14F-4D97-AF65-F5344CB8AC3E}">
        <p14:creationId xmlns:p14="http://schemas.microsoft.com/office/powerpoint/2010/main" val="3002108711"/>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0883C-2D7E-F4F5-0F9A-B74FA71A7306}"/>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A6B80E80-7D26-E3F4-E881-78A5DF5E7D75}"/>
              </a:ext>
            </a:extLst>
          </p:cNvPr>
          <p:cNvSpPr>
            <a:spLocks noGrp="1"/>
          </p:cNvSpPr>
          <p:nvPr>
            <p:ph type="title"/>
          </p:nvPr>
        </p:nvSpPr>
        <p:spPr>
          <a:xfrm>
            <a:off x="472442" y="130373"/>
            <a:ext cx="11429997" cy="713738"/>
          </a:xfrm>
        </p:spPr>
        <p:txBody>
          <a:bodyPr/>
          <a:lstStyle/>
          <a:p>
            <a:r>
              <a:rPr lang="en-GB" sz="3200"/>
              <a:t>Experiences of violence are concentrated among the most vulnerable</a:t>
            </a:r>
          </a:p>
        </p:txBody>
      </p:sp>
      <p:sp>
        <p:nvSpPr>
          <p:cNvPr id="14" name="TextBox 13">
            <a:extLst>
              <a:ext uri="{FF2B5EF4-FFF2-40B4-BE49-F238E27FC236}">
                <a16:creationId xmlns:a16="http://schemas.microsoft.com/office/drawing/2014/main" id="{8D16DF3D-971F-EBFE-81B8-A183FB480E88}"/>
              </a:ext>
            </a:extLst>
          </p:cNvPr>
          <p:cNvSpPr txBox="1"/>
          <p:nvPr/>
        </p:nvSpPr>
        <p:spPr>
          <a:xfrm>
            <a:off x="598527" y="1084523"/>
            <a:ext cx="613277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Proportion of 13-17-year-olds who perpetrated violence in the past 12 months:</a:t>
            </a:r>
          </a:p>
        </p:txBody>
      </p:sp>
      <p:pic>
        <p:nvPicPr>
          <p:cNvPr id="16" name="Picture 15">
            <a:extLst>
              <a:ext uri="{FF2B5EF4-FFF2-40B4-BE49-F238E27FC236}">
                <a16:creationId xmlns:a16="http://schemas.microsoft.com/office/drawing/2014/main" id="{54657F84-B2C5-DF45-33A8-8C3D564EC66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8529" y="1607743"/>
            <a:ext cx="6132778" cy="4440753"/>
          </a:xfrm>
          <a:prstGeom prst="rect">
            <a:avLst/>
          </a:prstGeom>
        </p:spPr>
      </p:pic>
      <p:sp>
        <p:nvSpPr>
          <p:cNvPr id="17" name="TextBox 16">
            <a:extLst>
              <a:ext uri="{FF2B5EF4-FFF2-40B4-BE49-F238E27FC236}">
                <a16:creationId xmlns:a16="http://schemas.microsoft.com/office/drawing/2014/main" id="{4B602211-53C1-C392-AFE1-34CD36C7616A}"/>
              </a:ext>
            </a:extLst>
          </p:cNvPr>
          <p:cNvSpPr txBox="1"/>
          <p:nvPr/>
        </p:nvSpPr>
        <p:spPr>
          <a:xfrm>
            <a:off x="7414090" y="2234421"/>
            <a:ext cx="399784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94%</a:t>
            </a:r>
          </a:p>
        </p:txBody>
      </p:sp>
      <p:sp>
        <p:nvSpPr>
          <p:cNvPr id="18" name="TextBox 17">
            <a:extLst>
              <a:ext uri="{FF2B5EF4-FFF2-40B4-BE49-F238E27FC236}">
                <a16:creationId xmlns:a16="http://schemas.microsoft.com/office/drawing/2014/main" id="{EAF3AFE1-DB69-97BF-DBB8-32F202B6E69B}"/>
              </a:ext>
            </a:extLst>
          </p:cNvPr>
          <p:cNvSpPr txBox="1"/>
          <p:nvPr/>
        </p:nvSpPr>
        <p:spPr>
          <a:xfrm>
            <a:off x="7055891" y="2953204"/>
            <a:ext cx="471424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have seen violence on social media</a:t>
            </a:r>
          </a:p>
        </p:txBody>
      </p:sp>
      <p:sp>
        <p:nvSpPr>
          <p:cNvPr id="19" name="TextBox 18">
            <a:extLst>
              <a:ext uri="{FF2B5EF4-FFF2-40B4-BE49-F238E27FC236}">
                <a16:creationId xmlns:a16="http://schemas.microsoft.com/office/drawing/2014/main" id="{98A074E1-89DC-B554-B380-4B21637D74BF}"/>
              </a:ext>
            </a:extLst>
          </p:cNvPr>
          <p:cNvSpPr txBox="1"/>
          <p:nvPr/>
        </p:nvSpPr>
        <p:spPr>
          <a:xfrm>
            <a:off x="7414090" y="3796583"/>
            <a:ext cx="399784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79%</a:t>
            </a:r>
          </a:p>
        </p:txBody>
      </p:sp>
      <p:sp>
        <p:nvSpPr>
          <p:cNvPr id="20" name="TextBox 19">
            <a:extLst>
              <a:ext uri="{FF2B5EF4-FFF2-40B4-BE49-F238E27FC236}">
                <a16:creationId xmlns:a16="http://schemas.microsoft.com/office/drawing/2014/main" id="{909C499A-3364-C188-5197-DD3C2529A826}"/>
              </a:ext>
            </a:extLst>
          </p:cNvPr>
          <p:cNvSpPr txBox="1"/>
          <p:nvPr/>
        </p:nvSpPr>
        <p:spPr>
          <a:xfrm>
            <a:off x="6918593" y="4537400"/>
            <a:ext cx="4983846"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of those in relationships have experienced violent or controlling relationship behaviours</a:t>
            </a:r>
          </a:p>
        </p:txBody>
      </p:sp>
      <p:sp>
        <p:nvSpPr>
          <p:cNvPr id="21" name="TextBox 20">
            <a:extLst>
              <a:ext uri="{FF2B5EF4-FFF2-40B4-BE49-F238E27FC236}">
                <a16:creationId xmlns:a16="http://schemas.microsoft.com/office/drawing/2014/main" id="{667A02FA-C04B-029A-D890-E7740770452D}"/>
              </a:ext>
            </a:extLst>
          </p:cNvPr>
          <p:cNvSpPr txBox="1"/>
          <p:nvPr/>
        </p:nvSpPr>
        <p:spPr>
          <a:xfrm>
            <a:off x="7055891" y="1265155"/>
            <a:ext cx="471424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of children asked to hold drugs, weapons or money…</a:t>
            </a:r>
          </a:p>
        </p:txBody>
      </p:sp>
      <p:sp>
        <p:nvSpPr>
          <p:cNvPr id="6" name="Rectangle: Rounded Corners 5">
            <a:extLst>
              <a:ext uri="{FF2B5EF4-FFF2-40B4-BE49-F238E27FC236}">
                <a16:creationId xmlns:a16="http://schemas.microsoft.com/office/drawing/2014/main" id="{036192BE-3DA3-ED67-DE64-9C00E0208F6D}"/>
              </a:ext>
            </a:extLst>
          </p:cNvPr>
          <p:cNvSpPr/>
          <p:nvPr/>
        </p:nvSpPr>
        <p:spPr>
          <a:xfrm>
            <a:off x="598527" y="2715074"/>
            <a:ext cx="5649873" cy="285303"/>
          </a:xfrm>
          <a:prstGeom prst="roundRect">
            <a:avLst/>
          </a:prstGeom>
          <a:solidFill>
            <a:srgbClr val="ED6E63">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
        <p:nvSpPr>
          <p:cNvPr id="7" name="Rectangle: Rounded Corners 6">
            <a:extLst>
              <a:ext uri="{FF2B5EF4-FFF2-40B4-BE49-F238E27FC236}">
                <a16:creationId xmlns:a16="http://schemas.microsoft.com/office/drawing/2014/main" id="{D27D8033-08EB-B974-E651-73C73163CEEE}"/>
              </a:ext>
            </a:extLst>
          </p:cNvPr>
          <p:cNvSpPr/>
          <p:nvPr/>
        </p:nvSpPr>
        <p:spPr>
          <a:xfrm>
            <a:off x="1414130" y="4964954"/>
            <a:ext cx="3083442" cy="989279"/>
          </a:xfrm>
          <a:prstGeom prst="roundRect">
            <a:avLst/>
          </a:prstGeom>
          <a:solidFill>
            <a:srgbClr val="ED6E63">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
        <p:nvSpPr>
          <p:cNvPr id="8" name="Rectangle: Rounded Corners 7">
            <a:extLst>
              <a:ext uri="{FF2B5EF4-FFF2-40B4-BE49-F238E27FC236}">
                <a16:creationId xmlns:a16="http://schemas.microsoft.com/office/drawing/2014/main" id="{62EF71ED-5080-7979-1014-688091005473}"/>
              </a:ext>
            </a:extLst>
          </p:cNvPr>
          <p:cNvSpPr/>
          <p:nvPr/>
        </p:nvSpPr>
        <p:spPr>
          <a:xfrm>
            <a:off x="914400" y="4338084"/>
            <a:ext cx="4178596" cy="626870"/>
          </a:xfrm>
          <a:prstGeom prst="roundRect">
            <a:avLst/>
          </a:prstGeom>
          <a:solidFill>
            <a:srgbClr val="ED6E63">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
        <p:nvSpPr>
          <p:cNvPr id="9" name="Rectangle: Rounded Corners 8">
            <a:extLst>
              <a:ext uri="{FF2B5EF4-FFF2-40B4-BE49-F238E27FC236}">
                <a16:creationId xmlns:a16="http://schemas.microsoft.com/office/drawing/2014/main" id="{61FAE0B5-28EE-7C9F-C4CD-1E835EA52344}"/>
              </a:ext>
            </a:extLst>
          </p:cNvPr>
          <p:cNvSpPr/>
          <p:nvPr/>
        </p:nvSpPr>
        <p:spPr>
          <a:xfrm>
            <a:off x="1020726" y="3000377"/>
            <a:ext cx="5075274" cy="1337707"/>
          </a:xfrm>
          <a:prstGeom prst="roundRect">
            <a:avLst/>
          </a:prstGeom>
          <a:solidFill>
            <a:srgbClr val="ED6E63">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
        <p:nvSpPr>
          <p:cNvPr id="10" name="Rectangle: Rounded Corners 9">
            <a:extLst>
              <a:ext uri="{FF2B5EF4-FFF2-40B4-BE49-F238E27FC236}">
                <a16:creationId xmlns:a16="http://schemas.microsoft.com/office/drawing/2014/main" id="{B59A29D1-FFCA-7529-ACA8-900714DF6A67}"/>
              </a:ext>
            </a:extLst>
          </p:cNvPr>
          <p:cNvSpPr/>
          <p:nvPr/>
        </p:nvSpPr>
        <p:spPr>
          <a:xfrm>
            <a:off x="598527" y="2703040"/>
            <a:ext cx="5649873" cy="285303"/>
          </a:xfrm>
          <a:prstGeom prst="roundRect">
            <a:avLst/>
          </a:prstGeom>
          <a:solidFill>
            <a:srgbClr val="ED6E63">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
        <p:nvSpPr>
          <p:cNvPr id="12" name="Rectangle: Rounded Corners 11">
            <a:extLst>
              <a:ext uri="{FF2B5EF4-FFF2-40B4-BE49-F238E27FC236}">
                <a16:creationId xmlns:a16="http://schemas.microsoft.com/office/drawing/2014/main" id="{5FF0A2D4-4F66-16E3-6B5A-94A27F50FB98}"/>
              </a:ext>
            </a:extLst>
          </p:cNvPr>
          <p:cNvSpPr/>
          <p:nvPr/>
        </p:nvSpPr>
        <p:spPr>
          <a:xfrm>
            <a:off x="1552353" y="1718404"/>
            <a:ext cx="5366240" cy="984636"/>
          </a:xfrm>
          <a:prstGeom prst="roundRect">
            <a:avLst/>
          </a:prstGeom>
          <a:solidFill>
            <a:srgbClr val="ED6E63">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Poppins"/>
              <a:ea typeface="+mn-ea"/>
              <a:cs typeface="+mn-cs"/>
            </a:endParaRPr>
          </a:p>
        </p:txBody>
      </p:sp>
    </p:spTree>
    <p:extLst>
      <p:ext uri="{BB962C8B-B14F-4D97-AF65-F5344CB8AC3E}">
        <p14:creationId xmlns:p14="http://schemas.microsoft.com/office/powerpoint/2010/main" val="3464763477"/>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2"/>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6" grpId="0" animBg="1"/>
      <p:bldP spid="7" grpId="0" animBg="1"/>
      <p:bldP spid="7" grpId="1" animBg="1"/>
      <p:bldP spid="8" grpId="0" animBg="1"/>
      <p:bldP spid="8" grpId="1" animBg="1"/>
      <p:bldP spid="9" grpId="0" animBg="1"/>
      <p:bldP spid="9" grpId="1" animBg="1"/>
      <p:bldP spid="10" grpId="0" animBg="1"/>
      <p:bldP spid="10" grpId="1" animBg="1"/>
      <p:bldP spid="12" grpId="0" animBg="1"/>
      <p:bldP spid="1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47693-8822-AABC-02E3-081F8BECC7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4471D-AF2E-A117-7ED9-379F7820D471}"/>
              </a:ext>
            </a:extLst>
          </p:cNvPr>
          <p:cNvSpPr>
            <a:spLocks noGrp="1"/>
          </p:cNvSpPr>
          <p:nvPr>
            <p:ph type="title"/>
          </p:nvPr>
        </p:nvSpPr>
        <p:spPr/>
        <p:txBody>
          <a:bodyPr/>
          <a:lstStyle/>
          <a:p>
            <a:r>
              <a:rPr lang="en-GB" sz="3600">
                <a:solidFill>
                  <a:schemeClr val="accent1"/>
                </a:solidFill>
              </a:rPr>
              <a:t>How widespread are the effects of violence?</a:t>
            </a:r>
          </a:p>
        </p:txBody>
      </p:sp>
      <p:sp>
        <p:nvSpPr>
          <p:cNvPr id="3" name="TextBox 2">
            <a:extLst>
              <a:ext uri="{FF2B5EF4-FFF2-40B4-BE49-F238E27FC236}">
                <a16:creationId xmlns:a16="http://schemas.microsoft.com/office/drawing/2014/main" id="{4DA0A1F9-D1FB-3B97-5054-684E2D5B7D3D}"/>
              </a:ext>
            </a:extLst>
          </p:cNvPr>
          <p:cNvSpPr txBox="1"/>
          <p:nvPr/>
        </p:nvSpPr>
        <p:spPr>
          <a:xfrm>
            <a:off x="690881" y="1499971"/>
            <a:ext cx="8442959" cy="2400657"/>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1800"/>
              </a:spcAft>
              <a:buClrTx/>
              <a:buSzTx/>
              <a:buFont typeface="+mj-lt"/>
              <a:buAutoNum type="arabicPeriod"/>
              <a:tabLst/>
              <a:defRPr/>
            </a:pPr>
            <a:r>
              <a:rPr kumimoji="0" lang="en-GB" sz="2400" b="0" i="0" u="none" strike="noStrike" kern="1200" cap="none" spc="0" normalizeH="0" baseline="0" noProof="0">
                <a:ln>
                  <a:noFill/>
                </a:ln>
                <a:solidFill>
                  <a:srgbClr val="FFFFFF"/>
                </a:solidFill>
                <a:effectLst/>
                <a:uLnTx/>
                <a:uFillTx/>
                <a:latin typeface="Poppins"/>
                <a:ea typeface="+mn-ea"/>
                <a:cs typeface="+mn-cs"/>
              </a:rPr>
              <a:t>The majority of children feel the effects of violence.</a:t>
            </a:r>
          </a:p>
          <a:p>
            <a:pPr marL="457200" marR="0" lvl="0" indent="-457200" algn="l" defTabSz="914400" rtl="0" eaLnBrk="1" fontAlgn="auto" latinLnBrk="0" hangingPunct="1">
              <a:lnSpc>
                <a:spcPct val="100000"/>
              </a:lnSpc>
              <a:spcBef>
                <a:spcPts val="0"/>
              </a:spcBef>
              <a:spcAft>
                <a:spcPts val="1800"/>
              </a:spcAft>
              <a:buClrTx/>
              <a:buSzTx/>
              <a:buFont typeface="+mj-lt"/>
              <a:buAutoNum type="arabicPeriod"/>
              <a:tabLst/>
              <a:defRPr/>
            </a:pPr>
            <a:r>
              <a:rPr kumimoji="0" lang="en-GB" sz="2400" b="0" i="0" u="none" strike="noStrike" kern="1200" cap="none" spc="0" normalizeH="0" baseline="0" noProof="0">
                <a:ln>
                  <a:noFill/>
                </a:ln>
                <a:solidFill>
                  <a:srgbClr val="FFFFFF"/>
                </a:solidFill>
                <a:effectLst/>
                <a:uLnTx/>
                <a:uFillTx/>
                <a:latin typeface="Poppins"/>
                <a:ea typeface="+mn-ea"/>
                <a:cs typeface="+mn-cs"/>
              </a:rPr>
              <a:t>Social media content impacts how safe children feel.</a:t>
            </a:r>
          </a:p>
          <a:p>
            <a:pPr marL="457200" marR="0" lvl="0" indent="-457200" algn="l" defTabSz="914400" rtl="0" eaLnBrk="1" fontAlgn="auto" latinLnBrk="0" hangingPunct="1">
              <a:lnSpc>
                <a:spcPct val="100000"/>
              </a:lnSpc>
              <a:spcBef>
                <a:spcPts val="0"/>
              </a:spcBef>
              <a:spcAft>
                <a:spcPts val="1800"/>
              </a:spcAft>
              <a:buClrTx/>
              <a:buSzTx/>
              <a:buFont typeface="+mj-lt"/>
              <a:buAutoNum type="arabicPeriod"/>
              <a:tabLst/>
              <a:defRPr/>
            </a:pPr>
            <a:r>
              <a:rPr kumimoji="0" lang="en-GB" sz="2400" b="0" i="0" u="none" strike="noStrike" kern="1200" cap="none" spc="0" normalizeH="0" baseline="0" noProof="0">
                <a:ln>
                  <a:noFill/>
                </a:ln>
                <a:solidFill>
                  <a:srgbClr val="FFFFFF"/>
                </a:solidFill>
                <a:effectLst/>
                <a:uLnTx/>
                <a:uFillTx/>
                <a:latin typeface="Poppins"/>
                <a:ea typeface="+mn-ea"/>
                <a:cs typeface="+mn-cs"/>
              </a:rPr>
              <a:t>Some of these fears are putting them at greater risk.</a:t>
            </a:r>
          </a:p>
        </p:txBody>
      </p:sp>
      <p:pic>
        <p:nvPicPr>
          <p:cNvPr id="4" name="Picture 3">
            <a:extLst>
              <a:ext uri="{FF2B5EF4-FFF2-40B4-BE49-F238E27FC236}">
                <a16:creationId xmlns:a16="http://schemas.microsoft.com/office/drawing/2014/main" id="{A1F4C73A-6FDA-3A30-9D0F-1B066152841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03643" y="3188526"/>
            <a:ext cx="3098796" cy="2955273"/>
          </a:xfrm>
          <a:prstGeom prst="rect">
            <a:avLst/>
          </a:prstGeom>
        </p:spPr>
      </p:pic>
    </p:spTree>
    <p:extLst>
      <p:ext uri="{BB962C8B-B14F-4D97-AF65-F5344CB8AC3E}">
        <p14:creationId xmlns:p14="http://schemas.microsoft.com/office/powerpoint/2010/main" val="2846092352"/>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3F9BB75-B4B2-1A69-A217-701356643984}"/>
              </a:ext>
            </a:extLst>
          </p:cNvPr>
          <p:cNvSpPr>
            <a:spLocks noGrp="1"/>
          </p:cNvSpPr>
          <p:nvPr>
            <p:ph type="title"/>
          </p:nvPr>
        </p:nvSpPr>
        <p:spPr>
          <a:xfrm>
            <a:off x="472442" y="130373"/>
            <a:ext cx="11429997" cy="713738"/>
          </a:xfrm>
        </p:spPr>
        <p:txBody>
          <a:bodyPr/>
          <a:lstStyle/>
          <a:p>
            <a:r>
              <a:rPr lang="en-GB" sz="3200"/>
              <a:t>Two-thirds of children are worried about being the victim of violence</a:t>
            </a:r>
          </a:p>
        </p:txBody>
      </p:sp>
      <p:pic>
        <p:nvPicPr>
          <p:cNvPr id="10" name="Picture 9">
            <a:extLst>
              <a:ext uri="{FF2B5EF4-FFF2-40B4-BE49-F238E27FC236}">
                <a16:creationId xmlns:a16="http://schemas.microsoft.com/office/drawing/2014/main" id="{C99796DA-C555-3FB3-62A6-65E5040E49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2885" y="1502575"/>
            <a:ext cx="7804551" cy="4115011"/>
          </a:xfrm>
          <a:prstGeom prst="rect">
            <a:avLst/>
          </a:prstGeom>
        </p:spPr>
      </p:pic>
      <p:sp>
        <p:nvSpPr>
          <p:cNvPr id="12" name="TextBox 11">
            <a:extLst>
              <a:ext uri="{FF2B5EF4-FFF2-40B4-BE49-F238E27FC236}">
                <a16:creationId xmlns:a16="http://schemas.microsoft.com/office/drawing/2014/main" id="{B096BD2D-1EDF-C988-D2E9-97A24A330F08}"/>
              </a:ext>
            </a:extLst>
          </p:cNvPr>
          <p:cNvSpPr txBox="1"/>
          <p:nvPr/>
        </p:nvSpPr>
        <p:spPr>
          <a:xfrm>
            <a:off x="552885" y="1186183"/>
            <a:ext cx="768760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Proportion of 13-17-year-olds reporting day-to-day impacts of fears of violence:</a:t>
            </a:r>
          </a:p>
        </p:txBody>
      </p:sp>
      <p:sp>
        <p:nvSpPr>
          <p:cNvPr id="3" name="TextBox 2">
            <a:extLst>
              <a:ext uri="{FF2B5EF4-FFF2-40B4-BE49-F238E27FC236}">
                <a16:creationId xmlns:a16="http://schemas.microsoft.com/office/drawing/2014/main" id="{B8433955-C015-B9DD-CE93-BCD08F7274CE}"/>
              </a:ext>
            </a:extLst>
          </p:cNvPr>
          <p:cNvSpPr txBox="1"/>
          <p:nvPr/>
        </p:nvSpPr>
        <p:spPr>
          <a:xfrm>
            <a:off x="9386278" y="2254577"/>
            <a:ext cx="183896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52%</a:t>
            </a:r>
          </a:p>
        </p:txBody>
      </p:sp>
      <p:sp>
        <p:nvSpPr>
          <p:cNvPr id="4" name="TextBox 3">
            <a:extLst>
              <a:ext uri="{FF2B5EF4-FFF2-40B4-BE49-F238E27FC236}">
                <a16:creationId xmlns:a16="http://schemas.microsoft.com/office/drawing/2014/main" id="{829782A9-0E77-54F2-1D55-A2FD7BFF87B0}"/>
              </a:ext>
            </a:extLst>
          </p:cNvPr>
          <p:cNvSpPr txBox="1"/>
          <p:nvPr/>
        </p:nvSpPr>
        <p:spPr>
          <a:xfrm>
            <a:off x="8545286" y="3075057"/>
            <a:ext cx="3357153"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say fears led them to change their behaviour or impacted their wellbeing</a:t>
            </a:r>
          </a:p>
        </p:txBody>
      </p:sp>
    </p:spTree>
    <p:extLst>
      <p:ext uri="{BB962C8B-B14F-4D97-AF65-F5344CB8AC3E}">
        <p14:creationId xmlns:p14="http://schemas.microsoft.com/office/powerpoint/2010/main" val="876695117"/>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02545-3138-723F-4AE5-02A84BEDE168}"/>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AB6B1781-69B5-C01C-0D34-AE0E304FD0D1}"/>
              </a:ext>
            </a:extLst>
          </p:cNvPr>
          <p:cNvSpPr>
            <a:spLocks noGrp="1"/>
          </p:cNvSpPr>
          <p:nvPr>
            <p:ph type="title"/>
          </p:nvPr>
        </p:nvSpPr>
        <p:spPr>
          <a:xfrm>
            <a:off x="472442" y="130373"/>
            <a:ext cx="11429997" cy="713738"/>
          </a:xfrm>
        </p:spPr>
        <p:txBody>
          <a:bodyPr/>
          <a:lstStyle/>
          <a:p>
            <a:r>
              <a:rPr lang="en-GB" sz="3200"/>
              <a:t>Social media content affects feelings of safety</a:t>
            </a:r>
          </a:p>
        </p:txBody>
      </p:sp>
      <p:sp>
        <p:nvSpPr>
          <p:cNvPr id="12" name="TextBox 11">
            <a:extLst>
              <a:ext uri="{FF2B5EF4-FFF2-40B4-BE49-F238E27FC236}">
                <a16:creationId xmlns:a16="http://schemas.microsoft.com/office/drawing/2014/main" id="{74B34F2F-B837-0846-C31A-02BCED3D8F1B}"/>
              </a:ext>
            </a:extLst>
          </p:cNvPr>
          <p:cNvSpPr txBox="1"/>
          <p:nvPr/>
        </p:nvSpPr>
        <p:spPr>
          <a:xfrm>
            <a:off x="552885" y="1186183"/>
            <a:ext cx="768760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a:ea typeface="+mn-ea"/>
                <a:cs typeface="+mn-cs"/>
              </a:rPr>
              <a:t>Day-to-day impacts of seeing weapons content on social media:</a:t>
            </a:r>
          </a:p>
        </p:txBody>
      </p:sp>
      <p:sp>
        <p:nvSpPr>
          <p:cNvPr id="3" name="TextBox 2">
            <a:extLst>
              <a:ext uri="{FF2B5EF4-FFF2-40B4-BE49-F238E27FC236}">
                <a16:creationId xmlns:a16="http://schemas.microsoft.com/office/drawing/2014/main" id="{437470AF-0FD7-007A-AA85-2B01782DDB8D}"/>
              </a:ext>
            </a:extLst>
          </p:cNvPr>
          <p:cNvSpPr txBox="1"/>
          <p:nvPr/>
        </p:nvSpPr>
        <p:spPr>
          <a:xfrm>
            <a:off x="9386278" y="1559252"/>
            <a:ext cx="183896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80%</a:t>
            </a:r>
          </a:p>
        </p:txBody>
      </p:sp>
      <p:sp>
        <p:nvSpPr>
          <p:cNvPr id="4" name="TextBox 3">
            <a:extLst>
              <a:ext uri="{FF2B5EF4-FFF2-40B4-BE49-F238E27FC236}">
                <a16:creationId xmlns:a16="http://schemas.microsoft.com/office/drawing/2014/main" id="{A789ABAC-2453-83FD-8D8D-A0A8031975B0}"/>
              </a:ext>
            </a:extLst>
          </p:cNvPr>
          <p:cNvSpPr txBox="1"/>
          <p:nvPr/>
        </p:nvSpPr>
        <p:spPr>
          <a:xfrm>
            <a:off x="8545286" y="2379732"/>
            <a:ext cx="3357153"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seeing weapons online say it makes them feel less safe in their area</a:t>
            </a:r>
          </a:p>
        </p:txBody>
      </p:sp>
      <p:pic>
        <p:nvPicPr>
          <p:cNvPr id="5" name="Picture 4">
            <a:extLst>
              <a:ext uri="{FF2B5EF4-FFF2-40B4-BE49-F238E27FC236}">
                <a16:creationId xmlns:a16="http://schemas.microsoft.com/office/drawing/2014/main" id="{18EA86E0-8B9B-87AC-45B4-B81E0F696C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2885" y="1590773"/>
            <a:ext cx="7489428" cy="4844748"/>
          </a:xfrm>
          <a:prstGeom prst="rect">
            <a:avLst/>
          </a:prstGeom>
        </p:spPr>
      </p:pic>
      <p:sp>
        <p:nvSpPr>
          <p:cNvPr id="2" name="TextBox 1">
            <a:extLst>
              <a:ext uri="{FF2B5EF4-FFF2-40B4-BE49-F238E27FC236}">
                <a16:creationId xmlns:a16="http://schemas.microsoft.com/office/drawing/2014/main" id="{0335B5E9-25CC-67BA-B980-16EBFB79E48E}"/>
              </a:ext>
            </a:extLst>
          </p:cNvPr>
          <p:cNvSpPr txBox="1"/>
          <p:nvPr/>
        </p:nvSpPr>
        <p:spPr>
          <a:xfrm>
            <a:off x="9405328" y="3692852"/>
            <a:ext cx="183896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68%</a:t>
            </a:r>
          </a:p>
        </p:txBody>
      </p:sp>
      <p:sp>
        <p:nvSpPr>
          <p:cNvPr id="6" name="TextBox 5">
            <a:extLst>
              <a:ext uri="{FF2B5EF4-FFF2-40B4-BE49-F238E27FC236}">
                <a16:creationId xmlns:a16="http://schemas.microsoft.com/office/drawing/2014/main" id="{0D01511C-3B47-5BD1-3156-63CFFEED33AB}"/>
              </a:ext>
            </a:extLst>
          </p:cNvPr>
          <p:cNvSpPr txBox="1"/>
          <p:nvPr/>
        </p:nvSpPr>
        <p:spPr>
          <a:xfrm>
            <a:off x="8564336" y="4513332"/>
            <a:ext cx="3357153"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oppins"/>
                <a:ea typeface="+mn-ea"/>
                <a:cs typeface="+mn-cs"/>
              </a:rPr>
              <a:t>seeing weapons online say it makes them less likely to go out</a:t>
            </a:r>
          </a:p>
        </p:txBody>
      </p:sp>
    </p:spTree>
    <p:extLst>
      <p:ext uri="{BB962C8B-B14F-4D97-AF65-F5344CB8AC3E}">
        <p14:creationId xmlns:p14="http://schemas.microsoft.com/office/powerpoint/2010/main" val="3041027878"/>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94152-3023-22AB-1EB0-932A991E38A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0CCCA38-F609-096D-FEBD-5FCA39C96EC2}"/>
              </a:ext>
            </a:extLst>
          </p:cNvPr>
          <p:cNvSpPr>
            <a:spLocks noGrp="1"/>
          </p:cNvSpPr>
          <p:nvPr>
            <p:ph type="title"/>
          </p:nvPr>
        </p:nvSpPr>
        <p:spPr>
          <a:xfrm>
            <a:off x="472442" y="130373"/>
            <a:ext cx="11429997" cy="713738"/>
          </a:xfrm>
        </p:spPr>
        <p:txBody>
          <a:bodyPr/>
          <a:lstStyle/>
          <a:p>
            <a:r>
              <a:rPr lang="en-GB" sz="3200"/>
              <a:t>Some of these fears are putting children at greater risk</a:t>
            </a:r>
          </a:p>
        </p:txBody>
      </p:sp>
      <p:sp>
        <p:nvSpPr>
          <p:cNvPr id="3" name="TextBox 2">
            <a:extLst>
              <a:ext uri="{FF2B5EF4-FFF2-40B4-BE49-F238E27FC236}">
                <a16:creationId xmlns:a16="http://schemas.microsoft.com/office/drawing/2014/main" id="{9CD4CE7E-7A8C-4E5D-501E-6FD84821216D}"/>
              </a:ext>
            </a:extLst>
          </p:cNvPr>
          <p:cNvSpPr txBox="1"/>
          <p:nvPr/>
        </p:nvSpPr>
        <p:spPr>
          <a:xfrm>
            <a:off x="8261633" y="3891810"/>
            <a:ext cx="183896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9%</a:t>
            </a:r>
          </a:p>
        </p:txBody>
      </p:sp>
      <p:sp>
        <p:nvSpPr>
          <p:cNvPr id="4" name="TextBox 3">
            <a:extLst>
              <a:ext uri="{FF2B5EF4-FFF2-40B4-BE49-F238E27FC236}">
                <a16:creationId xmlns:a16="http://schemas.microsoft.com/office/drawing/2014/main" id="{DFE62F54-1880-FDB7-C105-FE4C4D695766}"/>
              </a:ext>
            </a:extLst>
          </p:cNvPr>
          <p:cNvSpPr txBox="1"/>
          <p:nvPr/>
        </p:nvSpPr>
        <p:spPr>
          <a:xfrm>
            <a:off x="8543118" y="4769747"/>
            <a:ext cx="3484835"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of all children say they’ve done things to protect themselves like carrying a weapon or joining a gang</a:t>
            </a:r>
          </a:p>
        </p:txBody>
      </p:sp>
      <p:sp>
        <p:nvSpPr>
          <p:cNvPr id="2" name="TextBox 1">
            <a:extLst>
              <a:ext uri="{FF2B5EF4-FFF2-40B4-BE49-F238E27FC236}">
                <a16:creationId xmlns:a16="http://schemas.microsoft.com/office/drawing/2014/main" id="{7E9E9B06-D73C-F42D-1EE1-C5698845BF4D}"/>
              </a:ext>
            </a:extLst>
          </p:cNvPr>
          <p:cNvSpPr txBox="1"/>
          <p:nvPr/>
        </p:nvSpPr>
        <p:spPr>
          <a:xfrm>
            <a:off x="8354105" y="1302955"/>
            <a:ext cx="183896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rgbClr val="ED6D66"/>
                </a:solidFill>
                <a:effectLst/>
                <a:uLnTx/>
                <a:uFillTx/>
                <a:latin typeface="Poppins SemiBold" panose="02000000000000000000" pitchFamily="2" charset="0"/>
                <a:ea typeface="+mn-ea"/>
                <a:cs typeface="Poppins SemiBold" panose="02000000000000000000" pitchFamily="2" charset="0"/>
              </a:rPr>
              <a:t>39%</a:t>
            </a:r>
          </a:p>
        </p:txBody>
      </p:sp>
      <p:sp>
        <p:nvSpPr>
          <p:cNvPr id="5" name="TextBox 4">
            <a:extLst>
              <a:ext uri="{FF2B5EF4-FFF2-40B4-BE49-F238E27FC236}">
                <a16:creationId xmlns:a16="http://schemas.microsoft.com/office/drawing/2014/main" id="{1AA3005B-C85D-DA93-5413-9EFED936E9DB}"/>
              </a:ext>
            </a:extLst>
          </p:cNvPr>
          <p:cNvSpPr txBox="1"/>
          <p:nvPr/>
        </p:nvSpPr>
        <p:spPr>
          <a:xfrm>
            <a:off x="8543119" y="2188185"/>
            <a:ext cx="3484835"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Poppins"/>
                <a:ea typeface="+mn-ea"/>
                <a:cs typeface="+mn-cs"/>
              </a:rPr>
              <a:t>of children who’ve seen weapons online say it has an impact on making them more likely to carry a weapon themselves</a:t>
            </a:r>
          </a:p>
        </p:txBody>
      </p:sp>
      <p:pic>
        <p:nvPicPr>
          <p:cNvPr id="6" name="Picture 5">
            <a:extLst>
              <a:ext uri="{FF2B5EF4-FFF2-40B4-BE49-F238E27FC236}">
                <a16:creationId xmlns:a16="http://schemas.microsoft.com/office/drawing/2014/main" id="{C6E55CC5-C72F-0E20-9BA1-191B0D4C837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72206" y="4064207"/>
            <a:ext cx="7489428" cy="533401"/>
          </a:xfrm>
          <a:prstGeom prst="rect">
            <a:avLst/>
          </a:prstGeom>
        </p:spPr>
      </p:pic>
      <p:pic>
        <p:nvPicPr>
          <p:cNvPr id="7" name="Picture 6">
            <a:extLst>
              <a:ext uri="{FF2B5EF4-FFF2-40B4-BE49-F238E27FC236}">
                <a16:creationId xmlns:a16="http://schemas.microsoft.com/office/drawing/2014/main" id="{D5C81182-D877-F4E0-3CFD-1D1DD06072E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72205" y="1326374"/>
            <a:ext cx="7489428" cy="1339646"/>
          </a:xfrm>
          <a:prstGeom prst="rect">
            <a:avLst/>
          </a:prstGeom>
        </p:spPr>
      </p:pic>
    </p:spTree>
    <p:extLst>
      <p:ext uri="{BB962C8B-B14F-4D97-AF65-F5344CB8AC3E}">
        <p14:creationId xmlns:p14="http://schemas.microsoft.com/office/powerpoint/2010/main" val="4135429129"/>
      </p:ext>
    </p:extLst>
  </p:cSld>
  <p:clrMapOvr>
    <a:masterClrMapping/>
  </p:clrMapOvr>
  <mc:AlternateContent xmlns:mc="http://schemas.openxmlformats.org/markup-compatibility/2006" xmlns:p14="http://schemas.microsoft.com/office/powerpoint/2010/main">
    <mc:Choice Requires="p14">
      <p:transition p14:dur="10" advClick="0" advTm="60000"/>
    </mc:Choice>
    <mc:Fallback xmlns="">
      <p:transition advClick="0" advTm="60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FA61-B679-494C-B164-F954DC6D19FE}"/>
              </a:ext>
            </a:extLst>
          </p:cNvPr>
          <p:cNvSpPr>
            <a:spLocks noGrp="1"/>
          </p:cNvSpPr>
          <p:nvPr>
            <p:ph type="ctrTitle"/>
          </p:nvPr>
        </p:nvSpPr>
        <p:spPr>
          <a:xfrm>
            <a:off x="6096000" y="3035762"/>
            <a:ext cx="5812972" cy="2387600"/>
          </a:xfrm>
        </p:spPr>
        <p:txBody>
          <a:bodyPr lIns="91440" tIns="45720" rIns="91440" bIns="45720" anchor="b"/>
          <a:lstStyle/>
          <a:p>
            <a:r>
              <a:rPr lang="en-GB"/>
              <a:t>Introduction to the YEF Toolkit</a:t>
            </a:r>
            <a:endParaRPr lang="en-US"/>
          </a:p>
        </p:txBody>
      </p:sp>
    </p:spTree>
    <p:extLst>
      <p:ext uri="{BB962C8B-B14F-4D97-AF65-F5344CB8AC3E}">
        <p14:creationId xmlns:p14="http://schemas.microsoft.com/office/powerpoint/2010/main" val="1679279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1">
            <a:extLst>
              <a:ext uri="{FF2B5EF4-FFF2-40B4-BE49-F238E27FC236}">
                <a16:creationId xmlns:a16="http://schemas.microsoft.com/office/drawing/2014/main" id="{A0753D65-1078-490F-A0B9-F232BA63B353}"/>
              </a:ext>
            </a:extLst>
          </p:cNvPr>
          <p:cNvGraphicFramePr>
            <a:graphicFrameLocks noGrp="1"/>
          </p:cNvGraphicFramePr>
          <p:nvPr>
            <p:ph idx="1"/>
          </p:nvPr>
        </p:nvGraphicFramePr>
        <p:xfrm>
          <a:off x="838200" y="1429529"/>
          <a:ext cx="10515600" cy="4504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2DCD2776-7FC1-554B-A236-ED533D37EED5}"/>
              </a:ext>
            </a:extLst>
          </p:cNvPr>
          <p:cNvSpPr>
            <a:spLocks noGrp="1"/>
          </p:cNvSpPr>
          <p:nvPr>
            <p:ph type="title"/>
          </p:nvPr>
        </p:nvSpPr>
        <p:spPr>
          <a:xfrm>
            <a:off x="838200" y="648676"/>
            <a:ext cx="10988842" cy="633047"/>
          </a:xfrm>
        </p:spPr>
        <p:txBody>
          <a:bodyPr lIns="91440" tIns="45720" rIns="91440" bIns="45720" anchor="t"/>
          <a:lstStyle/>
          <a:p>
            <a:r>
              <a:rPr lang="en-US">
                <a:latin typeface="Poppins SemiBold"/>
                <a:cs typeface="Poppins SemiBold"/>
              </a:rPr>
              <a:t>What does the YEF Toolkit aim to do?</a:t>
            </a:r>
            <a:endParaRPr lang="en-US"/>
          </a:p>
        </p:txBody>
      </p:sp>
    </p:spTree>
    <p:extLst>
      <p:ext uri="{BB962C8B-B14F-4D97-AF65-F5344CB8AC3E}">
        <p14:creationId xmlns:p14="http://schemas.microsoft.com/office/powerpoint/2010/main" val="10200786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975B58-53FE-492F-825F-E694CCB352AA}"/>
              </a:ext>
            </a:extLst>
          </p:cNvPr>
          <p:cNvSpPr/>
          <p:nvPr/>
        </p:nvSpPr>
        <p:spPr>
          <a:xfrm>
            <a:off x="267629" y="162387"/>
            <a:ext cx="11552664" cy="6635445"/>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Calibri" panose="020F0502020204030204"/>
              <a:ea typeface="+mn-ea"/>
              <a:cs typeface="+mn-cs"/>
            </a:endParaRPr>
          </a:p>
        </p:txBody>
      </p:sp>
      <p:pic>
        <p:nvPicPr>
          <p:cNvPr id="5" name="Picture 2">
            <a:extLst>
              <a:ext uri="{FF2B5EF4-FFF2-40B4-BE49-F238E27FC236}">
                <a16:creationId xmlns:a16="http://schemas.microsoft.com/office/drawing/2014/main" id="{F24A0E03-6406-4855-B250-3B5A78B9C69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0050" y="1352323"/>
            <a:ext cx="2347430" cy="610028"/>
          </a:xfrm>
          <a:prstGeom prst="rect">
            <a:avLst/>
          </a:prstGeom>
        </p:spPr>
      </p:pic>
      <p:pic>
        <p:nvPicPr>
          <p:cNvPr id="6" name="Picture 5">
            <a:extLst>
              <a:ext uri="{FF2B5EF4-FFF2-40B4-BE49-F238E27FC236}">
                <a16:creationId xmlns:a16="http://schemas.microsoft.com/office/drawing/2014/main" id="{3D9E1618-6B2C-26E4-79B3-6010B59A7F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3539" y="2181803"/>
            <a:ext cx="2454212" cy="2670055"/>
          </a:xfrm>
          <a:prstGeom prst="rect">
            <a:avLst/>
          </a:prstGeom>
        </p:spPr>
      </p:pic>
      <p:sp>
        <p:nvSpPr>
          <p:cNvPr id="9" name="Title 2">
            <a:extLst>
              <a:ext uri="{FF2B5EF4-FFF2-40B4-BE49-F238E27FC236}">
                <a16:creationId xmlns:a16="http://schemas.microsoft.com/office/drawing/2014/main" id="{FE8C7C4C-BCB0-25DF-789B-28AA78AE7E9F}"/>
              </a:ext>
            </a:extLst>
          </p:cNvPr>
          <p:cNvSpPr>
            <a:spLocks noGrp="1"/>
          </p:cNvSpPr>
          <p:nvPr>
            <p:ph type="title"/>
          </p:nvPr>
        </p:nvSpPr>
        <p:spPr>
          <a:xfrm>
            <a:off x="289286" y="241396"/>
            <a:ext cx="11791623" cy="1110927"/>
          </a:xfrm>
        </p:spPr>
        <p:txBody>
          <a:bodyPr/>
          <a:lstStyle/>
          <a:p>
            <a:r>
              <a:rPr lang="en-US" sz="3600" dirty="0">
                <a:solidFill>
                  <a:srgbClr val="000000"/>
                </a:solidFill>
                <a:latin typeface="Poppins SemiBold" panose="00000700000000000000" pitchFamily="2" charset="0"/>
                <a:cs typeface="Poppins SemiBold" panose="00000700000000000000" pitchFamily="2" charset="0"/>
              </a:rPr>
              <a:t>YEF Toolkit </a:t>
            </a:r>
            <a:br>
              <a:rPr lang="en-US" sz="3600" dirty="0">
                <a:solidFill>
                  <a:srgbClr val="000000"/>
                </a:solidFill>
                <a:latin typeface="Poppins SemiBold" panose="00000700000000000000" pitchFamily="2" charset="0"/>
                <a:cs typeface="Poppins SemiBold" panose="00000700000000000000" pitchFamily="2" charset="0"/>
              </a:rPr>
            </a:br>
            <a:r>
              <a:rPr lang="en-US" sz="2000" dirty="0">
                <a:solidFill>
                  <a:srgbClr val="000000"/>
                </a:solidFill>
                <a:latin typeface="Poppins SemiBold" panose="00000700000000000000" pitchFamily="2" charset="0"/>
                <a:cs typeface="Poppins SemiBold" panose="00000700000000000000" pitchFamily="2" charset="0"/>
              </a:rPr>
              <a:t>An overview of existing research on approaches to preventing serious youth violence.</a:t>
            </a:r>
            <a:br>
              <a:rPr lang="en-US" b="1" i="0" dirty="0">
                <a:solidFill>
                  <a:srgbClr val="000000"/>
                </a:solidFill>
                <a:effectLst/>
                <a:latin typeface="Poppins" panose="00000500000000000000" pitchFamily="2" charset="0"/>
              </a:rPr>
            </a:br>
            <a:br>
              <a:rPr lang="en-US" sz="3200" b="1" i="0" dirty="0">
                <a:solidFill>
                  <a:srgbClr val="000000"/>
                </a:solidFill>
                <a:effectLst/>
                <a:latin typeface="Poppins" panose="00000500000000000000" pitchFamily="2" charset="0"/>
              </a:rPr>
            </a:br>
            <a:endParaRPr lang="en-GB" dirty="0"/>
          </a:p>
        </p:txBody>
      </p:sp>
      <p:pic>
        <p:nvPicPr>
          <p:cNvPr id="8" name="Picture 7">
            <a:extLst>
              <a:ext uri="{FF2B5EF4-FFF2-40B4-BE49-F238E27FC236}">
                <a16:creationId xmlns:a16="http://schemas.microsoft.com/office/drawing/2014/main" id="{F44E4527-1FA7-DFBE-CEFD-E2D7E898B1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11392" y="4177804"/>
            <a:ext cx="8955019" cy="1732342"/>
          </a:xfrm>
          <a:prstGeom prst="rect">
            <a:avLst/>
          </a:prstGeom>
        </p:spPr>
      </p:pic>
      <p:pic>
        <p:nvPicPr>
          <p:cNvPr id="11" name="Picture 10">
            <a:extLst>
              <a:ext uri="{FF2B5EF4-FFF2-40B4-BE49-F238E27FC236}">
                <a16:creationId xmlns:a16="http://schemas.microsoft.com/office/drawing/2014/main" id="{5CFEBB4F-B2AF-F320-BD76-25B3251621A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34554" y="1460139"/>
            <a:ext cx="8907396" cy="2717665"/>
          </a:xfrm>
          <a:prstGeom prst="rect">
            <a:avLst/>
          </a:prstGeom>
        </p:spPr>
      </p:pic>
    </p:spTree>
    <p:extLst>
      <p:ext uri="{BB962C8B-B14F-4D97-AF65-F5344CB8AC3E}">
        <p14:creationId xmlns:p14="http://schemas.microsoft.com/office/powerpoint/2010/main" val="2621064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2FEDB7-7F3C-5F93-B600-2F61AAA68949}"/>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552C0ACF-408C-4E39-A818-D53193E6E5B9}"/>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2D9677F2-D822-E7A4-D4C7-A67F0321D15E}"/>
              </a:ext>
            </a:extLst>
          </p:cNvPr>
          <p:cNvPicPr>
            <a:picLocks noChangeAspect="1"/>
          </p:cNvPicPr>
          <p:nvPr/>
        </p:nvPicPr>
        <p:blipFill>
          <a:blip r:embed="rId2"/>
          <a:stretch>
            <a:fillRect/>
          </a:stretch>
        </p:blipFill>
        <p:spPr>
          <a:xfrm>
            <a:off x="165315" y="0"/>
            <a:ext cx="12026685" cy="6859583"/>
          </a:xfrm>
          <a:prstGeom prst="rect">
            <a:avLst/>
          </a:prstGeom>
        </p:spPr>
      </p:pic>
      <p:sp>
        <p:nvSpPr>
          <p:cNvPr id="4" name="Rectangle 3">
            <a:extLst>
              <a:ext uri="{FF2B5EF4-FFF2-40B4-BE49-F238E27FC236}">
                <a16:creationId xmlns:a16="http://schemas.microsoft.com/office/drawing/2014/main" id="{A35CA69E-EDDA-D3AA-4135-AD1DC5ACB6AE}"/>
              </a:ext>
            </a:extLst>
          </p:cNvPr>
          <p:cNvSpPr/>
          <p:nvPr/>
        </p:nvSpPr>
        <p:spPr>
          <a:xfrm>
            <a:off x="5910146" y="0"/>
            <a:ext cx="6281854" cy="64231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8A05DEE-56E3-3264-DCA9-9EC6EFEE81FE}"/>
              </a:ext>
            </a:extLst>
          </p:cNvPr>
          <p:cNvSpPr/>
          <p:nvPr/>
        </p:nvSpPr>
        <p:spPr>
          <a:xfrm>
            <a:off x="165315" y="2687445"/>
            <a:ext cx="6281854" cy="416548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7289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119FB-7C57-4757-3B35-08E67DB3E5B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67FDA3-E8D2-68E1-E1C6-AFAFBA59DC85}"/>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6A2CE202-C364-CE9E-B16A-3F6F5ECEAA46}"/>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4E03EAEE-54A7-49FD-0C3E-D33EF49E143D}"/>
              </a:ext>
            </a:extLst>
          </p:cNvPr>
          <p:cNvPicPr>
            <a:picLocks noChangeAspect="1"/>
          </p:cNvPicPr>
          <p:nvPr/>
        </p:nvPicPr>
        <p:blipFill>
          <a:blip r:embed="rId2"/>
          <a:stretch>
            <a:fillRect/>
          </a:stretch>
        </p:blipFill>
        <p:spPr>
          <a:xfrm>
            <a:off x="165315" y="0"/>
            <a:ext cx="12026685" cy="6859583"/>
          </a:xfrm>
          <a:prstGeom prst="rect">
            <a:avLst/>
          </a:prstGeom>
        </p:spPr>
      </p:pic>
      <p:sp>
        <p:nvSpPr>
          <p:cNvPr id="4" name="Rectangle 3">
            <a:extLst>
              <a:ext uri="{FF2B5EF4-FFF2-40B4-BE49-F238E27FC236}">
                <a16:creationId xmlns:a16="http://schemas.microsoft.com/office/drawing/2014/main" id="{B2218269-CE99-DAEF-27A2-09FE1FBF701C}"/>
              </a:ext>
            </a:extLst>
          </p:cNvPr>
          <p:cNvSpPr/>
          <p:nvPr/>
        </p:nvSpPr>
        <p:spPr>
          <a:xfrm>
            <a:off x="5910146" y="0"/>
            <a:ext cx="6281854" cy="64231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7149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43385-2915-A4ED-5144-94FAA6D8E4C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A01808-814D-D7D4-BFC8-22D56B285EE3}"/>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35F98DBC-2B99-7415-3C90-DEB935EBAD92}"/>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D9297AE2-81F3-98D8-5994-D63C3AD721C0}"/>
              </a:ext>
            </a:extLst>
          </p:cNvPr>
          <p:cNvPicPr>
            <a:picLocks noChangeAspect="1"/>
          </p:cNvPicPr>
          <p:nvPr/>
        </p:nvPicPr>
        <p:blipFill>
          <a:blip r:embed="rId2"/>
          <a:stretch>
            <a:fillRect/>
          </a:stretch>
        </p:blipFill>
        <p:spPr>
          <a:xfrm>
            <a:off x="165315" y="0"/>
            <a:ext cx="12026685" cy="6859583"/>
          </a:xfrm>
          <a:prstGeom prst="rect">
            <a:avLst/>
          </a:prstGeom>
        </p:spPr>
      </p:pic>
      <p:sp>
        <p:nvSpPr>
          <p:cNvPr id="4" name="Rectangle 3">
            <a:extLst>
              <a:ext uri="{FF2B5EF4-FFF2-40B4-BE49-F238E27FC236}">
                <a16:creationId xmlns:a16="http://schemas.microsoft.com/office/drawing/2014/main" id="{D13FA882-375D-FD69-0932-78845E6D2E0D}"/>
              </a:ext>
            </a:extLst>
          </p:cNvPr>
          <p:cNvSpPr/>
          <p:nvPr/>
        </p:nvSpPr>
        <p:spPr>
          <a:xfrm>
            <a:off x="5910146" y="2665140"/>
            <a:ext cx="6281854" cy="375796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62515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80668-6B1F-E591-57ED-3C0C06C669A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130CA6-8AF2-1280-92E3-D8A23D522336}"/>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69982CDF-8F14-85B2-678B-EBF8A64C15A6}"/>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A19490C9-6E3F-8FAD-8EC0-E73DAC21D034}"/>
              </a:ext>
            </a:extLst>
          </p:cNvPr>
          <p:cNvPicPr>
            <a:picLocks noChangeAspect="1"/>
          </p:cNvPicPr>
          <p:nvPr/>
        </p:nvPicPr>
        <p:blipFill>
          <a:blip r:embed="rId2"/>
          <a:stretch>
            <a:fillRect/>
          </a:stretch>
        </p:blipFill>
        <p:spPr>
          <a:xfrm>
            <a:off x="165315" y="0"/>
            <a:ext cx="12026685" cy="6859583"/>
          </a:xfrm>
          <a:prstGeom prst="rect">
            <a:avLst/>
          </a:prstGeom>
        </p:spPr>
      </p:pic>
      <p:sp>
        <p:nvSpPr>
          <p:cNvPr id="4" name="Rectangle 3">
            <a:extLst>
              <a:ext uri="{FF2B5EF4-FFF2-40B4-BE49-F238E27FC236}">
                <a16:creationId xmlns:a16="http://schemas.microsoft.com/office/drawing/2014/main" id="{086E70F8-285B-0361-8ACF-8F0BB0C4D64B}"/>
              </a:ext>
            </a:extLst>
          </p:cNvPr>
          <p:cNvSpPr/>
          <p:nvPr/>
        </p:nvSpPr>
        <p:spPr>
          <a:xfrm>
            <a:off x="5910146" y="3429000"/>
            <a:ext cx="6281854" cy="29941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9701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91C61-CEF5-A44B-1420-2805555E335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7D0F3D-2B07-D4E2-0C98-5F174F6563C4}"/>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B5E103C3-65F5-98AB-CB32-03F6A4538185}"/>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93A93A38-DDCA-CF53-21B2-EFD8DBF89C86}"/>
              </a:ext>
            </a:extLst>
          </p:cNvPr>
          <p:cNvPicPr>
            <a:picLocks noChangeAspect="1"/>
          </p:cNvPicPr>
          <p:nvPr/>
        </p:nvPicPr>
        <p:blipFill>
          <a:blip r:embed="rId2"/>
          <a:stretch>
            <a:fillRect/>
          </a:stretch>
        </p:blipFill>
        <p:spPr>
          <a:xfrm>
            <a:off x="165315" y="0"/>
            <a:ext cx="12026685" cy="6859583"/>
          </a:xfrm>
          <a:prstGeom prst="rect">
            <a:avLst/>
          </a:prstGeom>
        </p:spPr>
      </p:pic>
      <p:sp>
        <p:nvSpPr>
          <p:cNvPr id="4" name="Rectangle 3">
            <a:extLst>
              <a:ext uri="{FF2B5EF4-FFF2-40B4-BE49-F238E27FC236}">
                <a16:creationId xmlns:a16="http://schemas.microsoft.com/office/drawing/2014/main" id="{316C99B4-E962-3FD5-A18E-B5D4DF9B3EF5}"/>
              </a:ext>
            </a:extLst>
          </p:cNvPr>
          <p:cNvSpPr/>
          <p:nvPr/>
        </p:nvSpPr>
        <p:spPr>
          <a:xfrm>
            <a:off x="5910146" y="4527395"/>
            <a:ext cx="6281854" cy="189570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D8E7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7739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50B68-CD1E-A376-9AAB-1A44A77F2F7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84C703-2BF1-DBC1-1823-6CDFBC5DEB9C}"/>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A2674441-5A23-5512-40F2-2522DA90E25C}"/>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A988552B-403D-C277-117E-4AA926926204}"/>
              </a:ext>
            </a:extLst>
          </p:cNvPr>
          <p:cNvPicPr>
            <a:picLocks noChangeAspect="1"/>
          </p:cNvPicPr>
          <p:nvPr/>
        </p:nvPicPr>
        <p:blipFill>
          <a:blip r:embed="rId2"/>
          <a:stretch>
            <a:fillRect/>
          </a:stretch>
        </p:blipFill>
        <p:spPr>
          <a:xfrm>
            <a:off x="165315" y="0"/>
            <a:ext cx="12026685" cy="6859583"/>
          </a:xfrm>
          <a:prstGeom prst="rect">
            <a:avLst/>
          </a:prstGeom>
        </p:spPr>
      </p:pic>
    </p:spTree>
    <p:extLst>
      <p:ext uri="{BB962C8B-B14F-4D97-AF65-F5344CB8AC3E}">
        <p14:creationId xmlns:p14="http://schemas.microsoft.com/office/powerpoint/2010/main" val="1746278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A525D8-8B8A-4F5F-87CB-93D45FCD2A52}"/>
              </a:ext>
            </a:extLst>
          </p:cNvPr>
          <p:cNvSpPr>
            <a:spLocks noGrp="1"/>
          </p:cNvSpPr>
          <p:nvPr>
            <p:ph type="title"/>
          </p:nvPr>
        </p:nvSpPr>
        <p:spPr>
          <a:xfrm>
            <a:off x="162552" y="234134"/>
            <a:ext cx="10515600" cy="633047"/>
          </a:xfrm>
        </p:spPr>
        <p:txBody>
          <a:bodyPr lIns="91440" tIns="45720" rIns="91440" bIns="45720" anchor="t"/>
          <a:lstStyle/>
          <a:p>
            <a:r>
              <a:rPr lang="en-GB" sz="3200" dirty="0">
                <a:latin typeface="Poppins SemiBold"/>
                <a:cs typeface="Poppins SemiBold"/>
              </a:rPr>
              <a:t>Summer employment programmes</a:t>
            </a:r>
            <a:endParaRPr lang="en-GB" sz="3200" dirty="0"/>
          </a:p>
        </p:txBody>
      </p:sp>
      <p:sp>
        <p:nvSpPr>
          <p:cNvPr id="5" name="Content Placeholder 4">
            <a:extLst>
              <a:ext uri="{FF2B5EF4-FFF2-40B4-BE49-F238E27FC236}">
                <a16:creationId xmlns:a16="http://schemas.microsoft.com/office/drawing/2014/main" id="{28DD841B-471A-44F3-9E9A-E210D53A13D4}"/>
              </a:ext>
            </a:extLst>
          </p:cNvPr>
          <p:cNvSpPr>
            <a:spLocks noGrp="1"/>
          </p:cNvSpPr>
          <p:nvPr>
            <p:ph sz="half" idx="1"/>
          </p:nvPr>
        </p:nvSpPr>
        <p:spPr>
          <a:xfrm>
            <a:off x="599448" y="900090"/>
            <a:ext cx="11388059" cy="6069918"/>
          </a:xfrm>
        </p:spPr>
        <p:txBody>
          <a:bodyPr lIns="91440" tIns="45720" rIns="91440" bIns="45720" anchor="t"/>
          <a:lstStyle/>
          <a:p>
            <a:pPr marL="0" indent="0">
              <a:lnSpc>
                <a:spcPct val="100000"/>
              </a:lnSpc>
              <a:buNone/>
            </a:pPr>
            <a:r>
              <a:rPr lang="en-US" sz="2000" dirty="0">
                <a:latin typeface="Poppins"/>
                <a:cs typeface="Poppins"/>
              </a:rPr>
              <a:t>What is it?</a:t>
            </a:r>
            <a:endParaRPr lang="en-US" sz="2000" dirty="0"/>
          </a:p>
          <a:p>
            <a:pPr marL="342900" indent="-342900">
              <a:lnSpc>
                <a:spcPct val="100000"/>
              </a:lnSpc>
              <a:buFont typeface="Arial" panose="05050102010706020507" pitchFamily="18" charset="2"/>
              <a:buChar char="•"/>
            </a:pPr>
            <a:r>
              <a:rPr lang="en-US" sz="1900" b="0" dirty="0">
                <a:latin typeface="Poppins"/>
                <a:cs typeface="Poppins"/>
              </a:rPr>
              <a:t>Paid work placements during the summer holiday, around 25 hours/week </a:t>
            </a:r>
          </a:p>
          <a:p>
            <a:pPr marL="342900" indent="-342900">
              <a:lnSpc>
                <a:spcPct val="100000"/>
              </a:lnSpc>
              <a:buFont typeface="Arial" panose="05050102010706020507" pitchFamily="18" charset="2"/>
              <a:buChar char="•"/>
            </a:pPr>
            <a:r>
              <a:rPr lang="en-US" sz="1900" b="0" dirty="0">
                <a:latin typeface="Poppins"/>
                <a:cs typeface="Poppins"/>
              </a:rPr>
              <a:t>Pre-work training, and coaching or mentoring </a:t>
            </a:r>
          </a:p>
          <a:p>
            <a:pPr marL="0" indent="0">
              <a:lnSpc>
                <a:spcPct val="100000"/>
              </a:lnSpc>
              <a:buNone/>
            </a:pPr>
            <a:r>
              <a:rPr lang="en-US" sz="2000" dirty="0">
                <a:latin typeface="Poppins"/>
                <a:cs typeface="Poppins"/>
              </a:rPr>
              <a:t>How might it work?</a:t>
            </a:r>
          </a:p>
          <a:p>
            <a:pPr marL="342900" indent="-342900">
              <a:lnSpc>
                <a:spcPct val="100000"/>
              </a:lnSpc>
              <a:buFont typeface="Arial" panose="05050102010706020507" pitchFamily="18" charset="2"/>
              <a:buChar char="•"/>
            </a:pPr>
            <a:r>
              <a:rPr lang="en-US" sz="1900" b="0" dirty="0">
                <a:latin typeface="Poppins"/>
                <a:cs typeface="Poppins"/>
              </a:rPr>
              <a:t>Diverting or distracting young people away from situations and peer groups that increase risk of violence, during a higher risk time of the year.</a:t>
            </a:r>
          </a:p>
          <a:p>
            <a:pPr marL="342900" indent="-342900">
              <a:lnSpc>
                <a:spcPct val="100000"/>
              </a:lnSpc>
              <a:buFont typeface="Arial" panose="05050102010706020507" pitchFamily="18" charset="2"/>
              <a:buChar char="•"/>
            </a:pPr>
            <a:r>
              <a:rPr lang="en-US" sz="1900" b="0" dirty="0">
                <a:latin typeface="Poppins"/>
                <a:cs typeface="Poppins"/>
              </a:rPr>
              <a:t>Development of skills, self-esteem, career aspirations. </a:t>
            </a:r>
          </a:p>
          <a:p>
            <a:pPr marL="0" indent="0">
              <a:lnSpc>
                <a:spcPct val="100000"/>
              </a:lnSpc>
              <a:buNone/>
            </a:pPr>
            <a:r>
              <a:rPr lang="en-US" sz="2000" dirty="0">
                <a:latin typeface="Poppins"/>
                <a:cs typeface="Segoe UI"/>
              </a:rPr>
              <a:t>Impact</a:t>
            </a:r>
            <a:endParaRPr lang="en-US" sz="2000" b="0" dirty="0">
              <a:solidFill>
                <a:srgbClr val="000000"/>
              </a:solidFill>
              <a:latin typeface="Poppins"/>
              <a:cs typeface="Segoe UI"/>
            </a:endParaRPr>
          </a:p>
          <a:p>
            <a:pPr algn="l" rtl="0" fontAlgn="base">
              <a:lnSpc>
                <a:spcPts val="1950"/>
              </a:lnSpc>
            </a:pPr>
            <a:r>
              <a:rPr lang="en-US" sz="1900" b="0" dirty="0">
                <a:latin typeface="Poppins"/>
                <a:cs typeface="Arial"/>
              </a:rPr>
              <a:t>High impact on violence during the summer </a:t>
            </a:r>
          </a:p>
          <a:p>
            <a:pPr algn="l" rtl="0" fontAlgn="base">
              <a:lnSpc>
                <a:spcPts val="1950"/>
              </a:lnSpc>
            </a:pPr>
            <a:r>
              <a:rPr lang="en-US" sz="1900" b="0" dirty="0">
                <a:latin typeface="Poppins"/>
                <a:cs typeface="Arial"/>
              </a:rPr>
              <a:t>Low impact on violence longer term </a:t>
            </a:r>
          </a:p>
          <a:p>
            <a:pPr algn="l" rtl="0" fontAlgn="base">
              <a:lnSpc>
                <a:spcPts val="1950"/>
              </a:lnSpc>
            </a:pPr>
            <a:r>
              <a:rPr lang="en-US" sz="1900" b="0" dirty="0">
                <a:latin typeface="Poppins"/>
                <a:cs typeface="Arial"/>
              </a:rPr>
              <a:t>Mixed outcomes for other crime types </a:t>
            </a:r>
          </a:p>
          <a:p>
            <a:pPr marL="0" indent="0">
              <a:lnSpc>
                <a:spcPct val="100000"/>
              </a:lnSpc>
              <a:buNone/>
            </a:pPr>
            <a:r>
              <a:rPr lang="en-GB" sz="2000" dirty="0">
                <a:latin typeface="Poppins"/>
                <a:cs typeface="Poppins"/>
              </a:rPr>
              <a:t>Cost</a:t>
            </a:r>
          </a:p>
          <a:p>
            <a:pPr>
              <a:lnSpc>
                <a:spcPct val="100000"/>
              </a:lnSpc>
            </a:pPr>
            <a:r>
              <a:rPr lang="en-GB" sz="2000" b="0" dirty="0">
                <a:latin typeface="Poppins"/>
                <a:cs typeface="Poppins"/>
              </a:rPr>
              <a:t>High cost </a:t>
            </a:r>
          </a:p>
          <a:p>
            <a:pPr marL="342900" indent="-342900">
              <a:lnSpc>
                <a:spcPct val="100000"/>
              </a:lnSpc>
              <a:buFont typeface="Arial,Sans-Serif" panose="05050102010706020507" pitchFamily="18" charset="2"/>
              <a:buChar char="•"/>
            </a:pPr>
            <a:endParaRPr lang="en-GB" sz="2000" b="0" dirty="0">
              <a:latin typeface="Poppins"/>
              <a:cs typeface="Arial"/>
            </a:endParaRPr>
          </a:p>
          <a:p>
            <a:pPr marL="0" indent="0">
              <a:lnSpc>
                <a:spcPct val="100000"/>
              </a:lnSpc>
              <a:buNone/>
            </a:pPr>
            <a:endParaRPr lang="en-GB" sz="2000" b="0" dirty="0">
              <a:latin typeface="Poppins"/>
              <a:cs typeface="Poppins"/>
            </a:endParaRPr>
          </a:p>
        </p:txBody>
      </p:sp>
      <p:pic>
        <p:nvPicPr>
          <p:cNvPr id="2" name="Picture 1">
            <a:extLst>
              <a:ext uri="{FF2B5EF4-FFF2-40B4-BE49-F238E27FC236}">
                <a16:creationId xmlns:a16="http://schemas.microsoft.com/office/drawing/2014/main" id="{F9EC8A8A-8463-A3DD-2A60-26722F48B9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8502" y="4254921"/>
            <a:ext cx="1162086" cy="205074"/>
          </a:xfrm>
          <a:prstGeom prst="rect">
            <a:avLst/>
          </a:prstGeom>
        </p:spPr>
      </p:pic>
      <p:pic>
        <p:nvPicPr>
          <p:cNvPr id="7" name="Picture 6">
            <a:extLst>
              <a:ext uri="{FF2B5EF4-FFF2-40B4-BE49-F238E27FC236}">
                <a16:creationId xmlns:a16="http://schemas.microsoft.com/office/drawing/2014/main" id="{F3347352-4CAC-0189-2C9D-2709100044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83253" y="6077302"/>
            <a:ext cx="1808747" cy="780698"/>
          </a:xfrm>
          <a:prstGeom prst="rect">
            <a:avLst/>
          </a:prstGeom>
        </p:spPr>
      </p:pic>
      <p:pic>
        <p:nvPicPr>
          <p:cNvPr id="8" name="Picture 7">
            <a:extLst>
              <a:ext uri="{FF2B5EF4-FFF2-40B4-BE49-F238E27FC236}">
                <a16:creationId xmlns:a16="http://schemas.microsoft.com/office/drawing/2014/main" id="{97B0AAFE-2500-1FCC-A41E-5DF3447734D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18502" y="4622713"/>
            <a:ext cx="1162085" cy="205074"/>
          </a:xfrm>
          <a:prstGeom prst="rect">
            <a:avLst/>
          </a:prstGeom>
        </p:spPr>
      </p:pic>
      <p:pic>
        <p:nvPicPr>
          <p:cNvPr id="9" name="Picture 8">
            <a:extLst>
              <a:ext uri="{FF2B5EF4-FFF2-40B4-BE49-F238E27FC236}">
                <a16:creationId xmlns:a16="http://schemas.microsoft.com/office/drawing/2014/main" id="{A61A89BC-CCBF-E422-4848-6F5094EC5F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18502" y="4990505"/>
            <a:ext cx="1162077" cy="205073"/>
          </a:xfrm>
          <a:prstGeom prst="rect">
            <a:avLst/>
          </a:prstGeom>
        </p:spPr>
      </p:pic>
    </p:spTree>
    <p:extLst>
      <p:ext uri="{BB962C8B-B14F-4D97-AF65-F5344CB8AC3E}">
        <p14:creationId xmlns:p14="http://schemas.microsoft.com/office/powerpoint/2010/main" val="243533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8C915-AEC3-33EE-252A-DDCC9F37EC11}"/>
              </a:ext>
            </a:extLst>
          </p:cNvPr>
          <p:cNvSpPr>
            <a:spLocks noGrp="1"/>
          </p:cNvSpPr>
          <p:nvPr>
            <p:ph type="title"/>
          </p:nvPr>
        </p:nvSpPr>
        <p:spPr>
          <a:xfrm>
            <a:off x="2113652" y="365886"/>
            <a:ext cx="8694555" cy="1024002"/>
          </a:xfrm>
        </p:spPr>
        <p:txBody>
          <a:bodyPr lIns="91440" tIns="45720" rIns="91440" bIns="45720" anchor="t"/>
          <a:lstStyle/>
          <a:p>
            <a:r>
              <a:rPr lang="en-GB" sz="2400" dirty="0">
                <a:latin typeface="Poppins SemiBold"/>
                <a:cs typeface="Poppins SemiBold"/>
              </a:rPr>
              <a:t>Existing topics we’re scoping for updates this year</a:t>
            </a:r>
            <a:endParaRPr lang="en-US" dirty="0"/>
          </a:p>
        </p:txBody>
      </p:sp>
      <p:graphicFrame>
        <p:nvGraphicFramePr>
          <p:cNvPr id="4" name="Table 3">
            <a:extLst>
              <a:ext uri="{FF2B5EF4-FFF2-40B4-BE49-F238E27FC236}">
                <a16:creationId xmlns:a16="http://schemas.microsoft.com/office/drawing/2014/main" id="{D8D9E6AA-0094-0F70-05BC-9F4410CE8B6E}"/>
              </a:ext>
            </a:extLst>
          </p:cNvPr>
          <p:cNvGraphicFramePr>
            <a:graphicFrameLocks noGrp="1"/>
          </p:cNvGraphicFramePr>
          <p:nvPr/>
        </p:nvGraphicFramePr>
        <p:xfrm>
          <a:off x="635430" y="1207048"/>
          <a:ext cx="10986594" cy="4261064"/>
        </p:xfrm>
        <a:graphic>
          <a:graphicData uri="http://schemas.openxmlformats.org/drawingml/2006/table">
            <a:tbl>
              <a:tblPr firstRow="1" bandRow="1">
                <a:tableStyleId>{0505E3EF-67EA-436B-97B2-0124C06EBD24}</a:tableStyleId>
              </a:tblPr>
              <a:tblGrid>
                <a:gridCol w="3662198">
                  <a:extLst>
                    <a:ext uri="{9D8B030D-6E8A-4147-A177-3AD203B41FA5}">
                      <a16:colId xmlns:a16="http://schemas.microsoft.com/office/drawing/2014/main" val="2600734684"/>
                    </a:ext>
                  </a:extLst>
                </a:gridCol>
                <a:gridCol w="3662198">
                  <a:extLst>
                    <a:ext uri="{9D8B030D-6E8A-4147-A177-3AD203B41FA5}">
                      <a16:colId xmlns:a16="http://schemas.microsoft.com/office/drawing/2014/main" val="3152021715"/>
                    </a:ext>
                  </a:extLst>
                </a:gridCol>
                <a:gridCol w="3662198">
                  <a:extLst>
                    <a:ext uri="{9D8B030D-6E8A-4147-A177-3AD203B41FA5}">
                      <a16:colId xmlns:a16="http://schemas.microsoft.com/office/drawing/2014/main" val="4180582647"/>
                    </a:ext>
                  </a:extLst>
                </a:gridCol>
              </a:tblGrid>
              <a:tr h="2793561">
                <a:tc>
                  <a:txBody>
                    <a:bodyPr/>
                    <a:lstStyle/>
                    <a:p>
                      <a:pPr lvl="0" algn="ctr">
                        <a:buNone/>
                      </a:pPr>
                      <a:r>
                        <a:rPr lang="en-US" sz="2000" dirty="0">
                          <a:solidFill>
                            <a:srgbClr val="535353"/>
                          </a:solidFill>
                          <a:latin typeface="Poppins" panose="00000500000000000000" pitchFamily="2" charset="0"/>
                          <a:cs typeface="Poppins" panose="00000500000000000000" pitchFamily="2" charset="0"/>
                        </a:rPr>
                        <a:t>Social skills training</a:t>
                      </a:r>
                    </a:p>
                    <a:p>
                      <a:pPr marL="285750" lvl="0" indent="-285750" algn="ctr">
                        <a:buFont typeface="Calibri"/>
                        <a:buChar char="-"/>
                      </a:pPr>
                      <a:r>
                        <a:rPr lang="en-US" sz="2000" b="0" dirty="0">
                          <a:solidFill>
                            <a:srgbClr val="535353"/>
                          </a:solidFill>
                          <a:latin typeface="Poppins" panose="00000500000000000000" pitchFamily="2" charset="0"/>
                          <a:cs typeface="Poppins" panose="00000500000000000000" pitchFamily="2" charset="0"/>
                        </a:rPr>
                        <a:t>Universal</a:t>
                      </a:r>
                    </a:p>
                    <a:p>
                      <a:pPr marL="285750" lvl="0" indent="-285750" algn="ctr">
                        <a:buFont typeface="Calibri"/>
                        <a:buChar char="-"/>
                      </a:pPr>
                      <a:r>
                        <a:rPr lang="en-US" sz="2000" b="0" dirty="0">
                          <a:solidFill>
                            <a:srgbClr val="535353"/>
                          </a:solidFill>
                          <a:latin typeface="Poppins" panose="00000500000000000000" pitchFamily="2" charset="0"/>
                          <a:cs typeface="Poppins" panose="00000500000000000000" pitchFamily="2" charset="0"/>
                        </a:rPr>
                        <a:t>Targeted</a:t>
                      </a:r>
                    </a:p>
                  </a:txBody>
                  <a:tcPr anchor="ctr"/>
                </a:tc>
                <a:tc>
                  <a:txBody>
                    <a:bodyPr/>
                    <a:lstStyle/>
                    <a:p>
                      <a:pPr lvl="0" algn="ctr">
                        <a:buNone/>
                      </a:pPr>
                      <a:r>
                        <a:rPr lang="en-US" sz="2000" dirty="0">
                          <a:solidFill>
                            <a:srgbClr val="535353"/>
                          </a:solidFill>
                          <a:latin typeface="Poppins" panose="00000500000000000000" pitchFamily="2" charset="0"/>
                          <a:cs typeface="Poppins" panose="00000500000000000000" pitchFamily="2" charset="0"/>
                        </a:rPr>
                        <a:t>School attendance</a:t>
                      </a:r>
                    </a:p>
                    <a:p>
                      <a:pPr marL="285750" lvl="0" indent="-285750" algn="ctr">
                        <a:buFont typeface="Calibri"/>
                        <a:buChar char="-"/>
                      </a:pPr>
                      <a:r>
                        <a:rPr lang="en-US" sz="2000" b="0" dirty="0" err="1">
                          <a:solidFill>
                            <a:srgbClr val="535353"/>
                          </a:solidFill>
                          <a:latin typeface="Poppins" panose="00000500000000000000" pitchFamily="2" charset="0"/>
                          <a:cs typeface="Poppins" panose="00000500000000000000" pitchFamily="2" charset="0"/>
                        </a:rPr>
                        <a:t>Behaviour</a:t>
                      </a:r>
                      <a:r>
                        <a:rPr lang="en-US" sz="2000" b="0" dirty="0">
                          <a:solidFill>
                            <a:srgbClr val="535353"/>
                          </a:solidFill>
                          <a:latin typeface="Poppins" panose="00000500000000000000" pitchFamily="2" charset="0"/>
                          <a:cs typeface="Poppins" panose="00000500000000000000" pitchFamily="2" charset="0"/>
                        </a:rPr>
                        <a:t> management</a:t>
                      </a:r>
                    </a:p>
                    <a:p>
                      <a:pPr marL="285750" lvl="0" indent="-285750" algn="ctr">
                        <a:buFont typeface="Calibri"/>
                        <a:buChar char="-"/>
                      </a:pPr>
                      <a:r>
                        <a:rPr lang="en-US" sz="2000" b="0" dirty="0">
                          <a:solidFill>
                            <a:srgbClr val="535353"/>
                          </a:solidFill>
                          <a:latin typeface="Poppins" panose="00000500000000000000" pitchFamily="2" charset="0"/>
                          <a:cs typeface="Poppins" panose="00000500000000000000" pitchFamily="2" charset="0"/>
                        </a:rPr>
                        <a:t>Whole-school approach or supporting attendance</a:t>
                      </a:r>
                    </a:p>
                  </a:txBody>
                  <a:tcPr anchor="ctr"/>
                </a:tc>
                <a:tc>
                  <a:txBody>
                    <a:bodyPr/>
                    <a:lstStyle/>
                    <a:p>
                      <a:pPr algn="ctr"/>
                      <a:r>
                        <a:rPr lang="en-US" sz="2000" dirty="0">
                          <a:solidFill>
                            <a:srgbClr val="535353"/>
                          </a:solidFill>
                          <a:latin typeface="Poppins" panose="00000500000000000000" pitchFamily="2" charset="0"/>
                          <a:cs typeface="Poppins" panose="00000500000000000000" pitchFamily="2" charset="0"/>
                        </a:rPr>
                        <a:t>Pre-court diversion</a:t>
                      </a:r>
                    </a:p>
                    <a:p>
                      <a:pPr marL="285750" lvl="0" indent="-285750" algn="ctr">
                        <a:buFont typeface="Calibri"/>
                        <a:buChar char="-"/>
                      </a:pPr>
                      <a:r>
                        <a:rPr lang="en-US" sz="2000" b="0" dirty="0">
                          <a:solidFill>
                            <a:srgbClr val="535353"/>
                          </a:solidFill>
                          <a:latin typeface="Poppins" panose="00000500000000000000" pitchFamily="2" charset="0"/>
                          <a:cs typeface="Poppins" panose="00000500000000000000" pitchFamily="2" charset="0"/>
                        </a:rPr>
                        <a:t>Outcome 22</a:t>
                      </a:r>
                    </a:p>
                    <a:p>
                      <a:pPr marL="285750" lvl="0" indent="-285750" algn="ctr">
                        <a:buFont typeface="Calibri"/>
                        <a:buChar char="-"/>
                      </a:pPr>
                      <a:r>
                        <a:rPr lang="en-US" sz="2000" b="0" dirty="0">
                          <a:solidFill>
                            <a:srgbClr val="535353"/>
                          </a:solidFill>
                          <a:latin typeface="Poppins" panose="00000500000000000000" pitchFamily="2" charset="0"/>
                          <a:cs typeface="Poppins" panose="00000500000000000000" pitchFamily="2" charset="0"/>
                        </a:rPr>
                        <a:t>Community resolution</a:t>
                      </a:r>
                    </a:p>
                    <a:p>
                      <a:pPr marL="285750" lvl="0" indent="-285750" algn="ctr">
                        <a:buFont typeface="Calibri"/>
                        <a:buChar char="-"/>
                      </a:pPr>
                      <a:r>
                        <a:rPr lang="en-US" sz="2000" b="0" dirty="0">
                          <a:solidFill>
                            <a:srgbClr val="535353"/>
                          </a:solidFill>
                          <a:latin typeface="Poppins" panose="00000500000000000000" pitchFamily="2" charset="0"/>
                          <a:cs typeface="Poppins" panose="00000500000000000000" pitchFamily="2" charset="0"/>
                        </a:rPr>
                        <a:t>Conditional cautions</a:t>
                      </a:r>
                    </a:p>
                  </a:txBody>
                  <a:tcPr anchor="ctr"/>
                </a:tc>
                <a:extLst>
                  <a:ext uri="{0D108BD9-81ED-4DB2-BD59-A6C34878D82A}">
                    <a16:rowId xmlns:a16="http://schemas.microsoft.com/office/drawing/2014/main" val="3137758282"/>
                  </a:ext>
                </a:extLst>
              </a:tr>
              <a:tr h="1467503">
                <a:tc>
                  <a:txBody>
                    <a:bodyPr/>
                    <a:lstStyle/>
                    <a:p>
                      <a:pPr algn="ctr"/>
                      <a:r>
                        <a:rPr lang="en-US" sz="2000" b="1" dirty="0">
                          <a:solidFill>
                            <a:srgbClr val="535353"/>
                          </a:solidFill>
                          <a:latin typeface="Poppins" panose="00000500000000000000" pitchFamily="2" charset="0"/>
                          <a:cs typeface="Poppins" panose="00000500000000000000" pitchFamily="2" charset="0"/>
                        </a:rPr>
                        <a:t>Sports </a:t>
                      </a:r>
                      <a:r>
                        <a:rPr lang="en-US" sz="2000" b="1" err="1">
                          <a:solidFill>
                            <a:srgbClr val="535353"/>
                          </a:solidFill>
                          <a:latin typeface="Poppins" panose="00000500000000000000" pitchFamily="2" charset="0"/>
                          <a:cs typeface="Poppins" panose="00000500000000000000" pitchFamily="2" charset="0"/>
                        </a:rPr>
                        <a:t>programmes</a:t>
                      </a:r>
                    </a:p>
                    <a:p>
                      <a:pPr marL="285750" lvl="0" indent="-285750" algn="ctr">
                        <a:buFont typeface="Calibri"/>
                        <a:buChar char="-"/>
                      </a:pPr>
                      <a:r>
                        <a:rPr lang="en-US" sz="2000" dirty="0">
                          <a:solidFill>
                            <a:srgbClr val="535353"/>
                          </a:solidFill>
                          <a:latin typeface="Poppins" panose="00000500000000000000" pitchFamily="2" charset="0"/>
                          <a:cs typeface="Poppins" panose="00000500000000000000" pitchFamily="2" charset="0"/>
                        </a:rPr>
                        <a:t>Team sports</a:t>
                      </a:r>
                    </a:p>
                    <a:p>
                      <a:pPr marL="285750" lvl="0" indent="-285750" algn="ctr">
                        <a:buFont typeface="Calibri"/>
                        <a:buChar char="-"/>
                      </a:pPr>
                      <a:r>
                        <a:rPr lang="en-US" sz="2000" dirty="0">
                          <a:solidFill>
                            <a:srgbClr val="535353"/>
                          </a:solidFill>
                          <a:latin typeface="Poppins" panose="00000500000000000000" pitchFamily="2" charset="0"/>
                          <a:cs typeface="Poppins" panose="00000500000000000000" pitchFamily="2" charset="0"/>
                        </a:rPr>
                        <a:t>Combat sports</a:t>
                      </a:r>
                    </a:p>
                  </a:txBody>
                  <a:tcPr anchor="ctr"/>
                </a:tc>
                <a:tc>
                  <a:txBody>
                    <a:bodyPr/>
                    <a:lstStyle/>
                    <a:p>
                      <a:pPr algn="ctr"/>
                      <a:r>
                        <a:rPr lang="en-US" sz="2000" b="1" dirty="0">
                          <a:solidFill>
                            <a:srgbClr val="535353"/>
                          </a:solidFill>
                          <a:latin typeface="Poppins" panose="00000500000000000000" pitchFamily="2" charset="0"/>
                          <a:cs typeface="Poppins" panose="00000500000000000000" pitchFamily="2" charset="0"/>
                        </a:rPr>
                        <a:t>Cognitive </a:t>
                      </a:r>
                      <a:r>
                        <a:rPr lang="en-US" sz="2000" b="1" dirty="0" err="1">
                          <a:solidFill>
                            <a:srgbClr val="535353"/>
                          </a:solidFill>
                          <a:latin typeface="Poppins" panose="00000500000000000000" pitchFamily="2" charset="0"/>
                          <a:cs typeface="Poppins" panose="00000500000000000000" pitchFamily="2" charset="0"/>
                        </a:rPr>
                        <a:t>Behavioural</a:t>
                      </a:r>
                      <a:r>
                        <a:rPr lang="en-US" sz="2000" b="1" dirty="0">
                          <a:solidFill>
                            <a:srgbClr val="535353"/>
                          </a:solidFill>
                          <a:latin typeface="Poppins" panose="00000500000000000000" pitchFamily="2" charset="0"/>
                          <a:cs typeface="Poppins" panose="00000500000000000000" pitchFamily="2" charset="0"/>
                        </a:rPr>
                        <a:t> Therapy</a:t>
                      </a:r>
                    </a:p>
                    <a:p>
                      <a:pPr marL="285750" lvl="0" indent="-285750" algn="ctr">
                        <a:buFont typeface="Calibri"/>
                        <a:buChar char="-"/>
                      </a:pPr>
                      <a:r>
                        <a:rPr lang="en-US" sz="2000" dirty="0">
                          <a:solidFill>
                            <a:srgbClr val="535353"/>
                          </a:solidFill>
                          <a:latin typeface="Poppins" panose="00000500000000000000" pitchFamily="2" charset="0"/>
                          <a:cs typeface="Poppins" panose="00000500000000000000" pitchFamily="2" charset="0"/>
                        </a:rPr>
                        <a:t>Clinical provision</a:t>
                      </a:r>
                    </a:p>
                    <a:p>
                      <a:pPr marL="285750" lvl="0" indent="-285750" algn="ctr">
                        <a:buFont typeface="Calibri"/>
                        <a:buChar char="-"/>
                      </a:pPr>
                      <a:r>
                        <a:rPr lang="en-US" sz="2000" dirty="0">
                          <a:solidFill>
                            <a:srgbClr val="535353"/>
                          </a:solidFill>
                          <a:latin typeface="Poppins" panose="00000500000000000000" pitchFamily="2" charset="0"/>
                          <a:cs typeface="Poppins" panose="00000500000000000000" pitchFamily="2" charset="0"/>
                        </a:rPr>
                        <a:t>CBT techniques</a:t>
                      </a:r>
                    </a:p>
                  </a:txBody>
                  <a:tcPr anchor="ctr"/>
                </a:tc>
                <a:tc>
                  <a:txBody>
                    <a:bodyPr/>
                    <a:lstStyle/>
                    <a:p>
                      <a:pPr algn="ctr"/>
                      <a:r>
                        <a:rPr lang="en-US" sz="2000" b="1" dirty="0">
                          <a:solidFill>
                            <a:srgbClr val="535353"/>
                          </a:solidFill>
                          <a:latin typeface="Poppins" panose="00000500000000000000" pitchFamily="2" charset="0"/>
                          <a:cs typeface="Poppins" panose="00000500000000000000" pitchFamily="2" charset="0"/>
                        </a:rPr>
                        <a:t>Trauma-specific therapies</a:t>
                      </a:r>
                    </a:p>
                    <a:p>
                      <a:pPr marL="285750" lvl="0" indent="-285750" algn="ctr">
                        <a:buFont typeface="Calibri"/>
                        <a:buChar char="-"/>
                      </a:pPr>
                      <a:r>
                        <a:rPr lang="en-US" sz="2000" dirty="0">
                          <a:solidFill>
                            <a:srgbClr val="535353"/>
                          </a:solidFill>
                          <a:latin typeface="Poppins" panose="00000500000000000000" pitchFamily="2" charset="0"/>
                          <a:cs typeface="Poppins" panose="00000500000000000000" pitchFamily="2" charset="0"/>
                        </a:rPr>
                        <a:t>Breakdown by types</a:t>
                      </a:r>
                    </a:p>
                  </a:txBody>
                  <a:tcPr anchor="ctr"/>
                </a:tc>
                <a:extLst>
                  <a:ext uri="{0D108BD9-81ED-4DB2-BD59-A6C34878D82A}">
                    <a16:rowId xmlns:a16="http://schemas.microsoft.com/office/drawing/2014/main" val="164663980"/>
                  </a:ext>
                </a:extLst>
              </a:tr>
            </a:tbl>
          </a:graphicData>
        </a:graphic>
      </p:graphicFrame>
    </p:spTree>
    <p:extLst>
      <p:ext uri="{BB962C8B-B14F-4D97-AF65-F5344CB8AC3E}">
        <p14:creationId xmlns:p14="http://schemas.microsoft.com/office/powerpoint/2010/main" val="3533336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3AF4E-00C7-47EB-6607-9C96C3B4C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C6EC35-2AAF-303F-1403-CCC6463DAB5D}"/>
              </a:ext>
            </a:extLst>
          </p:cNvPr>
          <p:cNvSpPr>
            <a:spLocks noGrp="1"/>
          </p:cNvSpPr>
          <p:nvPr>
            <p:ph type="title"/>
          </p:nvPr>
        </p:nvSpPr>
        <p:spPr>
          <a:xfrm>
            <a:off x="1322517" y="557015"/>
            <a:ext cx="9829204" cy="659137"/>
          </a:xfrm>
        </p:spPr>
        <p:txBody>
          <a:bodyPr lIns="91440" tIns="45720" rIns="91440" bIns="45720" anchor="t"/>
          <a:lstStyle/>
          <a:p>
            <a:r>
              <a:rPr lang="en-GB" sz="2400" dirty="0">
                <a:latin typeface="Poppins SemiBold"/>
                <a:cs typeface="Poppins SemiBold"/>
              </a:rPr>
              <a:t>New topics we’re scoping for adding to the Toolkit this year</a:t>
            </a:r>
            <a:endParaRPr lang="en-US" dirty="0"/>
          </a:p>
        </p:txBody>
      </p:sp>
      <p:graphicFrame>
        <p:nvGraphicFramePr>
          <p:cNvPr id="3" name="Table 2">
            <a:extLst>
              <a:ext uri="{FF2B5EF4-FFF2-40B4-BE49-F238E27FC236}">
                <a16:creationId xmlns:a16="http://schemas.microsoft.com/office/drawing/2014/main" id="{C2C72BA0-CA5C-5DB9-35F8-399A000D1798}"/>
              </a:ext>
            </a:extLst>
          </p:cNvPr>
          <p:cNvGraphicFramePr>
            <a:graphicFrameLocks noGrp="1"/>
          </p:cNvGraphicFramePr>
          <p:nvPr/>
        </p:nvGraphicFramePr>
        <p:xfrm>
          <a:off x="523030" y="1506970"/>
          <a:ext cx="11428179" cy="4006862"/>
        </p:xfrm>
        <a:graphic>
          <a:graphicData uri="http://schemas.openxmlformats.org/drawingml/2006/table">
            <a:tbl>
              <a:tblPr firstRow="1" lastRow="1" bandRow="1">
                <a:tableStyleId>{8A107856-5554-42FB-B03E-39F5DBC370BA}</a:tableStyleId>
              </a:tblPr>
              <a:tblGrid>
                <a:gridCol w="3809393">
                  <a:extLst>
                    <a:ext uri="{9D8B030D-6E8A-4147-A177-3AD203B41FA5}">
                      <a16:colId xmlns:a16="http://schemas.microsoft.com/office/drawing/2014/main" val="2600734684"/>
                    </a:ext>
                  </a:extLst>
                </a:gridCol>
                <a:gridCol w="3809393">
                  <a:extLst>
                    <a:ext uri="{9D8B030D-6E8A-4147-A177-3AD203B41FA5}">
                      <a16:colId xmlns:a16="http://schemas.microsoft.com/office/drawing/2014/main" val="3152021715"/>
                    </a:ext>
                  </a:extLst>
                </a:gridCol>
                <a:gridCol w="3809393">
                  <a:extLst>
                    <a:ext uri="{9D8B030D-6E8A-4147-A177-3AD203B41FA5}">
                      <a16:colId xmlns:a16="http://schemas.microsoft.com/office/drawing/2014/main" val="4180582647"/>
                    </a:ext>
                  </a:extLst>
                </a:gridCol>
              </a:tblGrid>
              <a:tr h="1455805">
                <a:tc>
                  <a:txBody>
                    <a:bodyPr/>
                    <a:lstStyle/>
                    <a:p>
                      <a:pPr algn="ctr"/>
                      <a:r>
                        <a:rPr lang="en-US" sz="2000" b="1" dirty="0">
                          <a:solidFill>
                            <a:srgbClr val="535353"/>
                          </a:solidFill>
                          <a:latin typeface="Poppins" panose="00000500000000000000" pitchFamily="2" charset="0"/>
                          <a:cs typeface="Poppins" panose="00000500000000000000" pitchFamily="2" charset="0"/>
                        </a:rPr>
                        <a:t>Gang exit programmes</a:t>
                      </a:r>
                    </a:p>
                  </a:txBody>
                  <a:tcPr anchor="ctr"/>
                </a:tc>
                <a:tc>
                  <a:txBody>
                    <a:bodyPr/>
                    <a:lstStyle/>
                    <a:p>
                      <a:pPr algn="ctr"/>
                      <a:r>
                        <a:rPr lang="en-US" sz="2000" b="1" dirty="0">
                          <a:solidFill>
                            <a:srgbClr val="535353"/>
                          </a:solidFill>
                          <a:latin typeface="Poppins" panose="00000500000000000000" pitchFamily="2" charset="0"/>
                          <a:cs typeface="Poppins" panose="00000500000000000000" pitchFamily="2" charset="0"/>
                        </a:rPr>
                        <a:t>Interventions to prevent criminal exploitation</a:t>
                      </a:r>
                    </a:p>
                  </a:txBody>
                  <a:tcPr anchor="ctr"/>
                </a:tc>
                <a:tc>
                  <a:txBody>
                    <a:bodyPr/>
                    <a:lstStyle/>
                    <a:p>
                      <a:pPr algn="ctr"/>
                      <a:r>
                        <a:rPr lang="en-US" sz="2000" b="1" dirty="0">
                          <a:solidFill>
                            <a:srgbClr val="535353"/>
                          </a:solidFill>
                          <a:latin typeface="Poppins" panose="00000500000000000000" pitchFamily="2" charset="0"/>
                          <a:cs typeface="Poppins" panose="00000500000000000000" pitchFamily="2" charset="0"/>
                        </a:rPr>
                        <a:t>Poverty reduction interventions, e.g. cash transfers</a:t>
                      </a:r>
                    </a:p>
                  </a:txBody>
                  <a:tcPr anchor="ctr"/>
                </a:tc>
                <a:extLst>
                  <a:ext uri="{0D108BD9-81ED-4DB2-BD59-A6C34878D82A}">
                    <a16:rowId xmlns:a16="http://schemas.microsoft.com/office/drawing/2014/main" val="3137758282"/>
                  </a:ext>
                </a:extLst>
              </a:tr>
              <a:tr h="1455805">
                <a:tc>
                  <a:txBody>
                    <a:bodyPr/>
                    <a:lstStyle/>
                    <a:p>
                      <a:pPr algn="ctr"/>
                      <a:r>
                        <a:rPr lang="en-US" sz="2000" b="1" dirty="0">
                          <a:solidFill>
                            <a:srgbClr val="535353"/>
                          </a:solidFill>
                          <a:latin typeface="Poppins" panose="00000500000000000000" pitchFamily="2" charset="0"/>
                          <a:cs typeface="Poppins" panose="00000500000000000000" pitchFamily="2" charset="0"/>
                        </a:rPr>
                        <a:t>The 'Cardiff Model' of multi-agency data sharing</a:t>
                      </a:r>
                    </a:p>
                  </a:txBody>
                  <a:tcPr anchor="ctr"/>
                </a:tc>
                <a:tc>
                  <a:txBody>
                    <a:bodyPr/>
                    <a:lstStyle/>
                    <a:p>
                      <a:pPr algn="ctr"/>
                      <a:r>
                        <a:rPr lang="en-US" sz="2000" b="1" dirty="0">
                          <a:solidFill>
                            <a:srgbClr val="535353"/>
                          </a:solidFill>
                          <a:latin typeface="Poppins" panose="00000500000000000000" pitchFamily="2" charset="0"/>
                          <a:cs typeface="Poppins" panose="00000500000000000000" pitchFamily="2" charset="0"/>
                        </a:rPr>
                        <a:t>Community sentences</a:t>
                      </a:r>
                    </a:p>
                  </a:txBody>
                  <a:tcPr anchor="ctr"/>
                </a:tc>
                <a:tc>
                  <a:txBody>
                    <a:bodyPr/>
                    <a:lstStyle/>
                    <a:p>
                      <a:pPr algn="ctr"/>
                      <a:r>
                        <a:rPr lang="en-US" sz="2000" b="1" dirty="0">
                          <a:solidFill>
                            <a:srgbClr val="535353"/>
                          </a:solidFill>
                          <a:latin typeface="Poppins" panose="00000500000000000000" pitchFamily="2" charset="0"/>
                          <a:cs typeface="Poppins" panose="00000500000000000000" pitchFamily="2" charset="0"/>
                        </a:rPr>
                        <a:t>Community level investment</a:t>
                      </a:r>
                    </a:p>
                  </a:txBody>
                  <a:tcPr anchor="ctr"/>
                </a:tc>
                <a:extLst>
                  <a:ext uri="{0D108BD9-81ED-4DB2-BD59-A6C34878D82A}">
                    <a16:rowId xmlns:a16="http://schemas.microsoft.com/office/drawing/2014/main" val="164663980"/>
                  </a:ext>
                </a:extLst>
              </a:tr>
              <a:tr h="1095252">
                <a:tc>
                  <a:txBody>
                    <a:bodyPr/>
                    <a:lstStyle/>
                    <a:p>
                      <a:pPr lvl="0" algn="ctr">
                        <a:buNone/>
                      </a:pPr>
                      <a:r>
                        <a:rPr lang="en-US" sz="2000" b="1" dirty="0">
                          <a:solidFill>
                            <a:srgbClr val="535353"/>
                          </a:solidFill>
                          <a:latin typeface="Poppins" panose="00000500000000000000" pitchFamily="2" charset="0"/>
                          <a:cs typeface="Poppins" panose="00000500000000000000" pitchFamily="2" charset="0"/>
                        </a:rPr>
                        <a:t>Youth clubs</a:t>
                      </a:r>
                    </a:p>
                  </a:txBody>
                  <a:tcPr anchor="ctr"/>
                </a:tc>
                <a:tc>
                  <a:txBody>
                    <a:bodyPr/>
                    <a:lstStyle/>
                    <a:p>
                      <a:pPr lvl="0" algn="ctr">
                        <a:buNone/>
                      </a:pPr>
                      <a:r>
                        <a:rPr lang="en-US" sz="2000" b="1" dirty="0">
                          <a:solidFill>
                            <a:srgbClr val="535353"/>
                          </a:solidFill>
                          <a:latin typeface="Poppins" panose="00000500000000000000" pitchFamily="2" charset="0"/>
                          <a:cs typeface="Poppins" panose="00000500000000000000" pitchFamily="2" charset="0"/>
                        </a:rPr>
                        <a:t>Detached youth work</a:t>
                      </a:r>
                    </a:p>
                  </a:txBody>
                  <a:tcPr anchor="ctr"/>
                </a:tc>
                <a:tc>
                  <a:txBody>
                    <a:bodyPr/>
                    <a:lstStyle/>
                    <a:p>
                      <a:pPr lvl="0" algn="ctr">
                        <a:buNone/>
                      </a:pPr>
                      <a:r>
                        <a:rPr lang="en-US" sz="2000" b="1" dirty="0">
                          <a:solidFill>
                            <a:srgbClr val="535353"/>
                          </a:solidFill>
                          <a:latin typeface="Poppins" panose="00000500000000000000" pitchFamily="2" charset="0"/>
                          <a:cs typeface="Poppins" panose="00000500000000000000" pitchFamily="2" charset="0"/>
                        </a:rPr>
                        <a:t>Custody Navigators</a:t>
                      </a:r>
                    </a:p>
                  </a:txBody>
                  <a:tcPr anchor="ctr"/>
                </a:tc>
                <a:extLst>
                  <a:ext uri="{0D108BD9-81ED-4DB2-BD59-A6C34878D82A}">
                    <a16:rowId xmlns:a16="http://schemas.microsoft.com/office/drawing/2014/main" val="3134714064"/>
                  </a:ext>
                </a:extLst>
              </a:tr>
            </a:tbl>
          </a:graphicData>
        </a:graphic>
      </p:graphicFrame>
    </p:spTree>
    <p:extLst>
      <p:ext uri="{BB962C8B-B14F-4D97-AF65-F5344CB8AC3E}">
        <p14:creationId xmlns:p14="http://schemas.microsoft.com/office/powerpoint/2010/main" val="28322187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131C9-A194-D066-9FDF-3B21F4B9344B}"/>
              </a:ext>
            </a:extLst>
          </p:cNvPr>
          <p:cNvSpPr>
            <a:spLocks noGrp="1"/>
          </p:cNvSpPr>
          <p:nvPr>
            <p:ph type="title"/>
          </p:nvPr>
        </p:nvSpPr>
        <p:spPr>
          <a:xfrm>
            <a:off x="838200" y="876372"/>
            <a:ext cx="6889750" cy="2552628"/>
          </a:xfrm>
        </p:spPr>
        <p:txBody>
          <a:bodyPr/>
          <a:lstStyle/>
          <a:p>
            <a:pPr algn="ctr"/>
            <a:r>
              <a:rPr lang="en-GB" sz="6600" dirty="0"/>
              <a:t>Thank you</a:t>
            </a:r>
            <a:br>
              <a:rPr lang="en-GB" dirty="0"/>
            </a:br>
            <a:endParaRPr lang="en-GB" dirty="0"/>
          </a:p>
        </p:txBody>
      </p:sp>
      <p:sp>
        <p:nvSpPr>
          <p:cNvPr id="3" name="Text Placeholder 2">
            <a:extLst>
              <a:ext uri="{FF2B5EF4-FFF2-40B4-BE49-F238E27FC236}">
                <a16:creationId xmlns:a16="http://schemas.microsoft.com/office/drawing/2014/main" id="{80801BE1-F0D2-2DE2-0771-3549FD924614}"/>
              </a:ext>
            </a:extLst>
          </p:cNvPr>
          <p:cNvSpPr>
            <a:spLocks noGrp="1"/>
          </p:cNvSpPr>
          <p:nvPr>
            <p:ph type="body" idx="1"/>
          </p:nvPr>
        </p:nvSpPr>
        <p:spPr>
          <a:xfrm>
            <a:off x="838200" y="3883911"/>
            <a:ext cx="10515600" cy="2229303"/>
          </a:xfrm>
        </p:spPr>
        <p:txBody>
          <a:bodyPr/>
          <a:lstStyle/>
          <a:p>
            <a:r>
              <a:rPr lang="en-GB" sz="2800" dirty="0"/>
              <a:t>Sign up to YEF’s newsletter for latest updates:</a:t>
            </a:r>
          </a:p>
          <a:p>
            <a:r>
              <a:rPr lang="en-GB" sz="2800" dirty="0">
                <a:latin typeface="Poppins SemiBold" panose="00000700000000000000" pitchFamily="2" charset="0"/>
                <a:cs typeface="Poppins SemiBold" panose="00000700000000000000" pitchFamily="2" charset="0"/>
                <a:hlinkClick r:id="rId3">
                  <a:extLst>
                    <a:ext uri="{A12FA001-AC4F-418D-AE19-62706E023703}">
                      <ahyp:hlinkClr xmlns:ahyp="http://schemas.microsoft.com/office/drawing/2018/hyperlinkcolor" val="tx"/>
                    </a:ext>
                  </a:extLst>
                </a:hlinkClick>
              </a:rPr>
              <a:t>www.youthendowmentfund.org.uk/newsletter</a:t>
            </a:r>
            <a:endParaRPr lang="en-GB" sz="2800" dirty="0">
              <a:latin typeface="Poppins SemiBold" panose="00000700000000000000" pitchFamily="2" charset="0"/>
              <a:cs typeface="Poppins SemiBold" panose="00000700000000000000" pitchFamily="2" charset="0"/>
            </a:endParaRPr>
          </a:p>
          <a:p>
            <a:endParaRPr lang="en-GB" sz="2800" dirty="0">
              <a:latin typeface="Poppins SemiBold" panose="00000700000000000000" pitchFamily="2" charset="0"/>
              <a:cs typeface="Poppins SemiBold" panose="00000700000000000000" pitchFamily="2" charset="0"/>
            </a:endParaRPr>
          </a:p>
          <a:p>
            <a:r>
              <a:rPr lang="en-GB" sz="2800" dirty="0">
                <a:latin typeface="Poppins SemiBold" panose="00000700000000000000" pitchFamily="2" charset="0"/>
                <a:cs typeface="Poppins SemiBold" panose="00000700000000000000" pitchFamily="2" charset="0"/>
                <a:hlinkClick r:id="rId4">
                  <a:extLst>
                    <a:ext uri="{A12FA001-AC4F-418D-AE19-62706E023703}">
                      <ahyp:hlinkClr xmlns:ahyp="http://schemas.microsoft.com/office/drawing/2018/hyperlinkcolor" val="tx"/>
                    </a:ext>
                  </a:extLst>
                </a:hlinkClick>
              </a:rPr>
              <a:t>hello@youthendowmentfund.org.uk</a:t>
            </a:r>
            <a:r>
              <a:rPr lang="en-GB" sz="2800" dirty="0">
                <a:latin typeface="Poppins SemiBold" panose="00000700000000000000" pitchFamily="2" charset="0"/>
                <a:cs typeface="Poppins SemiBold" panose="00000700000000000000" pitchFamily="2" charset="0"/>
              </a:rPr>
              <a:t> </a:t>
            </a:r>
          </a:p>
        </p:txBody>
      </p:sp>
      <p:pic>
        <p:nvPicPr>
          <p:cNvPr id="5" name="Picture 4" descr="A qr code on a white background&#10;&#10;Description automatically generated">
            <a:extLst>
              <a:ext uri="{FF2B5EF4-FFF2-40B4-BE49-F238E27FC236}">
                <a16:creationId xmlns:a16="http://schemas.microsoft.com/office/drawing/2014/main" id="{30AA73A7-952C-0DCC-AB00-6760227B830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87473" y="290513"/>
            <a:ext cx="2852737" cy="2852737"/>
          </a:xfrm>
          <a:prstGeom prst="rect">
            <a:avLst/>
          </a:prstGeom>
        </p:spPr>
      </p:pic>
    </p:spTree>
    <p:extLst>
      <p:ext uri="{BB962C8B-B14F-4D97-AF65-F5344CB8AC3E}">
        <p14:creationId xmlns:p14="http://schemas.microsoft.com/office/powerpoint/2010/main" val="1103162362"/>
      </p:ext>
    </p:extLst>
  </p:cSld>
  <p:clrMapOvr>
    <a:masterClrMapping/>
  </p:clrMapOvr>
</p:sld>
</file>

<file path=ppt/theme/theme1.xml><?xml version="1.0" encoding="utf-8"?>
<a:theme xmlns:a="http://schemas.openxmlformats.org/drawingml/2006/main" name="1_Office Theme">
  <a:themeElements>
    <a:clrScheme name="Youth Endowment Fund">
      <a:dk1>
        <a:srgbClr val="000000"/>
      </a:dk1>
      <a:lt1>
        <a:srgbClr val="D8E7BF"/>
      </a:lt1>
      <a:dk2>
        <a:srgbClr val="9C9B9B"/>
      </a:dk2>
      <a:lt2>
        <a:srgbClr val="F5BFAD"/>
      </a:lt2>
      <a:accent1>
        <a:srgbClr val="ED6E63"/>
      </a:accent1>
      <a:accent2>
        <a:srgbClr val="79B791"/>
      </a:accent2>
      <a:accent3>
        <a:srgbClr val="80ADB5"/>
      </a:accent3>
      <a:accent4>
        <a:srgbClr val="F9B512"/>
      </a:accent4>
      <a:accent5>
        <a:srgbClr val="907F9F"/>
      </a:accent5>
      <a:accent6>
        <a:srgbClr val="F8E08E"/>
      </a:accent6>
      <a:hlink>
        <a:srgbClr val="FAB512"/>
      </a:hlink>
      <a:folHlink>
        <a:srgbClr val="F7E08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
  <a:themeElements>
    <a:clrScheme name="Youth Endowment Fund">
      <a:dk1>
        <a:srgbClr val="000000"/>
      </a:dk1>
      <a:lt1>
        <a:srgbClr val="D8E7BF"/>
      </a:lt1>
      <a:dk2>
        <a:srgbClr val="9C9B9B"/>
      </a:dk2>
      <a:lt2>
        <a:srgbClr val="F5BFAD"/>
      </a:lt2>
      <a:accent1>
        <a:srgbClr val="ED6E63"/>
      </a:accent1>
      <a:accent2>
        <a:srgbClr val="79B791"/>
      </a:accent2>
      <a:accent3>
        <a:srgbClr val="80ADB5"/>
      </a:accent3>
      <a:accent4>
        <a:srgbClr val="F9B512"/>
      </a:accent4>
      <a:accent5>
        <a:srgbClr val="907F9F"/>
      </a:accent5>
      <a:accent6>
        <a:srgbClr val="F8E08E"/>
      </a:accent6>
      <a:hlink>
        <a:srgbClr val="FAB512"/>
      </a:hlink>
      <a:folHlink>
        <a:srgbClr val="F7E08E"/>
      </a:folHlink>
    </a:clrScheme>
    <a:fontScheme name="Custom 2">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 id="{BD7589C8-A3D1-4D01-A66E-5AD823040948}" vid="{721ED0E9-6E79-41B6-8A34-8BF51AFF077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IF_Will_1">
    <a:dk1>
      <a:sysClr val="windowText" lastClr="000000"/>
    </a:dk1>
    <a:lt1>
      <a:sysClr val="window" lastClr="FFFFFF"/>
    </a:lt1>
    <a:dk2>
      <a:srgbClr val="000000"/>
    </a:dk2>
    <a:lt2>
      <a:srgbClr val="FFFFFF"/>
    </a:lt2>
    <a:accent1>
      <a:srgbClr val="ED6D66"/>
    </a:accent1>
    <a:accent2>
      <a:srgbClr val="FAB515"/>
    </a:accent2>
    <a:accent3>
      <a:srgbClr val="80AEB6"/>
    </a:accent3>
    <a:accent4>
      <a:srgbClr val="F5BFAD"/>
    </a:accent4>
    <a:accent5>
      <a:srgbClr val="D9E8BF"/>
    </a:accent5>
    <a:accent6>
      <a:srgbClr val="9C9B9B"/>
    </a:accent6>
    <a:hlink>
      <a:srgbClr val="0000FF"/>
    </a:hlink>
    <a:folHlink>
      <a:srgbClr val="0000FF"/>
    </a:folHlink>
  </a:clrScheme>
  <a:fontScheme name="Custom 2">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YEF theme">
    <a:dk1>
      <a:sysClr val="windowText" lastClr="000000"/>
    </a:dk1>
    <a:lt1>
      <a:sysClr val="window" lastClr="FFFFFF"/>
    </a:lt1>
    <a:dk2>
      <a:srgbClr val="44546A"/>
    </a:dk2>
    <a:lt2>
      <a:srgbClr val="E7E6E6"/>
    </a:lt2>
    <a:accent1>
      <a:srgbClr val="EC6E63"/>
    </a:accent1>
    <a:accent2>
      <a:srgbClr val="F5BFAD"/>
    </a:accent2>
    <a:accent3>
      <a:srgbClr val="80ABB3"/>
    </a:accent3>
    <a:accent4>
      <a:srgbClr val="BFD5D9"/>
    </a:accent4>
    <a:accent5>
      <a:srgbClr val="FFB100"/>
    </a:accent5>
    <a:accent6>
      <a:srgbClr val="59B486"/>
    </a:accent6>
    <a:hlink>
      <a:srgbClr val="0563C1"/>
    </a:hlink>
    <a:folHlink>
      <a:srgbClr val="954F72"/>
    </a:folHlink>
  </a:clrScheme>
  <a:fontScheme name="Custom 2">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02f50e1b-417f-4277-b607-9bbb7530373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3136F3374994F4D9806AC4C6C1FA5AD" ma:contentTypeVersion="18" ma:contentTypeDescription="Create a new document." ma:contentTypeScope="" ma:versionID="232b360902f34b1fca218ec2a6fb9a3d">
  <xsd:schema xmlns:xsd="http://www.w3.org/2001/XMLSchema" xmlns:xs="http://www.w3.org/2001/XMLSchema" xmlns:p="http://schemas.microsoft.com/office/2006/metadata/properties" xmlns:ns3="02f50e1b-417f-4277-b607-9bbb75303736" xmlns:ns4="b3c759c5-413b-4806-a431-942541d6b94c" targetNamespace="http://schemas.microsoft.com/office/2006/metadata/properties" ma:root="true" ma:fieldsID="86b975435a2e04431bafaa7bae6721ed" ns3:_="" ns4:_="">
    <xsd:import namespace="02f50e1b-417f-4277-b607-9bbb75303736"/>
    <xsd:import namespace="b3c759c5-413b-4806-a431-942541d6b94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f50e1b-417f-4277-b607-9bbb753037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c759c5-413b-4806-a431-942541d6b9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3BBD95-8164-4E20-AC9B-E90639A70319}">
  <ds:schemaRefs>
    <ds:schemaRef ds:uri="http://purl.org/dc/elements/1.1/"/>
    <ds:schemaRef ds:uri="http://schemas.openxmlformats.org/package/2006/metadata/core-properties"/>
    <ds:schemaRef ds:uri="02f50e1b-417f-4277-b607-9bbb75303736"/>
    <ds:schemaRef ds:uri="http://purl.org/dc/dcmitype/"/>
    <ds:schemaRef ds:uri="b3c759c5-413b-4806-a431-942541d6b94c"/>
    <ds:schemaRef ds:uri="http://purl.org/dc/terms/"/>
    <ds:schemaRef ds:uri="http://schemas.microsoft.com/office/2006/documentManagement/type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896A2758-BD9D-4543-884B-7CC20054D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f50e1b-417f-4277-b607-9bbb75303736"/>
    <ds:schemaRef ds:uri="b3c759c5-413b-4806-a431-942541d6b9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80CD541-2499-4705-839D-AB763E1E4D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125</TotalTime>
  <Words>2337</Words>
  <Application>Microsoft Office PowerPoint</Application>
  <PresentationFormat>Widescreen</PresentationFormat>
  <Paragraphs>237</Paragraphs>
  <Slides>40</Slides>
  <Notes>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40</vt:i4>
      </vt:variant>
    </vt:vector>
  </HeadingPairs>
  <TitlesOfParts>
    <vt:vector size="52" baseType="lpstr">
      <vt:lpstr>Aptos</vt:lpstr>
      <vt:lpstr>Arial</vt:lpstr>
      <vt:lpstr>Arial,Sans-Serif</vt:lpstr>
      <vt:lpstr>Calibri</vt:lpstr>
      <vt:lpstr>Poppins</vt:lpstr>
      <vt:lpstr>Poppins Light</vt:lpstr>
      <vt:lpstr>Poppins SemiBold</vt:lpstr>
      <vt:lpstr>Poppins-Regular</vt:lpstr>
      <vt:lpstr>Poppins-SemiBold</vt:lpstr>
      <vt:lpstr>Segoe UI</vt:lpstr>
      <vt:lpstr>1_Office Theme</vt:lpstr>
      <vt:lpstr>Theme</vt:lpstr>
      <vt:lpstr>Children’s Experience of Violence &amp; What the Evidence Tells us Helps Keep them Safe  Gail Gibbons, Head of Change – Children’s Services &amp; Neighbourhoods </vt:lpstr>
      <vt:lpstr>The Youth Endowment Fund</vt:lpstr>
      <vt:lpstr>PowerPoint Presentation</vt:lpstr>
      <vt:lpstr>PowerPoint Presentation</vt:lpstr>
      <vt:lpstr>Background to the survey</vt:lpstr>
      <vt:lpstr>Our latest survey</vt:lpstr>
      <vt:lpstr>How common is violence?</vt:lpstr>
      <vt:lpstr>How we measured violence</vt:lpstr>
      <vt:lpstr>A worrying minority of children continue to have direct experiences of violence</vt:lpstr>
      <vt:lpstr>Most experience more than one incident</vt:lpstr>
      <vt:lpstr>5% of children said they carried a weapon in the past year</vt:lpstr>
      <vt:lpstr>The leading reasons children gave for perpetrating violence were baiting and retaliation</vt:lpstr>
      <vt:lpstr>Most children perpetrating violence don’t receive support</vt:lpstr>
      <vt:lpstr>70% of teenage children have seen violence on social media in the past year</vt:lpstr>
      <vt:lpstr>1 in 9 have seen zombie knives or machetes on social media</vt:lpstr>
      <vt:lpstr>Two-thirds of children who perpetrated violence say social media played a role</vt:lpstr>
      <vt:lpstr>Half of children in relationships experienced violent or controlling relationship behaviours</vt:lpstr>
      <vt:lpstr>Who is affected by violence?</vt:lpstr>
      <vt:lpstr>Younger children are more likely to be affected by violence.</vt:lpstr>
      <vt:lpstr>Boys are more likely to be involved in violence, but rates for girls are high as well.</vt:lpstr>
      <vt:lpstr>Relationship violence shows unexpected gender patterns</vt:lpstr>
      <vt:lpstr>Experiences differ by ethnicity</vt:lpstr>
      <vt:lpstr>Experiences of violence are concentrated among the most vulnerable</vt:lpstr>
      <vt:lpstr>How widespread are the effects of violence?</vt:lpstr>
      <vt:lpstr>Two-thirds of children are worried about being the victim of violence</vt:lpstr>
      <vt:lpstr>Social media content affects feelings of safety</vt:lpstr>
      <vt:lpstr>Some of these fears are putting children at greater risk</vt:lpstr>
      <vt:lpstr>Introduction to the YEF Toolkit</vt:lpstr>
      <vt:lpstr>What does the YEF Toolkit aim to do?</vt:lpstr>
      <vt:lpstr>YEF Toolkit  An overview of existing research on approaches to preventing serious youth violence.  </vt:lpstr>
      <vt:lpstr>PowerPoint Presentation</vt:lpstr>
      <vt:lpstr>PowerPoint Presentation</vt:lpstr>
      <vt:lpstr>PowerPoint Presentation</vt:lpstr>
      <vt:lpstr>PowerPoint Presentation</vt:lpstr>
      <vt:lpstr>PowerPoint Presentation</vt:lpstr>
      <vt:lpstr>PowerPoint Presentation</vt:lpstr>
      <vt:lpstr>Summer employment programmes</vt:lpstr>
      <vt:lpstr>Existing topics we’re scoping for updates this year</vt:lpstr>
      <vt:lpstr>New topics we’re scoping for adding to the Toolkit this year</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 Gibbons</dc:creator>
  <cp:lastModifiedBy>Chantelle Williams</cp:lastModifiedBy>
  <cp:revision>3</cp:revision>
  <dcterms:created xsi:type="dcterms:W3CDTF">2025-03-13T12:26:01Z</dcterms:created>
  <dcterms:modified xsi:type="dcterms:W3CDTF">2025-04-24T13:34:55Z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0x010100D3136F3374994F4D9806AC4C6C1FA5AD</vt:lpwstr>
  </property>
</Properties>
</file>