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2" r:id="rId2"/>
    <p:sldId id="291" r:id="rId3"/>
    <p:sldId id="293" r:id="rId4"/>
    <p:sldId id="276" r:id="rId5"/>
    <p:sldId id="279" r:id="rId6"/>
    <p:sldId id="281" r:id="rId7"/>
    <p:sldId id="278" r:id="rId8"/>
    <p:sldId id="282" r:id="rId9"/>
    <p:sldId id="280" r:id="rId10"/>
    <p:sldId id="283" r:id="rId11"/>
    <p:sldId id="330" r:id="rId12"/>
    <p:sldId id="292" r:id="rId13"/>
    <p:sldId id="332" r:id="rId14"/>
    <p:sldId id="329" r:id="rId15"/>
    <p:sldId id="300" r:id="rId16"/>
    <p:sldId id="325" r:id="rId17"/>
    <p:sldId id="321" r:id="rId18"/>
    <p:sldId id="304" r:id="rId19"/>
    <p:sldId id="308" r:id="rId20"/>
    <p:sldId id="306" r:id="rId21"/>
    <p:sldId id="299" r:id="rId22"/>
    <p:sldId id="328" r:id="rId23"/>
    <p:sldId id="331" r:id="rId24"/>
    <p:sldId id="318" r:id="rId25"/>
    <p:sldId id="333" r:id="rId26"/>
    <p:sldId id="290" r:id="rId27"/>
    <p:sldId id="27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2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Reduction in knife carrying in Taskforce schools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Sheet1!$E$6:$E$8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Sheet1!$F$6:$F$8</c:f>
              <c:numCache>
                <c:formatCode>General</c:formatCode>
                <c:ptCount val="3"/>
                <c:pt idx="0">
                  <c:v>44</c:v>
                </c:pt>
                <c:pt idx="1">
                  <c:v>17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4E-4935-B03D-D3B30E45F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3434512"/>
        <c:axId val="1633430672"/>
      </c:barChart>
      <c:catAx>
        <c:axId val="163343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430672"/>
        <c:crosses val="autoZero"/>
        <c:auto val="1"/>
        <c:lblAlgn val="ctr"/>
        <c:lblOffset val="100"/>
        <c:noMultiLvlLbl val="0"/>
      </c:catAx>
      <c:valAx>
        <c:axId val="163343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43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68334-4FB1-4FE7-943A-6497C4524083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26284-5FD3-4E9B-A6AB-9E49BFAC9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05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15690-BF25-4A63-8296-8E71FEE7DE0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290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15690-BF25-4A63-8296-8E71FEE7DE0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460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645F8-6469-45AA-9388-77866B92790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91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645F8-6469-45AA-9388-77866B92790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48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72A23-9441-1ABB-FBFB-81AE846EF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043A5-B8C6-B3D2-3A72-95DC50FDE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EC3FC-F9E0-F88D-BEEC-584E2AA7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7D2D3-F7DD-7BBD-F5E0-EA7E284BA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F3B8F-4162-534C-B617-D7AA9D3A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0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A9501-64F4-2C95-4666-5BE93767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39ECE-3144-087A-9C82-388F977D3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BE4DF-8B6B-A6F0-18D7-20A26F689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6BFA1-05CC-682D-A15A-F096C725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5A210-A4CB-7C01-BF45-D3112650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989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71B13-6A7E-3387-673F-7C281BA8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EEF35-C41A-18D3-8C2D-27D91856B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2A6DD-2AB0-9218-B75F-BBF2CB14B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DA9E9-8555-28B0-43A2-4CAA76E8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DEDCF-497A-F87C-3EB4-C133F198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62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A947F-D152-0B69-1435-E580D9E0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ED4F3-8063-05BF-3216-E5C4CE7853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EEF557-5D8D-5F66-5D49-7AB0530B6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1CC0D-F2CC-F769-037E-B6AAAAF89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E16F2-AEFB-0819-D0BA-ACA08B0F8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84A11-958B-8F9E-E397-B3813BB56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209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07403-6F8E-5F74-18C4-FF5BEDA1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50C8C7-4745-2B2D-FD00-ACF340E59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3E9DC-A5E4-F7D9-6C78-A7F73D3D5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334A7-6D98-A866-7256-286AC8AE6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0EBD8-A2E0-206A-FFC4-6BD50A2E2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A94F82-0010-D9C8-84AD-75963AD10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C5EA22-A28D-EE81-8FB9-6AFBC368B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A7863B-D62C-650F-7F3B-37EB5E78F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9CF9E-EB0E-D62A-0777-A513B0B2F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CD95F2-23B1-BE1B-EA53-BCFDAB314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B0684-1498-14D3-C639-BCFD1412C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ECC72-4229-E347-FDFE-0EBA3022A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66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FCE94D-3FE4-6E3D-808E-6A19A3C32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65671E-8AB8-644D-175F-99560BE6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DE363-B898-229D-A53B-ABC108BC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67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9834-6567-3D2C-886A-86F040DF3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B3215-AC3B-3A6F-6A05-791B5BF0B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BBD17-F987-658C-29CD-6E4A5424B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3FEE0-EAF9-9283-C349-FB6DDC83C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DAE5C1-30EF-8E7C-E8C8-B42981C1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19243-69DF-16CE-C4E7-1506EBEC8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29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B6F42-3F2C-FBBA-0483-9A1D0F7B2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8F6ABA-59B9-858E-8DC9-A34CF1AD4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4F577-16C7-7493-FE2C-B75FADD62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B18D2-CAF3-C0B8-7142-BE6BE4548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F071C-9C52-B78E-3AD3-35C97D92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4F28F-4C86-47C4-D388-019545501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89F08-7E89-DD6C-B7D6-543948707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7B27F-8BD6-85C0-7F0D-471C04D3B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B81C1-86EE-DF80-2C77-F8B0A4E8D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5A82B-5717-9940-F871-E0AF6AC8F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EEAB8-74D8-5783-4B94-268411310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12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DE9557-83DD-F079-3882-C481511804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11BA2-303E-03F6-D4E7-412EBC2F5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19CD3-0F31-6F73-1609-71E12AF5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8AE19-7A4D-2FB2-F80E-2A24AFCB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FF4B4-73D8-FFF6-E586-BC4237C0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15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E79341-AC9B-59D7-9D3D-74529B853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A924B-606B-E9B7-9D97-9014B5773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415C2-D56B-3B70-D6D6-FA8DE13D14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2F67F-5C90-42E5-BF52-B9B09AF2118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4FB82-DE58-2F9B-A1CA-4B836C39D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DE88A-8B9B-D4F3-FEBB-C22DC369E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212C0-2311-42A5-9B61-F624A2E53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45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16B7468B-41B6-A5F6-1544-9BE834E99C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254B96E4-9DD5-1E81-6738-7705480D4E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EAE3B9-00A0-D321-F925-0C6051E7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400" b="1" dirty="0">
                <a:latin typeface="+mn-lt"/>
              </a:rPr>
              <a:t>Bradford APST and Safe taskforces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419525-70C3-1232-781A-167FF0CD3F8B}"/>
              </a:ext>
            </a:extLst>
          </p:cNvPr>
          <p:cNvSpPr txBox="1"/>
          <p:nvPr/>
        </p:nvSpPr>
        <p:spPr>
          <a:xfrm>
            <a:off x="214708" y="930731"/>
            <a:ext cx="507772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Effective Multi-Agency Working in Alternative Provision &amp; Mainstream School Settings – Learning from Bradford’s SAFE Taskforce and Alternative Provision Specialist Taskforce</a:t>
            </a:r>
          </a:p>
        </p:txBody>
      </p:sp>
      <p:pic>
        <p:nvPicPr>
          <p:cNvPr id="9" name="Picture 2" descr="SEND Change Programme: what you need to know">
            <a:extLst>
              <a:ext uri="{FF2B5EF4-FFF2-40B4-BE49-F238E27FC236}">
                <a16:creationId xmlns:a16="http://schemas.microsoft.com/office/drawing/2014/main" id="{D51D5CA9-18F9-E526-2DB1-B020B0649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9" t="2318" r="68325" b="508"/>
          <a:stretch/>
        </p:blipFill>
        <p:spPr bwMode="auto">
          <a:xfrm>
            <a:off x="251231" y="2418842"/>
            <a:ext cx="2864545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7017A8-62B5-AC17-E0EC-47042EE433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328" t="27083" r="32969" b="45833"/>
          <a:stretch/>
        </p:blipFill>
        <p:spPr>
          <a:xfrm>
            <a:off x="1534855" y="4886704"/>
            <a:ext cx="4352925" cy="185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42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86CED-D9C4-E76B-0C68-79AC71B7F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1BF09FB2-F9B6-01F5-1A44-AD8D27C12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32E9654F-8CB5-5DA5-9098-8C73871914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0F1D6-0520-1126-D459-56073E80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400" b="1" dirty="0">
                <a:latin typeface="+mn-lt"/>
              </a:rPr>
              <a:t>Bradford APST and Safe taskforces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BEF29-5AF9-4684-2B0E-AC516D6A8EA8}"/>
              </a:ext>
            </a:extLst>
          </p:cNvPr>
          <p:cNvSpPr txBox="1"/>
          <p:nvPr/>
        </p:nvSpPr>
        <p:spPr>
          <a:xfrm>
            <a:off x="252486" y="1011040"/>
            <a:ext cx="5077728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>
                <a:effectLst/>
              </a:rPr>
              <a:t>Feedback from the YEF to share: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era Pro"/>
                <a:ea typeface="Times New Roman" panose="02020603050405020304" pitchFamily="18" charset="0"/>
                <a:cs typeface="Aptos" panose="020B0004020202020204" pitchFamily="34" charset="0"/>
              </a:rPr>
              <a:t>it’s ok to disagree if we do it respectfully, </a:t>
            </a:r>
            <a:endParaRPr lang="en-GB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era Pro"/>
                <a:ea typeface="Times New Roman" panose="02020603050405020304" pitchFamily="18" charset="0"/>
                <a:cs typeface="Aptos" panose="020B0004020202020204" pitchFamily="34" charset="0"/>
              </a:rPr>
              <a:t>there is no such thing as a silly question, </a:t>
            </a:r>
            <a:endParaRPr lang="en-GB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era Pro"/>
                <a:ea typeface="Times New Roman" panose="02020603050405020304" pitchFamily="18" charset="0"/>
                <a:cs typeface="Aptos" panose="020B0004020202020204" pitchFamily="34" charset="0"/>
              </a:rPr>
              <a:t>these discussions can bring up difficult emotions and encourage people to take care of themselves </a:t>
            </a:r>
            <a:endParaRPr lang="en-GB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era Pro"/>
                <a:ea typeface="Times New Roman" panose="02020603050405020304" pitchFamily="18" charset="0"/>
                <a:cs typeface="Aptos" panose="020B0004020202020204" pitchFamily="34" charset="0"/>
              </a:rPr>
              <a:t>There are different professional backgrounds of people and ask everyone to avoid using jargon or acronyms so that everyone feels included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ADA013-8B13-E029-8190-734471D34D20}"/>
              </a:ext>
            </a:extLst>
          </p:cNvPr>
          <p:cNvSpPr txBox="1"/>
          <p:nvPr/>
        </p:nvSpPr>
        <p:spPr>
          <a:xfrm>
            <a:off x="252486" y="3934520"/>
            <a:ext cx="507772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>
                <a:effectLst/>
              </a:rPr>
              <a:t>Content: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Learning from the evolution of BAPA and the APST taskforce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Learning from the Safe taskforce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</a:rPr>
              <a:t>Use of the Change programme to create a </a:t>
            </a:r>
            <a:r>
              <a:rPr lang="en-GB" dirty="0"/>
              <a:t>more sustainable model to work with all 3 tiers</a:t>
            </a:r>
            <a:endParaRPr lang="en-GB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CBD4DA-77CE-40D6-7E13-45CA56A743B6}"/>
              </a:ext>
            </a:extLst>
          </p:cNvPr>
          <p:cNvSpPr txBox="1"/>
          <p:nvPr/>
        </p:nvSpPr>
        <p:spPr>
          <a:xfrm>
            <a:off x="580793" y="6088757"/>
            <a:ext cx="442111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>
                <a:effectLst/>
              </a:rPr>
              <a:t>Please feel free to ask </a:t>
            </a:r>
            <a:r>
              <a:rPr lang="en-GB" dirty="0"/>
              <a:t>questions at any point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75552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32BE8-D1E1-1FE1-AFE9-0CFF7F4D7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DD367990-3872-C436-3363-25277A984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5E794D3F-BE6B-BCDF-860B-83B8E34136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1040EA-E126-0A24-0CF3-79DE2F39D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400" b="1" dirty="0">
                <a:latin typeface="+mn-lt"/>
              </a:rPr>
              <a:t>Bradford APST and Safe taskforces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A32CD-6439-9F3C-D787-BE2FD7DD5840}"/>
              </a:ext>
            </a:extLst>
          </p:cNvPr>
          <p:cNvSpPr txBox="1"/>
          <p:nvPr/>
        </p:nvSpPr>
        <p:spPr>
          <a:xfrm>
            <a:off x="252486" y="1011040"/>
            <a:ext cx="50777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>
                <a:effectLst/>
              </a:rPr>
              <a:t>Stand up Bingo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2B2A15CB-FB98-B07F-0083-956823C367EA}"/>
              </a:ext>
            </a:extLst>
          </p:cNvPr>
          <p:cNvSpPr/>
          <p:nvPr/>
        </p:nvSpPr>
        <p:spPr>
          <a:xfrm>
            <a:off x="766618" y="20320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Please can everyone stand up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51C4500A-8B8D-FABE-92FB-E78613C40849}"/>
              </a:ext>
            </a:extLst>
          </p:cNvPr>
          <p:cNvSpPr/>
          <p:nvPr/>
        </p:nvSpPr>
        <p:spPr>
          <a:xfrm>
            <a:off x="919018" y="21844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Sit down if …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DC1468A0-569A-66F6-CDD3-1135FDB9E93C}"/>
              </a:ext>
            </a:extLst>
          </p:cNvPr>
          <p:cNvSpPr/>
          <p:nvPr/>
        </p:nvSpPr>
        <p:spPr>
          <a:xfrm>
            <a:off x="919018" y="2160016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Your local authority has sufficient special school places in primary and secondary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068F51B6-0273-83B6-648F-34FC84C7ABDA}"/>
              </a:ext>
            </a:extLst>
          </p:cNvPr>
          <p:cNvSpPr/>
          <p:nvPr/>
        </p:nvSpPr>
        <p:spPr>
          <a:xfrm>
            <a:off x="1002146" y="2193931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Your higher needs block funding is robust for the foreseeable future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EB7567B7-7D51-FDFE-51C8-A62D050BB5C4}"/>
              </a:ext>
            </a:extLst>
          </p:cNvPr>
          <p:cNvSpPr/>
          <p:nvPr/>
        </p:nvSpPr>
        <p:spPr>
          <a:xfrm>
            <a:off x="1071418" y="23368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The needs in your local area have fallen post Covid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FD0D1EF2-C082-9ADC-E703-887FEA70E9BE}"/>
              </a:ext>
            </a:extLst>
          </p:cNvPr>
          <p:cNvSpPr/>
          <p:nvPr/>
        </p:nvSpPr>
        <p:spPr>
          <a:xfrm>
            <a:off x="1223818" y="24892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Your local authority had an APST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1FFB11F1-6BF0-42BE-3F26-FCCD5BB5E003}"/>
              </a:ext>
            </a:extLst>
          </p:cNvPr>
          <p:cNvSpPr/>
          <p:nvPr/>
        </p:nvSpPr>
        <p:spPr>
          <a:xfrm>
            <a:off x="1376218" y="26416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Your local authority had a SAFE </a:t>
            </a:r>
            <a:r>
              <a:rPr lang="en-GB" sz="3200" dirty="0" err="1"/>
              <a:t>taskfore</a:t>
            </a:r>
            <a:endParaRPr lang="en-GB" sz="3200" dirty="0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4A41A099-5AD5-EB53-1416-7C368BD22C3F}"/>
              </a:ext>
            </a:extLst>
          </p:cNvPr>
          <p:cNvSpPr/>
          <p:nvPr/>
        </p:nvSpPr>
        <p:spPr>
          <a:xfrm>
            <a:off x="1528618" y="27940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Your local authority is in the Change programme</a:t>
            </a: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4D7B537C-8509-198B-5762-22B6E91846B3}"/>
              </a:ext>
            </a:extLst>
          </p:cNvPr>
          <p:cNvSpPr/>
          <p:nvPr/>
        </p:nvSpPr>
        <p:spPr>
          <a:xfrm>
            <a:off x="1681018" y="29464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The retention and recruitment of SENCos in your LA is thriving</a:t>
            </a: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09570452-643F-3ADE-582E-FDF8FD9CEC73}"/>
              </a:ext>
            </a:extLst>
          </p:cNvPr>
          <p:cNvSpPr/>
          <p:nvPr/>
        </p:nvSpPr>
        <p:spPr>
          <a:xfrm>
            <a:off x="1833418" y="3098800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Your birthday month is between Sept and Dec</a:t>
            </a: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C14B045C-817C-A4A8-2D8C-B74F1EC1195C}"/>
              </a:ext>
            </a:extLst>
          </p:cNvPr>
          <p:cNvSpPr/>
          <p:nvPr/>
        </p:nvSpPr>
        <p:spPr>
          <a:xfrm>
            <a:off x="1847272" y="3074416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 plan to retire in the next 5 years</a:t>
            </a: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00048337-5A90-CC2E-92FD-47DF3F145898}"/>
              </a:ext>
            </a:extLst>
          </p:cNvPr>
          <p:cNvSpPr/>
          <p:nvPr/>
        </p:nvSpPr>
        <p:spPr>
          <a:xfrm>
            <a:off x="1918512" y="3135746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 travelled less than 2 hours to get here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4B4C2A56-7A6A-929E-5133-FD26021DE3F5}"/>
              </a:ext>
            </a:extLst>
          </p:cNvPr>
          <p:cNvSpPr/>
          <p:nvPr/>
        </p:nvSpPr>
        <p:spPr>
          <a:xfrm>
            <a:off x="2070912" y="3288146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 don’t need glasses or contact lenses </a:t>
            </a:r>
            <a:r>
              <a:rPr lang="en-GB" sz="2400" dirty="0"/>
              <a:t>to read </a:t>
            </a:r>
            <a:r>
              <a:rPr lang="en-GB" dirty="0"/>
              <a:t>this</a:t>
            </a:r>
            <a:endParaRPr lang="en-GB" sz="3200" dirty="0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2D79B48E-5979-F84F-0100-2CC20514E33C}"/>
              </a:ext>
            </a:extLst>
          </p:cNvPr>
          <p:cNvSpPr/>
          <p:nvPr/>
        </p:nvSpPr>
        <p:spPr>
          <a:xfrm>
            <a:off x="2223312" y="3440546"/>
            <a:ext cx="4461164" cy="314036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You still have a full head of hair</a:t>
            </a:r>
          </a:p>
        </p:txBody>
      </p:sp>
    </p:spTree>
    <p:extLst>
      <p:ext uri="{BB962C8B-B14F-4D97-AF65-F5344CB8AC3E}">
        <p14:creationId xmlns:p14="http://schemas.microsoft.com/office/powerpoint/2010/main" val="243825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39E4D-3990-252E-26B5-75B079167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E9FD38D2-1028-85C0-9184-646A3BE79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899A08E5-1CD1-E7DD-B424-DD8E969F74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3E6B23-B356-D3C9-A54E-6ABD8A20C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19"/>
            <a:ext cx="4929114" cy="1021467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+mn-lt"/>
              </a:rPr>
              <a:t>Evolution of Bradford APST through the evaluation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B6DBC7-08B9-012D-D7B1-3BA752A4A202}"/>
              </a:ext>
            </a:extLst>
          </p:cNvPr>
          <p:cNvSpPr txBox="1"/>
          <p:nvPr/>
        </p:nvSpPr>
        <p:spPr>
          <a:xfrm>
            <a:off x="123177" y="1206336"/>
            <a:ext cx="4759848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Initially:</a:t>
            </a:r>
          </a:p>
          <a:p>
            <a:r>
              <a:rPr lang="en-GB" b="1" u="sng" dirty="0"/>
              <a:t>Core Aim – to reduce youth violence</a:t>
            </a:r>
          </a:p>
          <a:p>
            <a:r>
              <a:rPr lang="en-GB" dirty="0"/>
              <a:t>Mental health therapist (0.6)</a:t>
            </a:r>
          </a:p>
          <a:p>
            <a:r>
              <a:rPr lang="en-GB" dirty="0"/>
              <a:t>Speech &amp; language therapist (0.6)</a:t>
            </a:r>
          </a:p>
          <a:p>
            <a:r>
              <a:rPr lang="en-GB" dirty="0"/>
              <a:t>Youth worker (0.8)</a:t>
            </a:r>
          </a:p>
          <a:p>
            <a:r>
              <a:rPr lang="en-GB" dirty="0"/>
              <a:t>Youth Justice Worker (2.8)</a:t>
            </a:r>
          </a:p>
          <a:p>
            <a:r>
              <a:rPr lang="en-GB" dirty="0"/>
              <a:t>Post 16 coach (0.6)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A3B97A-CE11-76F4-66D4-B21A272038D4}"/>
              </a:ext>
            </a:extLst>
          </p:cNvPr>
          <p:cNvSpPr txBox="1"/>
          <p:nvPr/>
        </p:nvSpPr>
        <p:spPr>
          <a:xfrm>
            <a:off x="123177" y="3323598"/>
            <a:ext cx="5770457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Evolved to:</a:t>
            </a:r>
          </a:p>
          <a:p>
            <a:r>
              <a:rPr lang="en-GB" dirty="0"/>
              <a:t>Mental health therapist (0.6) (+0.2 working in Primary AP)</a:t>
            </a:r>
          </a:p>
          <a:p>
            <a:r>
              <a:rPr lang="en-GB" dirty="0"/>
              <a:t>Speech &amp; language therapist (0.6)</a:t>
            </a:r>
          </a:p>
          <a:p>
            <a:r>
              <a:rPr lang="en-GB" dirty="0"/>
              <a:t>Youth worker (0.8)</a:t>
            </a:r>
          </a:p>
          <a:p>
            <a:r>
              <a:rPr lang="en-GB" dirty="0"/>
              <a:t>Youth Justice Worker (2.8)</a:t>
            </a:r>
          </a:p>
          <a:p>
            <a:r>
              <a:rPr lang="en-GB" dirty="0"/>
              <a:t>Post 16 coach (0.6)</a:t>
            </a:r>
          </a:p>
          <a:p>
            <a:r>
              <a:rPr lang="en-GB" dirty="0"/>
              <a:t>Enrichment Co-Ordinator (0.4) (Non DfE)</a:t>
            </a:r>
          </a:p>
          <a:p>
            <a:r>
              <a:rPr lang="en-GB" dirty="0"/>
              <a:t>Family Support worker (0.4) (Non DfE)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F6FBCABA-DC61-0B39-937F-57A8BB4F33F1}"/>
              </a:ext>
            </a:extLst>
          </p:cNvPr>
          <p:cNvSpPr/>
          <p:nvPr/>
        </p:nvSpPr>
        <p:spPr>
          <a:xfrm rot="20811135">
            <a:off x="3962398" y="4486683"/>
            <a:ext cx="2540000" cy="55637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Funded by BAPA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77224248-FBE2-0456-D224-AE9A3DE2D177}"/>
              </a:ext>
            </a:extLst>
          </p:cNvPr>
          <p:cNvSpPr/>
          <p:nvPr/>
        </p:nvSpPr>
        <p:spPr>
          <a:xfrm rot="794363">
            <a:off x="3119707" y="5884696"/>
            <a:ext cx="3895314" cy="55637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Deployed from school nursing team</a:t>
            </a:r>
          </a:p>
        </p:txBody>
      </p:sp>
      <p:pic>
        <p:nvPicPr>
          <p:cNvPr id="1026" name="Picture 2" descr="Cold Calling: Definition, Best ...">
            <a:extLst>
              <a:ext uri="{FF2B5EF4-FFF2-40B4-BE49-F238E27FC236}">
                <a16:creationId xmlns:a16="http://schemas.microsoft.com/office/drawing/2014/main" id="{EA7428DF-0638-3954-7C3E-02BA0DEC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835" y="708151"/>
            <a:ext cx="3373142" cy="210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0685B6D-B3A7-A815-282E-AA653177FD79}"/>
              </a:ext>
            </a:extLst>
          </p:cNvPr>
          <p:cNvSpPr/>
          <p:nvPr/>
        </p:nvSpPr>
        <p:spPr>
          <a:xfrm>
            <a:off x="0" y="1642941"/>
            <a:ext cx="4319514" cy="865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87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75C8B-1F70-4BD2-4CF3-28A80944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3E3C9A15-05F5-14E3-A8D0-F323E35027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8B61D76C-D0B4-65C4-AAE5-8B2D30901F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65E1CD-09A7-5553-09F4-5F958453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19"/>
            <a:ext cx="4929114" cy="1021467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+mn-lt"/>
              </a:rPr>
              <a:t>National APSTs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397E08-8438-BD38-C485-1E34B18A96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869" t="35628" r="38481" b="22931"/>
          <a:stretch/>
        </p:blipFill>
        <p:spPr>
          <a:xfrm>
            <a:off x="123178" y="1035986"/>
            <a:ext cx="5172304" cy="4891324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FE358AD5-E3C9-5F39-C19F-52F3DDF19DB9}"/>
              </a:ext>
            </a:extLst>
          </p:cNvPr>
          <p:cNvSpPr/>
          <p:nvPr/>
        </p:nvSpPr>
        <p:spPr>
          <a:xfrm rot="20811135">
            <a:off x="5055674" y="2761538"/>
            <a:ext cx="4569704" cy="55637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Evolution of the Bradford APST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2793AB6B-BFE4-DF31-CBC5-9F2FC993EC76}"/>
              </a:ext>
            </a:extLst>
          </p:cNvPr>
          <p:cNvSpPr/>
          <p:nvPr/>
        </p:nvSpPr>
        <p:spPr>
          <a:xfrm rot="20811135">
            <a:off x="2150838" y="662325"/>
            <a:ext cx="4569704" cy="55637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Evolution of the Bradford APST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03DB8D-FF6B-AC40-41FC-0A1F15682FA3}"/>
              </a:ext>
            </a:extLst>
          </p:cNvPr>
          <p:cNvSpPr txBox="1"/>
          <p:nvPr/>
        </p:nvSpPr>
        <p:spPr>
          <a:xfrm>
            <a:off x="123177" y="6374749"/>
            <a:ext cx="577045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Core aim – to reduce youth violence. This has evolved…</a:t>
            </a:r>
          </a:p>
        </p:txBody>
      </p:sp>
    </p:spTree>
    <p:extLst>
      <p:ext uri="{BB962C8B-B14F-4D97-AF65-F5344CB8AC3E}">
        <p14:creationId xmlns:p14="http://schemas.microsoft.com/office/powerpoint/2010/main" val="16788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7B845-0BB4-D6CB-1190-7D57067A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CC106081-F480-7C4F-7180-E5154D291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BE8AA538-8BC2-77CE-CA16-DE29FD9D60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43A6D1-97FF-413C-C9CC-4424EECDA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/>
          </a:bodyPr>
          <a:lstStyle/>
          <a:p>
            <a:r>
              <a:rPr lang="en-GB" sz="3400" b="1" dirty="0">
                <a:latin typeface="+mn-lt"/>
              </a:rPr>
              <a:t>Start of Bradford APST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F0898-FB6D-3CAB-6ED6-6A212D3A69FE}"/>
              </a:ext>
            </a:extLst>
          </p:cNvPr>
          <p:cNvSpPr txBox="1"/>
          <p:nvPr/>
        </p:nvSpPr>
        <p:spPr>
          <a:xfrm>
            <a:off x="270959" y="1028959"/>
            <a:ext cx="4190205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Induction process:</a:t>
            </a:r>
          </a:p>
          <a:p>
            <a:r>
              <a:rPr lang="en-GB" dirty="0"/>
              <a:t>Two days in a hotel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 understanding of BAPA and our vision / intent /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Visioning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Non negotiables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we link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Referral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information was essential / desirable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Trauma informed training provided by an Ed Psych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A6C054-8B18-3B30-9DCE-E39470EDA7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014" t="27769" r="32969" b="45833"/>
          <a:stretch/>
        </p:blipFill>
        <p:spPr>
          <a:xfrm>
            <a:off x="3295940" y="4787571"/>
            <a:ext cx="1587085" cy="18103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739AD8-404C-E335-AEEE-F5A692411939}"/>
              </a:ext>
            </a:extLst>
          </p:cNvPr>
          <p:cNvSpPr txBox="1"/>
          <p:nvPr/>
        </p:nvSpPr>
        <p:spPr>
          <a:xfrm>
            <a:off x="395714" y="4577108"/>
            <a:ext cx="2716941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Impact: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Change when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Minimise disruption to our previous ways of 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Understanding</a:t>
            </a:r>
          </a:p>
        </p:txBody>
      </p:sp>
    </p:spTree>
    <p:extLst>
      <p:ext uri="{BB962C8B-B14F-4D97-AF65-F5344CB8AC3E}">
        <p14:creationId xmlns:p14="http://schemas.microsoft.com/office/powerpoint/2010/main" val="427357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07935-7A2B-98B7-C652-F66DCFA28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7E806683-0E53-DC0B-EC52-4DA836701A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AD4917F7-0338-3823-75EC-EA6A47CB3C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2E7CAE-CA8F-FCD8-814A-2F3BB366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/>
          </a:bodyPr>
          <a:lstStyle/>
          <a:p>
            <a:r>
              <a:rPr lang="en-GB" sz="3400" b="1" dirty="0">
                <a:latin typeface="+mn-lt"/>
              </a:rPr>
              <a:t>Start of Bradford APST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B74C8-0E9D-2F5F-704E-C120078CA78A}"/>
              </a:ext>
            </a:extLst>
          </p:cNvPr>
          <p:cNvSpPr txBox="1"/>
          <p:nvPr/>
        </p:nvSpPr>
        <p:spPr>
          <a:xfrm>
            <a:off x="371054" y="779577"/>
            <a:ext cx="4190205" cy="36933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Learning up to this point: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Relationships were key to increase the likelihood of maintaining and improving our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Weekly meeting was CRUCIAL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Our sites were at least one room too small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Co-ordination of “Right support, right place, right time” is a logistical problem to solve, as well as a philosophical one!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 staff need to be kept in the loop regarding the journey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2" name="Picture 2" descr="Farmer, Fox, Chicken, Corn Puzzle ...">
            <a:extLst>
              <a:ext uri="{FF2B5EF4-FFF2-40B4-BE49-F238E27FC236}">
                <a16:creationId xmlns:a16="http://schemas.microsoft.com/office/drawing/2014/main" id="{D78042B8-1F00-3729-9CA3-7139E1E39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11" y="4708984"/>
            <a:ext cx="4057393" cy="203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45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E492A-7730-7EA2-4D90-6882BD642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FFD705DA-13D0-FD4B-ADAD-2C8AD974B3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604E1EBC-1036-DC86-EC70-86589A9E2C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AB0D8C-811D-D392-E6B2-630285D9F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400" b="1" dirty="0">
                <a:latin typeface="+mn-lt"/>
              </a:rPr>
              <a:t>Initial impact of Bradford APST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A2E93A-C334-2B32-DF9D-48AA32371475}"/>
              </a:ext>
            </a:extLst>
          </p:cNvPr>
          <p:cNvSpPr txBox="1"/>
          <p:nvPr/>
        </p:nvSpPr>
        <p:spPr>
          <a:xfrm>
            <a:off x="444475" y="4912893"/>
            <a:ext cx="4190205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All indicators were positive from the outset. </a:t>
            </a:r>
          </a:p>
          <a:p>
            <a:r>
              <a:rPr lang="en-GB" dirty="0"/>
              <a:t>(We were building on a solid platform though!!)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7713DD-A5BE-CF01-1921-0028877819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764" t="54066" r="29615" b="9451"/>
          <a:stretch/>
        </p:blipFill>
        <p:spPr>
          <a:xfrm>
            <a:off x="0" y="1135677"/>
            <a:ext cx="6317115" cy="31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5530B-84A1-D87D-8C5B-E353E683B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17CF8158-1240-1D9D-CC3A-0DD64DC82E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2C257AEA-C498-EEF4-0582-C7E9E33480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DA5EA4-07EF-D374-3F65-46A7C371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 fontScale="90000"/>
          </a:bodyPr>
          <a:lstStyle/>
          <a:p>
            <a:r>
              <a:rPr lang="en-GB" sz="3400" b="1" dirty="0">
                <a:latin typeface="+mn-lt"/>
              </a:rPr>
              <a:t>Evolution of Bradford APST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F6FA6-7081-81D0-699D-4D645A2889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912" t="22711" r="21868" b="9451"/>
          <a:stretch/>
        </p:blipFill>
        <p:spPr>
          <a:xfrm>
            <a:off x="572301" y="899302"/>
            <a:ext cx="5045351" cy="3486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FB0ECC-2B80-F6BC-E1EF-A256EDE77A0C}"/>
              </a:ext>
            </a:extLst>
          </p:cNvPr>
          <p:cNvSpPr txBox="1"/>
          <p:nvPr/>
        </p:nvSpPr>
        <p:spPr>
          <a:xfrm>
            <a:off x="123177" y="4712755"/>
            <a:ext cx="5045351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Evolution: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“Getting under the skin of the problem.” Students understanding of themselves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Looking at all the KPIs and beyond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“Right support, at the right place at the right time.”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EHCPs more accurate reflection of need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F64BAC-7D96-55ED-0F14-0101296CD6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764" t="54066" r="29615" b="9451"/>
          <a:stretch/>
        </p:blipFill>
        <p:spPr>
          <a:xfrm>
            <a:off x="5746268" y="1798118"/>
            <a:ext cx="6317115" cy="31147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B2ED87-E3A1-FEB3-A0ED-40AF6B0884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451" t="27464" r="32969" b="45834"/>
          <a:stretch/>
        </p:blipFill>
        <p:spPr>
          <a:xfrm>
            <a:off x="6733309" y="4879814"/>
            <a:ext cx="2996798" cy="183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9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5087D-D8C0-3CF3-6A4F-135741019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400E15EC-6AAD-A5C3-D1DD-A13E0D0372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E8050830-C637-0C61-C625-0952A7F0AF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839FE1-6C7E-E73A-DEF4-07A90E05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 fontScale="90000"/>
          </a:bodyPr>
          <a:lstStyle/>
          <a:p>
            <a:r>
              <a:rPr lang="en-GB" sz="3400" b="1" dirty="0">
                <a:latin typeface="+mn-lt"/>
              </a:rPr>
              <a:t>Evolution of Bradford APST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64F19-A81E-115A-FD50-3D65651EE69B}"/>
              </a:ext>
            </a:extLst>
          </p:cNvPr>
          <p:cNvSpPr txBox="1"/>
          <p:nvPr/>
        </p:nvSpPr>
        <p:spPr>
          <a:xfrm>
            <a:off x="259747" y="897130"/>
            <a:ext cx="419020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Morally and financially the best way to work?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Our mental health therapist and SALT became trained in delivering ADOS and ADHD assessments.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Fast tracking of referrals to JAC clinic for the most vulnerable.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Youth workers and YJS workers  are incredibly skilled at building positive relationships with hard to reach families.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co-ordination of support progressed to creating more sustainable end points for student.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F2162F-02DF-6C77-AAF2-DB5E7B616B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451" t="27464" r="32969" b="45834"/>
          <a:stretch/>
        </p:blipFill>
        <p:spPr>
          <a:xfrm>
            <a:off x="637816" y="4912893"/>
            <a:ext cx="2996798" cy="183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5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05D9D-55F8-3126-0851-4438641CB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0DD867E9-6F1F-FFA3-0273-1985815E1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402F2659-BB7E-BE66-AC40-44419CB851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B326DC-CF6D-5FC2-DD5B-553E34CD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/>
          </a:bodyPr>
          <a:lstStyle/>
          <a:p>
            <a:r>
              <a:rPr lang="en-GB" sz="3400" b="1" dirty="0">
                <a:latin typeface="+mn-lt"/>
              </a:rPr>
              <a:t>Hypothetical case study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B10C73-7ED9-CB32-2F22-96E9F831485E}"/>
              </a:ext>
            </a:extLst>
          </p:cNvPr>
          <p:cNvSpPr txBox="1"/>
          <p:nvPr/>
        </p:nvSpPr>
        <p:spPr>
          <a:xfrm>
            <a:off x="259747" y="897130"/>
            <a:ext cx="5272835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Student A:</a:t>
            </a:r>
          </a:p>
          <a:p>
            <a:r>
              <a:rPr lang="en-GB" dirty="0"/>
              <a:t>Permanently excluded in Y9 for taking a bladed article into school. </a:t>
            </a:r>
          </a:p>
          <a:p>
            <a:r>
              <a:rPr lang="en-GB" dirty="0"/>
              <a:t>Previous attendance of 40%</a:t>
            </a:r>
          </a:p>
          <a:p>
            <a:r>
              <a:rPr lang="en-GB" dirty="0"/>
              <a:t>Known to YJS, but not statutory. Lot of ASB and suspected knife carrier in local community. </a:t>
            </a:r>
          </a:p>
          <a:p>
            <a:r>
              <a:rPr lang="en-GB" dirty="0"/>
              <a:t>On SEN register, but SEN support.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66F067-8F39-AAAF-F32A-4ED5B0FBF128}"/>
              </a:ext>
            </a:extLst>
          </p:cNvPr>
          <p:cNvSpPr txBox="1"/>
          <p:nvPr/>
        </p:nvSpPr>
        <p:spPr>
          <a:xfrm>
            <a:off x="158148" y="3056471"/>
            <a:ext cx="5374434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Once working with APST:</a:t>
            </a:r>
          </a:p>
          <a:p>
            <a:r>
              <a:rPr lang="en-GB" dirty="0"/>
              <a:t>Stabilised by the AP</a:t>
            </a:r>
          </a:p>
          <a:p>
            <a:r>
              <a:rPr lang="en-GB" dirty="0" err="1"/>
              <a:t>SaLT</a:t>
            </a:r>
            <a:r>
              <a:rPr lang="en-GB" dirty="0"/>
              <a:t> assessment provides diagnosis of DLD, refers to mental health therapist as in need of assessment.</a:t>
            </a:r>
          </a:p>
          <a:p>
            <a:r>
              <a:rPr lang="en-GB" dirty="0"/>
              <a:t>Youth worker supports out of school behaviour. Identifies previously enjoyed football when younger.  Links with enrichment co-ordinator to find a local team.</a:t>
            </a:r>
          </a:p>
          <a:p>
            <a:r>
              <a:rPr lang="en-GB" dirty="0"/>
              <a:t>Enrichment co-Ordinator meets, provides new kit, supports football coach with training on students needs</a:t>
            </a:r>
          </a:p>
          <a:p>
            <a:r>
              <a:rPr lang="en-GB" dirty="0"/>
              <a:t>Fast tracked through neuro assessment, then follow up.</a:t>
            </a:r>
          </a:p>
          <a:p>
            <a:r>
              <a:rPr lang="en-GB" dirty="0"/>
              <a:t>EHCA via JAM – 10 weeks.</a:t>
            </a:r>
          </a:p>
          <a:p>
            <a:r>
              <a:rPr lang="en-GB" dirty="0"/>
              <a:t>Family support worker, provides parental support</a:t>
            </a:r>
          </a:p>
        </p:txBody>
      </p:sp>
    </p:spTree>
    <p:extLst>
      <p:ext uri="{BB962C8B-B14F-4D97-AF65-F5344CB8AC3E}">
        <p14:creationId xmlns:p14="http://schemas.microsoft.com/office/powerpoint/2010/main" val="376311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EF6CA-BCCC-9FBA-25AF-41E82820A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2BF944A6-D87F-EC75-9FEA-8371AF4280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17249526-B36E-AB17-360C-644EAAF862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05388E-899B-D70F-CA25-9ED6F157C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/>
          </a:bodyPr>
          <a:lstStyle/>
          <a:p>
            <a:r>
              <a:rPr lang="en-GB" sz="3400" b="1" dirty="0">
                <a:latin typeface="+mn-lt"/>
              </a:rPr>
              <a:t>Task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210426-932F-2A08-1335-72F942262116}"/>
              </a:ext>
            </a:extLst>
          </p:cNvPr>
          <p:cNvSpPr txBox="1"/>
          <p:nvPr/>
        </p:nvSpPr>
        <p:spPr>
          <a:xfrm>
            <a:off x="259747" y="897130"/>
            <a:ext cx="419020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Can you match the answer to the question?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7B724-47CA-0230-6427-A4D56CFC2DB4}"/>
              </a:ext>
            </a:extLst>
          </p:cNvPr>
          <p:cNvSpPr txBox="1"/>
          <p:nvPr/>
        </p:nvSpPr>
        <p:spPr>
          <a:xfrm>
            <a:off x="1853019" y="1807249"/>
            <a:ext cx="1832289" cy="48013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Answers:</a:t>
            </a:r>
          </a:p>
          <a:p>
            <a:endParaRPr lang="en-GB" dirty="0"/>
          </a:p>
          <a:p>
            <a:r>
              <a:rPr lang="en-GB" dirty="0"/>
              <a:t>3</a:t>
            </a:r>
          </a:p>
          <a:p>
            <a:r>
              <a:rPr lang="en-GB" dirty="0"/>
              <a:t>33</a:t>
            </a:r>
          </a:p>
          <a:p>
            <a:r>
              <a:rPr lang="en-GB" dirty="0"/>
              <a:t>25</a:t>
            </a:r>
          </a:p>
          <a:p>
            <a:r>
              <a:rPr lang="en-GB" dirty="0"/>
              <a:t>26,000</a:t>
            </a:r>
          </a:p>
          <a:p>
            <a:r>
              <a:rPr lang="en-GB" dirty="0"/>
              <a:t>86</a:t>
            </a:r>
          </a:p>
          <a:p>
            <a:r>
              <a:rPr lang="en-GB" dirty="0"/>
              <a:t>271,000</a:t>
            </a:r>
          </a:p>
          <a:p>
            <a:r>
              <a:rPr lang="en-GB" dirty="0"/>
              <a:t>140</a:t>
            </a:r>
          </a:p>
          <a:p>
            <a:r>
              <a:rPr lang="en-GB" dirty="0"/>
              <a:t>20</a:t>
            </a:r>
          </a:p>
          <a:p>
            <a:r>
              <a:rPr lang="en-GB" dirty="0"/>
              <a:t>10</a:t>
            </a:r>
          </a:p>
          <a:p>
            <a:r>
              <a:rPr lang="en-GB" dirty="0"/>
              <a:t>16,000</a:t>
            </a:r>
          </a:p>
          <a:p>
            <a:r>
              <a:rPr lang="en-GB" dirty="0"/>
              <a:t>14</a:t>
            </a:r>
          </a:p>
          <a:p>
            <a:r>
              <a:rPr lang="en-GB" dirty="0"/>
              <a:t>6</a:t>
            </a:r>
          </a:p>
          <a:p>
            <a:r>
              <a:rPr lang="en-GB" dirty="0"/>
              <a:t>3</a:t>
            </a:r>
          </a:p>
          <a:p>
            <a:r>
              <a:rPr lang="en-GB" dirty="0"/>
              <a:t>35</a:t>
            </a:r>
          </a:p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7402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16E31E-E141-43D8-CC80-E6571393C3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08" t="32528" r="19232" b="17215"/>
          <a:stretch/>
        </p:blipFill>
        <p:spPr>
          <a:xfrm>
            <a:off x="159104" y="769302"/>
            <a:ext cx="11677855" cy="531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40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06D07-338C-ADE9-6018-DE4846C8F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139050DF-8655-8FCB-EF50-A12A2FD988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D72B87CE-80B0-DEA2-8430-9A8E8D60AA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D6337B-979C-9BD5-5B73-3B8237B3D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7" y="113920"/>
            <a:ext cx="4832802" cy="783210"/>
          </a:xfrm>
        </p:spPr>
        <p:txBody>
          <a:bodyPr>
            <a:normAutofit/>
          </a:bodyPr>
          <a:lstStyle/>
          <a:p>
            <a:r>
              <a:rPr lang="en-GB" sz="3400" b="1" dirty="0">
                <a:latin typeface="+mn-lt"/>
              </a:rPr>
              <a:t>Task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EDDD84-60FD-D4F7-C483-A1084F27D95D}"/>
              </a:ext>
            </a:extLst>
          </p:cNvPr>
          <p:cNvSpPr txBox="1"/>
          <p:nvPr/>
        </p:nvSpPr>
        <p:spPr>
          <a:xfrm>
            <a:off x="573783" y="2227166"/>
            <a:ext cx="4190205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Discussion:</a:t>
            </a:r>
          </a:p>
          <a:p>
            <a:endParaRPr lang="en-GB" dirty="0"/>
          </a:p>
          <a:p>
            <a:r>
              <a:rPr lang="en-GB" dirty="0"/>
              <a:t>What do you think are the moral and financial debates that have taken place regarding the setting up of an extended and sustainable taskforce in Bradford?</a:t>
            </a:r>
          </a:p>
        </p:txBody>
      </p:sp>
    </p:spTree>
    <p:extLst>
      <p:ext uri="{BB962C8B-B14F-4D97-AF65-F5344CB8AC3E}">
        <p14:creationId xmlns:p14="http://schemas.microsoft.com/office/powerpoint/2010/main" val="180547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Shape&#10;&#10;Description automatically generated">
            <a:extLst>
              <a:ext uri="{FF2B5EF4-FFF2-40B4-BE49-F238E27FC236}">
                <a16:creationId xmlns:a16="http://schemas.microsoft.com/office/drawing/2014/main" id="{C28720E4-7104-77C5-7F6C-8C60731B7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570" y="4462994"/>
            <a:ext cx="4714430" cy="239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754092-111B-DF77-46FA-9D8681FAB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6" y="133596"/>
            <a:ext cx="10515600" cy="7794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>
                <a:solidFill>
                  <a:srgbClr val="1392CC"/>
                </a:solidFill>
                <a:latin typeface="+mn-lt"/>
              </a:rPr>
              <a:t>What is the SAFE Taskforce?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EC0CB5-305B-D39E-A4F5-10F19CDCF353}"/>
              </a:ext>
            </a:extLst>
          </p:cNvPr>
          <p:cNvSpPr txBox="1"/>
          <p:nvPr/>
        </p:nvSpPr>
        <p:spPr>
          <a:xfrm>
            <a:off x="356665" y="913058"/>
            <a:ext cx="7965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1392CC"/>
                </a:solidFill>
              </a:rPr>
              <a:t>2021 Beating Crime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400" b="1" dirty="0">
                <a:solidFill>
                  <a:srgbClr val="1392CC"/>
                </a:solidFill>
                <a:cs typeface="Times New Roman" panose="02020603050405020304" pitchFamily="18" charset="0"/>
              </a:rPr>
              <a:t>£30 million for 10 SAFE Taskforce areas – DfE funding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400" b="1" dirty="0">
                <a:solidFill>
                  <a:srgbClr val="1392CC"/>
                </a:solidFill>
                <a:cs typeface="Times New Roman" panose="02020603050405020304" pitchFamily="18" charset="0"/>
              </a:rPr>
              <a:t>Bradford allocated £3.37 million over three years </a:t>
            </a:r>
            <a:endParaRPr lang="en-GB" altLang="en-US" sz="2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C5A6A0-C0B5-F90A-4377-DFA0F7AC09F0}"/>
              </a:ext>
            </a:extLst>
          </p:cNvPr>
          <p:cNvSpPr txBox="1"/>
          <p:nvPr/>
        </p:nvSpPr>
        <p:spPr>
          <a:xfrm>
            <a:off x="366909" y="3558140"/>
            <a:ext cx="8829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>
                <a:solidFill>
                  <a:schemeClr val="accent2"/>
                </a:solidFill>
              </a:rPr>
              <a:t>Support</a:t>
            </a:r>
            <a:r>
              <a:rPr lang="en-GB" sz="2800" b="1" dirty="0">
                <a:solidFill>
                  <a:schemeClr val="accent2"/>
                </a:solidFill>
              </a:rPr>
              <a:t> young people with challenging behaviour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C7CB3-28B7-EFF7-6BA1-44349D674859}"/>
              </a:ext>
            </a:extLst>
          </p:cNvPr>
          <p:cNvSpPr txBox="1"/>
          <p:nvPr/>
        </p:nvSpPr>
        <p:spPr>
          <a:xfrm>
            <a:off x="366909" y="4021860"/>
            <a:ext cx="3955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>
                <a:solidFill>
                  <a:schemeClr val="accent2"/>
                </a:solidFill>
              </a:rPr>
              <a:t>Attend</a:t>
            </a:r>
            <a:r>
              <a:rPr lang="en-GB" sz="2800" b="1" dirty="0">
                <a:solidFill>
                  <a:schemeClr val="accent2"/>
                </a:solidFill>
              </a:rPr>
              <a:t> school regularly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D9978F-7CFE-6518-595D-0CACE433D88D}"/>
              </a:ext>
            </a:extLst>
          </p:cNvPr>
          <p:cNvSpPr txBox="1"/>
          <p:nvPr/>
        </p:nvSpPr>
        <p:spPr>
          <a:xfrm>
            <a:off x="383996" y="4545080"/>
            <a:ext cx="3955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>
                <a:solidFill>
                  <a:schemeClr val="accent2"/>
                </a:solidFill>
              </a:rPr>
              <a:t>Fulfil</a:t>
            </a:r>
            <a:r>
              <a:rPr lang="en-GB" sz="2800" b="1" dirty="0">
                <a:solidFill>
                  <a:schemeClr val="accent2"/>
                </a:solidFill>
              </a:rPr>
              <a:t> their potential</a:t>
            </a:r>
            <a:r>
              <a:rPr lang="en-GB" sz="2400" b="1" dirty="0">
                <a:solidFill>
                  <a:srgbClr val="1392CC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8EA70F-0D6E-A7DB-413D-15FA9B68C494}"/>
              </a:ext>
            </a:extLst>
          </p:cNvPr>
          <p:cNvSpPr txBox="1"/>
          <p:nvPr/>
        </p:nvSpPr>
        <p:spPr>
          <a:xfrm>
            <a:off x="383996" y="5032416"/>
            <a:ext cx="4559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>
                <a:solidFill>
                  <a:schemeClr val="accent2"/>
                </a:solidFill>
              </a:rPr>
              <a:t>Exceed</a:t>
            </a:r>
            <a:r>
              <a:rPr lang="en-GB" sz="2800" b="1" dirty="0">
                <a:solidFill>
                  <a:schemeClr val="accent2"/>
                </a:solidFill>
              </a:rPr>
              <a:t> their expectations</a:t>
            </a:r>
            <a:r>
              <a:rPr lang="en-GB" sz="2800" b="1" dirty="0">
                <a:solidFill>
                  <a:srgbClr val="1392CC"/>
                </a:solidFill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095ACA-31B4-A2DD-69B1-BDA378A87423}"/>
              </a:ext>
            </a:extLst>
          </p:cNvPr>
          <p:cNvSpPr txBox="1"/>
          <p:nvPr/>
        </p:nvSpPr>
        <p:spPr>
          <a:xfrm>
            <a:off x="366909" y="2018003"/>
            <a:ext cx="103765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1392CC"/>
                </a:solidFill>
              </a:rPr>
              <a:t>Commission and invest in evidence-informed interventions that: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1392CC"/>
                </a:solidFill>
              </a:rPr>
              <a:t>Tackle violence directly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1392CC"/>
                </a:solidFill>
              </a:rPr>
              <a:t>Increase engagement in education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1392CC"/>
                </a:solidFill>
              </a:rPr>
              <a:t>Improve behaviour and attendance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D584FAB8-A6CC-3B68-DB81-7ED49110E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889" y="0"/>
            <a:ext cx="2215111" cy="239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A42972-C1D5-2E97-2B67-C539BCA330B7}"/>
              </a:ext>
            </a:extLst>
          </p:cNvPr>
          <p:cNvSpPr txBox="1"/>
          <p:nvPr/>
        </p:nvSpPr>
        <p:spPr>
          <a:xfrm>
            <a:off x="201936" y="5812139"/>
            <a:ext cx="7965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1392CC"/>
                </a:solidFill>
              </a:rPr>
              <a:t>18 secondary schools identified to join the Taskforce</a:t>
            </a:r>
            <a:endParaRPr lang="en-GB" altLang="en-US" sz="2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33751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F2414477-B8AA-0653-ABDC-0BC948EEA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920" y="2984500"/>
            <a:ext cx="7625080" cy="387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731B00-F1B5-99BA-36E3-89A8E6E2C444}"/>
              </a:ext>
            </a:extLst>
          </p:cNvPr>
          <p:cNvSpPr txBox="1"/>
          <p:nvPr/>
        </p:nvSpPr>
        <p:spPr>
          <a:xfrm>
            <a:off x="327987" y="197364"/>
            <a:ext cx="845324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b="1">
                <a:solidFill>
                  <a:srgbClr val="1392CC"/>
                </a:solidFill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Commissioning </a:t>
            </a:r>
            <a:endParaRPr lang="en-GB" sz="4000" b="1">
              <a:latin typeface="Calibri"/>
              <a:cs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73AC0F-D86F-8065-3F73-A86CEA374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5363308"/>
            <a:ext cx="1385168" cy="14946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CE1B7-488F-394E-9410-F9AB0082FFB9}"/>
              </a:ext>
            </a:extLst>
          </p:cNvPr>
          <p:cNvSpPr txBox="1"/>
          <p:nvPr/>
        </p:nvSpPr>
        <p:spPr>
          <a:xfrm>
            <a:off x="405681" y="905250"/>
            <a:ext cx="4686272" cy="52629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altLang="en-US" sz="2000" b="1">
                <a:solidFill>
                  <a:srgbClr val="1392CC"/>
                </a:solidFill>
              </a:rPr>
              <a:t>Consultation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Strategic Needs Analysis</a:t>
            </a:r>
            <a:endParaRPr lang="en-GB" altLang="en-US" sz="2000" b="1">
              <a:solidFill>
                <a:srgbClr val="1392CC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School Needs Survey</a:t>
            </a:r>
            <a:endParaRPr lang="en-GB" altLang="en-US" sz="2000" b="1">
              <a:solidFill>
                <a:srgbClr val="1392CC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Community Voice – 431 responses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Student Voice – 1729 responses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Secondary data – VRP publications</a:t>
            </a:r>
            <a:endParaRPr lang="en-GB" altLang="en-US" sz="2000" b="1">
              <a:solidFill>
                <a:srgbClr val="1392CC"/>
              </a:solidFill>
              <a:cs typeface="Calibri"/>
            </a:endParaRPr>
          </a:p>
          <a:p>
            <a:endParaRPr lang="en-GB" altLang="en-US" sz="2800" b="1">
              <a:solidFill>
                <a:srgbClr val="1392CC"/>
              </a:solidFill>
            </a:endParaRPr>
          </a:p>
          <a:p>
            <a:r>
              <a:rPr lang="en-GB" altLang="en-US" sz="2000" b="1">
                <a:solidFill>
                  <a:srgbClr val="1392CC"/>
                </a:solidFill>
              </a:rPr>
              <a:t>Stakeholder engagement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Steering group</a:t>
            </a:r>
            <a:endParaRPr lang="en-GB" altLang="en-US" sz="2000" b="1">
              <a:solidFill>
                <a:srgbClr val="1392CC"/>
              </a:solidFill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Safer Schools Policing team</a:t>
            </a:r>
            <a:endParaRPr lang="en-GB" altLang="en-US" sz="2000" b="1">
              <a:solidFill>
                <a:srgbClr val="1392CC"/>
              </a:solidFill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Community Safety</a:t>
            </a:r>
            <a:endParaRPr lang="en-GB" altLang="en-US" sz="2000" b="1">
              <a:solidFill>
                <a:srgbClr val="1392CC"/>
              </a:solidFill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Local Authority Attendance Team</a:t>
            </a:r>
            <a:endParaRPr lang="en-GB" altLang="en-US" sz="2000" b="1">
              <a:solidFill>
                <a:srgbClr val="1392CC"/>
              </a:solidFill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>
                <a:solidFill>
                  <a:srgbClr val="1392CC"/>
                </a:solidFill>
              </a:rPr>
              <a:t>Education sub-group</a:t>
            </a:r>
            <a:endParaRPr lang="en-GB" altLang="en-US" sz="2000" b="1">
              <a:solidFill>
                <a:srgbClr val="1392CC"/>
              </a:solidFill>
              <a:cs typeface="Calibri" panose="020F0502020204030204"/>
            </a:endParaRPr>
          </a:p>
          <a:p>
            <a:endParaRPr lang="en-GB" altLang="en-US" sz="2000" b="1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2000" b="1">
              <a:solidFill>
                <a:srgbClr val="1392CC"/>
              </a:solidFill>
            </a:endParaRPr>
          </a:p>
          <a:p>
            <a:endParaRPr lang="en-GB" altLang="en-US" sz="2800" b="1">
              <a:solidFill>
                <a:srgbClr val="1392CC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A05042-0C6F-2498-0779-AC648FB38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106" y="599510"/>
            <a:ext cx="4870591" cy="520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44088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73AC0F-D86F-8065-3F73-A86CEA374AB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5363308"/>
            <a:ext cx="1385168" cy="1494692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F2414477-B8AA-0653-ABDC-0BC948EEAA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920" y="2984500"/>
            <a:ext cx="7625080" cy="387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731B00-F1B5-99BA-36E3-89A8E6E2C444}"/>
              </a:ext>
            </a:extLst>
          </p:cNvPr>
          <p:cNvSpPr txBox="1"/>
          <p:nvPr/>
        </p:nvSpPr>
        <p:spPr>
          <a:xfrm>
            <a:off x="327987" y="197364"/>
            <a:ext cx="1153602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b="1" dirty="0">
                <a:solidFill>
                  <a:srgbClr val="1392CC"/>
                </a:solidFill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Priority Needs – Identified through strategic needs assessment &amp; consultation</a:t>
            </a:r>
            <a:endParaRPr lang="en-GB" sz="4000" b="1" dirty="0">
              <a:latin typeface="Calibri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6CE1B7-488F-394E-9410-F9AB0082FFB9}"/>
              </a:ext>
            </a:extLst>
          </p:cNvPr>
          <p:cNvSpPr txBox="1"/>
          <p:nvPr/>
        </p:nvSpPr>
        <p:spPr>
          <a:xfrm>
            <a:off x="327987" y="1906416"/>
            <a:ext cx="6281991" cy="39087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altLang="en-US" sz="2000" b="1" dirty="0">
                <a:solidFill>
                  <a:srgbClr val="1392CC"/>
                </a:solidFill>
              </a:rPr>
              <a:t>Need 1 - </a:t>
            </a:r>
            <a:r>
              <a:rPr lang="en-GB" sz="2000" dirty="0">
                <a:solidFill>
                  <a:srgbClr val="1392CC"/>
                </a:solidFill>
              </a:rPr>
              <a:t>Social </a:t>
            </a:r>
            <a:r>
              <a:rPr lang="en-GB" sz="2000" b="0" dirty="0">
                <a:solidFill>
                  <a:srgbClr val="1392CC"/>
                </a:solidFill>
                <a:effectLst/>
              </a:rPr>
              <a:t>and</a:t>
            </a:r>
            <a:r>
              <a:rPr lang="en-GB" sz="2000" dirty="0">
                <a:solidFill>
                  <a:srgbClr val="1392CC"/>
                </a:solidFill>
              </a:rPr>
              <a:t> Emotional Regulation</a:t>
            </a:r>
            <a:endParaRPr lang="en-GB" sz="2000" b="0" dirty="0">
              <a:solidFill>
                <a:srgbClr val="1392CC"/>
              </a:solidFill>
              <a:effectLst/>
            </a:endParaRPr>
          </a:p>
          <a:p>
            <a:endParaRPr lang="en-GB" altLang="en-US" sz="2000" b="1" dirty="0">
              <a:solidFill>
                <a:srgbClr val="1392CC"/>
              </a:solidFill>
            </a:endParaRPr>
          </a:p>
          <a:p>
            <a:r>
              <a:rPr lang="en-GB" altLang="en-US" sz="2000" b="1" dirty="0">
                <a:solidFill>
                  <a:srgbClr val="1392CC"/>
                </a:solidFill>
              </a:rPr>
              <a:t>Need 2 - </a:t>
            </a:r>
            <a:r>
              <a:rPr lang="en-GB" sz="2000" b="0" dirty="0">
                <a:solidFill>
                  <a:srgbClr val="1392CC"/>
                </a:solidFill>
                <a:effectLst/>
              </a:rPr>
              <a:t>Anti Social Behaviour </a:t>
            </a:r>
          </a:p>
          <a:p>
            <a:endParaRPr lang="en-GB" altLang="en-US" sz="2000" b="1" dirty="0">
              <a:solidFill>
                <a:srgbClr val="1392CC"/>
              </a:solidFill>
            </a:endParaRPr>
          </a:p>
          <a:p>
            <a:r>
              <a:rPr lang="en-GB" altLang="en-US" sz="2000" b="1" dirty="0">
                <a:solidFill>
                  <a:srgbClr val="1392CC"/>
                </a:solidFill>
              </a:rPr>
              <a:t>Need 3 - </a:t>
            </a:r>
            <a:r>
              <a:rPr lang="en-GB" sz="2000" b="0" dirty="0">
                <a:solidFill>
                  <a:srgbClr val="1392CC"/>
                </a:solidFill>
                <a:effectLst/>
              </a:rPr>
              <a:t>Developmental Delay in Social Language </a:t>
            </a:r>
            <a:endParaRPr lang="en-GB" altLang="en-US" sz="20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2000" b="1" dirty="0">
              <a:solidFill>
                <a:srgbClr val="1392CC"/>
              </a:solidFill>
            </a:endParaRPr>
          </a:p>
          <a:p>
            <a:r>
              <a:rPr lang="en-GB" altLang="en-US" sz="2000" b="1" dirty="0">
                <a:solidFill>
                  <a:srgbClr val="1392CC"/>
                </a:solidFill>
              </a:rPr>
              <a:t>Need 4 - </a:t>
            </a:r>
            <a:r>
              <a:rPr lang="en-GB" sz="2000" b="0" dirty="0">
                <a:solidFill>
                  <a:srgbClr val="1392CC"/>
                </a:solidFill>
                <a:effectLst/>
              </a:rPr>
              <a:t>Mental Health  </a:t>
            </a:r>
          </a:p>
          <a:p>
            <a:endParaRPr lang="en-GB" altLang="en-US" sz="2000" b="1" dirty="0">
              <a:solidFill>
                <a:srgbClr val="1392CC"/>
              </a:solidFill>
            </a:endParaRPr>
          </a:p>
          <a:p>
            <a:r>
              <a:rPr lang="en-GB" altLang="en-US" sz="2000" b="1" dirty="0">
                <a:solidFill>
                  <a:srgbClr val="1392CC"/>
                </a:solidFill>
              </a:rPr>
              <a:t>Need 5 - </a:t>
            </a:r>
            <a:r>
              <a:rPr lang="en-GB" altLang="en-US" sz="2000" dirty="0">
                <a:solidFill>
                  <a:srgbClr val="1392CC"/>
                </a:solidFill>
              </a:rPr>
              <a:t>Attendance</a:t>
            </a:r>
          </a:p>
          <a:p>
            <a:endParaRPr lang="en-GB" altLang="en-US" sz="2000" b="1" dirty="0">
              <a:solidFill>
                <a:srgbClr val="1392CC"/>
              </a:solidFill>
            </a:endParaRPr>
          </a:p>
          <a:p>
            <a:pPr fontAlgn="base"/>
            <a:r>
              <a:rPr lang="en-GB" altLang="en-US" sz="2000" b="1" dirty="0">
                <a:solidFill>
                  <a:srgbClr val="1392CC"/>
                </a:solidFill>
              </a:rPr>
              <a:t>Need 6 - </a:t>
            </a:r>
            <a:r>
              <a:rPr lang="en-GB" sz="2000" dirty="0">
                <a:solidFill>
                  <a:srgbClr val="1392CC"/>
                </a:solidFill>
              </a:rPr>
              <a:t>Girl's</a:t>
            </a:r>
            <a:r>
              <a:rPr lang="en-GB" sz="2000" b="0" dirty="0">
                <a:solidFill>
                  <a:srgbClr val="1392CC"/>
                </a:solidFill>
                <a:effectLst/>
              </a:rPr>
              <a:t> involvement in serious violence</a:t>
            </a:r>
            <a:endParaRPr lang="en-GB" altLang="en-US" sz="2000" b="1" dirty="0">
              <a:solidFill>
                <a:srgbClr val="1392CC"/>
              </a:solidFill>
            </a:endParaRPr>
          </a:p>
          <a:p>
            <a:endParaRPr lang="en-GB" altLang="en-US" sz="2800" b="1" dirty="0">
              <a:solidFill>
                <a:srgbClr val="1392CC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82920-E402-08FF-CA69-F7087A6B3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13" y="1906416"/>
            <a:ext cx="57531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32237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Shape&#10;&#10;Description automatically generated">
            <a:extLst>
              <a:ext uri="{FF2B5EF4-FFF2-40B4-BE49-F238E27FC236}">
                <a16:creationId xmlns:a16="http://schemas.microsoft.com/office/drawing/2014/main" id="{C28720E4-7104-77C5-7F6C-8C60731B7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570" y="4462994"/>
            <a:ext cx="4714430" cy="239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>
            <a:extLst>
              <a:ext uri="{FF2B5EF4-FFF2-40B4-BE49-F238E27FC236}">
                <a16:creationId xmlns:a16="http://schemas.microsoft.com/office/drawing/2014/main" id="{1BE31D54-CFC5-92DE-C66E-A93C6F0E0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768"/>
            <a:ext cx="1100831" cy="119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754092-111B-DF77-46FA-9D8681FAB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6" y="133596"/>
            <a:ext cx="10515600" cy="7794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>
                <a:solidFill>
                  <a:srgbClr val="1392CC"/>
                </a:solidFill>
                <a:latin typeface="+mn-lt"/>
              </a:rPr>
              <a:t>At a glance overview</a:t>
            </a:r>
            <a:endParaRPr lang="en-GB"/>
          </a:p>
        </p:txBody>
      </p:sp>
      <p:sp>
        <p:nvSpPr>
          <p:cNvPr id="6150" name="Content Placeholder 2">
            <a:extLst>
              <a:ext uri="{FF2B5EF4-FFF2-40B4-BE49-F238E27FC236}">
                <a16:creationId xmlns:a16="http://schemas.microsoft.com/office/drawing/2014/main" id="{DFA2E3B7-5A05-C84F-C37A-7B1A3F8507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12183" y="4358999"/>
            <a:ext cx="3048674" cy="9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sz="3500" b="1">
                <a:solidFill>
                  <a:srgbClr val="1392CC"/>
                </a:solidFill>
              </a:rPr>
              <a:t>8 interventions</a:t>
            </a:r>
            <a:endParaRPr lang="en-GB" altLang="en-US" sz="3500" b="1">
              <a:solidFill>
                <a:srgbClr val="1392CC"/>
              </a:solidFill>
              <a:cs typeface="Times New Roman" panose="02020603050405020304" pitchFamily="18" charset="0"/>
            </a:endParaRPr>
          </a:p>
          <a:p>
            <a:pPr eaLnBrk="1" hangingPunct="1"/>
            <a:endParaRPr lang="en-GB" altLang="en-US" b="1"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GB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C52B59-209A-BE46-530B-2D5DF2622381}"/>
              </a:ext>
            </a:extLst>
          </p:cNvPr>
          <p:cNvSpPr txBox="1"/>
          <p:nvPr/>
        </p:nvSpPr>
        <p:spPr>
          <a:xfrm>
            <a:off x="7940117" y="2751803"/>
            <a:ext cx="42137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392CC"/>
                </a:solidFill>
              </a:rPr>
              <a:t>1304 individual children supported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EC0CB5-305B-D39E-A4F5-10F19CDCF353}"/>
              </a:ext>
            </a:extLst>
          </p:cNvPr>
          <p:cNvSpPr txBox="1"/>
          <p:nvPr/>
        </p:nvSpPr>
        <p:spPr>
          <a:xfrm>
            <a:off x="1917018" y="1202446"/>
            <a:ext cx="2976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1392CC"/>
                </a:solidFill>
              </a:rPr>
              <a:t>18 secondary schools</a:t>
            </a:r>
            <a:endParaRPr lang="en-GB" altLang="en-US" sz="3200" b="1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80E481-F766-8DD3-7C95-9D93B8B8F7F2}"/>
              </a:ext>
            </a:extLst>
          </p:cNvPr>
          <p:cNvSpPr txBox="1"/>
          <p:nvPr/>
        </p:nvSpPr>
        <p:spPr>
          <a:xfrm>
            <a:off x="7940117" y="1070002"/>
            <a:ext cx="28695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1392CC"/>
                </a:solidFill>
              </a:rPr>
              <a:t>42 staff members</a:t>
            </a:r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FCCE32-92A5-BFD7-463D-9BEE8023CB20}"/>
              </a:ext>
            </a:extLst>
          </p:cNvPr>
          <p:cNvSpPr txBox="1"/>
          <p:nvPr/>
        </p:nvSpPr>
        <p:spPr>
          <a:xfrm>
            <a:off x="1917018" y="2751803"/>
            <a:ext cx="2805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1392CC"/>
                </a:solidFill>
              </a:rPr>
              <a:t>44 primary schools</a:t>
            </a:r>
            <a:endParaRPr lang="en-GB" altLang="en-US" sz="3200" b="1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3A5393-58CE-4E1D-4691-EA852555EF9F}"/>
              </a:ext>
            </a:extLst>
          </p:cNvPr>
          <p:cNvSpPr txBox="1"/>
          <p:nvPr/>
        </p:nvSpPr>
        <p:spPr>
          <a:xfrm>
            <a:off x="7940117" y="4433781"/>
            <a:ext cx="4032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1392CC"/>
                </a:solidFill>
              </a:rPr>
              <a:t>Over 20,000 children reached through SAFE activities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90978E-4A81-2DA2-AD22-EBD29AA07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409" y="1191679"/>
            <a:ext cx="743054" cy="1057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637F4A-1FAB-E2AC-0B20-2F84BD0C3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3027" y="2827337"/>
            <a:ext cx="743054" cy="10574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DFA538-9C22-3DBB-EFDC-27CED607E2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603" y="4352303"/>
            <a:ext cx="962159" cy="10860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6E1F4C-3C51-37B1-F939-10618A8D8B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603" y="2827337"/>
            <a:ext cx="962159" cy="108600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3AEB78-B2B9-66CD-4003-DE637B31D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039" y="1198054"/>
            <a:ext cx="962159" cy="10860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E75ACD3-2BA8-FB93-CED2-59175F7C7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827336"/>
            <a:ext cx="743054" cy="105742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F84F469-E1BA-86C5-FEA6-E68C86C5A41A}"/>
              </a:ext>
            </a:extLst>
          </p:cNvPr>
          <p:cNvGrpSpPr/>
          <p:nvPr/>
        </p:nvGrpSpPr>
        <p:grpSpPr>
          <a:xfrm>
            <a:off x="5840244" y="4366591"/>
            <a:ext cx="2144257" cy="1057425"/>
            <a:chOff x="5261169" y="4603072"/>
            <a:chExt cx="2144257" cy="1057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8DBD066-80F0-F7FC-5923-E30D1A0C7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62372" y="4603074"/>
              <a:ext cx="743054" cy="105742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AD7C29D-C415-EF6C-C401-14D14BC72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69401" y="4603073"/>
              <a:ext cx="743054" cy="105742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24B913A-1ED3-757A-6A36-774DBC6F6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61169" y="4603072"/>
              <a:ext cx="743054" cy="1057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85113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0F6E3-0C63-F06C-FAE2-4B5215AFA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D2C1BD68-681B-C019-BA93-82D075788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962" y="4795484"/>
            <a:ext cx="4065039" cy="20625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7A1CAC-94D1-C511-5AB3-83680B71A693}"/>
              </a:ext>
            </a:extLst>
          </p:cNvPr>
          <p:cNvSpPr txBox="1"/>
          <p:nvPr/>
        </p:nvSpPr>
        <p:spPr>
          <a:xfrm>
            <a:off x="202153" y="194137"/>
            <a:ext cx="124874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b="1">
                <a:solidFill>
                  <a:srgbClr val="1392CC"/>
                </a:solidFill>
                <a:latin typeface="Calibri"/>
                <a:ea typeface="Times New Roman" panose="02020603050405020304" pitchFamily="18" charset="0"/>
                <a:cs typeface="Times New Roman"/>
              </a:rPr>
              <a:t>Early Impact A</a:t>
            </a:r>
            <a:r>
              <a:rPr lang="en-GB" sz="3600" b="1">
                <a:solidFill>
                  <a:srgbClr val="1392CC"/>
                </a:solidFill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nalysis – Suspensions &amp; Attendance</a:t>
            </a:r>
            <a:endParaRPr lang="en-GB" sz="3600">
              <a:highlight>
                <a:srgbClr val="FFFF00"/>
              </a:highligh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0235C0-8718-F9F2-682D-C30EDA5666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6" t="24908"/>
          <a:stretch/>
        </p:blipFill>
        <p:spPr>
          <a:xfrm>
            <a:off x="64511" y="714988"/>
            <a:ext cx="11836363" cy="20526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BB7A68-D65B-CA0B-6443-E186423D7773}"/>
              </a:ext>
            </a:extLst>
          </p:cNvPr>
          <p:cNvSpPr txBox="1"/>
          <p:nvPr/>
        </p:nvSpPr>
        <p:spPr>
          <a:xfrm>
            <a:off x="16372" y="2817975"/>
            <a:ext cx="11843668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Reduction in suspensions for Taskforce schools 22/23 to 23/24 in Y7-9 is 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Calibri"/>
                <a:cs typeface="Times New Roman"/>
              </a:rPr>
              <a:t>-22.2%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Suspension for physical assault against a pupil has seen a </a:t>
            </a:r>
            <a:r>
              <a:rPr lang="en-GB" sz="2000" u="sng" dirty="0">
                <a:solidFill>
                  <a:srgbClr val="1392CC"/>
                </a:solidFill>
                <a:latin typeface="Calibri"/>
                <a:cs typeface="Times New Roman"/>
              </a:rPr>
              <a:t>reduction in the number of days lost to suspension</a:t>
            </a: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 in 2023 when compared to 2022 = indicating less suspensions/shorter exclusions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Suspension for physical assault against a pupil has also seen a </a:t>
            </a:r>
            <a:r>
              <a:rPr lang="en-GB" sz="2000" u="sng" dirty="0">
                <a:solidFill>
                  <a:srgbClr val="1392CC"/>
                </a:solidFill>
                <a:latin typeface="Calibri"/>
                <a:cs typeface="Times New Roman"/>
              </a:rPr>
              <a:t>reduction in the proportion</a:t>
            </a: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 of days lost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In 2021 approximately 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Calibri"/>
                <a:cs typeface="Times New Roman"/>
              </a:rPr>
              <a:t>20% </a:t>
            </a: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of all days lost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In 2023 approximately 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Calibri"/>
                <a:cs typeface="Times New Roman"/>
              </a:rPr>
              <a:t>10% </a:t>
            </a:r>
            <a:r>
              <a:rPr lang="en-GB" sz="2000" dirty="0">
                <a:solidFill>
                  <a:srgbClr val="1392CC"/>
                </a:solidFill>
                <a:latin typeface="Calibri"/>
                <a:cs typeface="Times New Roman"/>
              </a:rPr>
              <a:t>of all days lost to date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874534B-3724-4B60-A5DA-4285233FF7CF}"/>
              </a:ext>
            </a:extLst>
          </p:cNvPr>
          <p:cNvSpPr/>
          <p:nvPr/>
        </p:nvSpPr>
        <p:spPr>
          <a:xfrm>
            <a:off x="10882265" y="817183"/>
            <a:ext cx="977775" cy="19086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7CED1B-AB94-5539-DF6F-7384D840229E}"/>
              </a:ext>
            </a:extLst>
          </p:cNvPr>
          <p:cNvSpPr txBox="1"/>
          <p:nvPr/>
        </p:nvSpPr>
        <p:spPr>
          <a:xfrm>
            <a:off x="64511" y="4611231"/>
            <a:ext cx="121274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Attendance: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average of </a:t>
            </a:r>
            <a:r>
              <a:rPr lang="en-GB" sz="200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43%</a:t>
            </a:r>
            <a:r>
              <a:rPr lang="en-GB" sz="2000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SAFE cohort recorded improved half-termly attendance at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average of </a:t>
            </a:r>
            <a:r>
              <a:rPr lang="en-GB" sz="200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45% </a:t>
            </a:r>
            <a:r>
              <a:rPr lang="en-GB" sz="2000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SAFE cohort recorded improved termly attendance</a:t>
            </a:r>
          </a:p>
          <a:p>
            <a:endParaRPr lang="en-GB" sz="2000" b="1">
              <a:solidFill>
                <a:srgbClr val="1392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YJS known SAFE Cohort: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24%</a:t>
            </a:r>
            <a:r>
              <a:rPr lang="en-GB" sz="2000">
                <a:solidFill>
                  <a:srgbClr val="1392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participants demonstrated improved attendance across the comparative term blocks</a:t>
            </a:r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8116C75B-E07E-B184-5245-EE9964F7ACE6}"/>
              </a:ext>
            </a:extLst>
          </p:cNvPr>
          <p:cNvSpPr/>
          <p:nvPr/>
        </p:nvSpPr>
        <p:spPr>
          <a:xfrm>
            <a:off x="7573818" y="2806107"/>
            <a:ext cx="1357745" cy="491836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B7A7F39E-9268-9B41-5FAB-0C38DEE7B14D}"/>
              </a:ext>
            </a:extLst>
          </p:cNvPr>
          <p:cNvSpPr/>
          <p:nvPr/>
        </p:nvSpPr>
        <p:spPr>
          <a:xfrm>
            <a:off x="2595419" y="3851564"/>
            <a:ext cx="1893454" cy="943920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E1569CE6-4C6F-7F3B-CAE4-CB956AC8C49A}"/>
              </a:ext>
            </a:extLst>
          </p:cNvPr>
          <p:cNvSpPr/>
          <p:nvPr/>
        </p:nvSpPr>
        <p:spPr>
          <a:xfrm>
            <a:off x="1459345" y="4922982"/>
            <a:ext cx="1390073" cy="593652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4E94B10B-688B-C933-6DE1-1D2894E5EB5E}"/>
              </a:ext>
            </a:extLst>
          </p:cNvPr>
          <p:cNvSpPr/>
          <p:nvPr/>
        </p:nvSpPr>
        <p:spPr>
          <a:xfrm>
            <a:off x="281709" y="6108772"/>
            <a:ext cx="1357745" cy="491836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473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Shape&#10;&#10;Description automatically generated">
            <a:extLst>
              <a:ext uri="{FF2B5EF4-FFF2-40B4-BE49-F238E27FC236}">
                <a16:creationId xmlns:a16="http://schemas.microsoft.com/office/drawing/2014/main" id="{65672990-5AAC-4527-2CBC-1D50B03DA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586" y="4308057"/>
            <a:ext cx="5019413" cy="2549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2E36D3C-682C-A64A-7407-3E484644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24" y="112317"/>
            <a:ext cx="10515600" cy="7794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 b="1" dirty="0">
                <a:solidFill>
                  <a:srgbClr val="1392CC"/>
                </a:solidFill>
                <a:latin typeface="+mn-lt"/>
              </a:rPr>
              <a:t>Funded Interventions 7 interventions over 3 years</a:t>
            </a:r>
            <a:endParaRPr lang="en-GB" sz="4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C2A4B8-0668-C45C-C146-854BA405B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24" y="1110002"/>
            <a:ext cx="2181225" cy="7715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06BD61-125D-9FC4-34DB-5A9FF021556F}"/>
              </a:ext>
            </a:extLst>
          </p:cNvPr>
          <p:cNvSpPr txBox="1"/>
          <p:nvPr/>
        </p:nvSpPr>
        <p:spPr>
          <a:xfrm>
            <a:off x="2346849" y="987934"/>
            <a:ext cx="9968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Character education curriculum delivered by trained instructors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Resilience, empathy, self-awareness, passion, excellence, communication and teamwork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  <a:cs typeface="Times New Roman" panose="02020603050405020304" pitchFamily="18" charset="0"/>
              </a:rPr>
              <a:t>Small groups and one-to-one work</a:t>
            </a:r>
            <a:endParaRPr lang="en-GB" altLang="en-US" sz="20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DC1E19C-FE98-4CD8-0A87-F7C33D39D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49" y="2516697"/>
            <a:ext cx="1858501" cy="54026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FE2B2DA-CF38-BAAE-396B-D0DDD0957060}"/>
              </a:ext>
            </a:extLst>
          </p:cNvPr>
          <p:cNvSpPr txBox="1"/>
          <p:nvPr/>
        </p:nvSpPr>
        <p:spPr>
          <a:xfrm>
            <a:off x="2346849" y="2278996"/>
            <a:ext cx="9845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Support for girls at risk of violence as both victims and perpetrators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  <a:cs typeface="Times New Roman" panose="02020603050405020304" pitchFamily="18" charset="0"/>
              </a:rPr>
              <a:t>Lived experience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  <a:cs typeface="Times New Roman" panose="02020603050405020304" pitchFamily="18" charset="0"/>
              </a:rPr>
              <a:t>Mentoring and group work alongside year group assemblies</a:t>
            </a:r>
            <a:endParaRPr lang="en-GB" altLang="en-US" sz="20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DC2173-7658-42B9-E129-4E49F1975A17}"/>
              </a:ext>
            </a:extLst>
          </p:cNvPr>
          <p:cNvSpPr txBox="1"/>
          <p:nvPr/>
        </p:nvSpPr>
        <p:spPr>
          <a:xfrm>
            <a:off x="2346848" y="3570058"/>
            <a:ext cx="9845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Attendance-focused project focusing on persistently absent cohort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  <a:cs typeface="Times New Roman" panose="02020603050405020304" pitchFamily="18" charset="0"/>
              </a:rPr>
              <a:t>Work outside of school with the whole family to remove barriers to attendance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  <a:cs typeface="Times New Roman" panose="02020603050405020304" pitchFamily="18" charset="0"/>
              </a:rPr>
              <a:t>‘Whatever it Takes’</a:t>
            </a:r>
            <a:endParaRPr lang="en-GB" altLang="en-US" sz="20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2DE5EC6-C64B-BF9D-1B98-9B951D4AB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01" y="3470403"/>
            <a:ext cx="1297195" cy="12506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73B4D9-6B4D-A9A1-5978-EE5EA81E68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3" y="4893398"/>
            <a:ext cx="1577849" cy="150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53F0EB-0832-CF2D-CC40-C766FEE0B963}"/>
              </a:ext>
            </a:extLst>
          </p:cNvPr>
          <p:cNvSpPr txBox="1"/>
          <p:nvPr/>
        </p:nvSpPr>
        <p:spPr>
          <a:xfrm>
            <a:off x="2346849" y="4955795"/>
            <a:ext cx="9845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YES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Mentoring and social skills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Managing Anger, Behind the Blade &amp; bespoke offerings</a:t>
            </a:r>
          </a:p>
        </p:txBody>
      </p:sp>
    </p:spTree>
    <p:extLst>
      <p:ext uri="{BB962C8B-B14F-4D97-AF65-F5344CB8AC3E}">
        <p14:creationId xmlns:p14="http://schemas.microsoft.com/office/powerpoint/2010/main" val="193497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Shape&#10;&#10;Description automatically generated">
            <a:extLst>
              <a:ext uri="{FF2B5EF4-FFF2-40B4-BE49-F238E27FC236}">
                <a16:creationId xmlns:a16="http://schemas.microsoft.com/office/drawing/2014/main" id="{65672990-5AAC-4527-2CBC-1D50B03DA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302" y="4031044"/>
            <a:ext cx="5564697" cy="282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2E36D3C-682C-A64A-7407-3E484644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24" y="112317"/>
            <a:ext cx="10515600" cy="7794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 b="1" dirty="0">
                <a:solidFill>
                  <a:srgbClr val="1392CC"/>
                </a:solidFill>
                <a:latin typeface="+mn-lt"/>
              </a:rPr>
              <a:t>Funded Interventions </a:t>
            </a:r>
            <a:endParaRPr lang="en-GB" sz="4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06BD61-125D-9FC4-34DB-5A9FF021556F}"/>
              </a:ext>
            </a:extLst>
          </p:cNvPr>
          <p:cNvSpPr txBox="1"/>
          <p:nvPr/>
        </p:nvSpPr>
        <p:spPr>
          <a:xfrm>
            <a:off x="2371483" y="980107"/>
            <a:ext cx="9968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</a:rPr>
              <a:t>Educational Psychology – purchased 150 sessions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</a:rPr>
              <a:t>Identification of needs at an earlier stage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b="1" dirty="0">
                <a:solidFill>
                  <a:srgbClr val="1392CC"/>
                </a:solidFill>
              </a:rPr>
              <a:t>Support with transition &amp; development of EHCP’s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E2B2DA-CF38-BAAE-396B-D0DDD0957060}"/>
              </a:ext>
            </a:extLst>
          </p:cNvPr>
          <p:cNvSpPr txBox="1"/>
          <p:nvPr/>
        </p:nvSpPr>
        <p:spPr>
          <a:xfrm>
            <a:off x="2346849" y="2278996"/>
            <a:ext cx="9845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BD4 Attendance Pilot – three schools in the catchment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Assertive outreach programme, targeting 70-85% persistently absent children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CCE prevention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DC2173-7658-42B9-E129-4E49F1975A17}"/>
              </a:ext>
            </a:extLst>
          </p:cNvPr>
          <p:cNvSpPr txBox="1"/>
          <p:nvPr/>
        </p:nvSpPr>
        <p:spPr>
          <a:xfrm>
            <a:off x="2346848" y="3570058"/>
            <a:ext cx="9845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After-school activities fund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To provide activities and supervision in the 3pm-5pm window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392CC"/>
                </a:solidFill>
              </a:rPr>
              <a:t>Enrichment, sports and arts focused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452C9BE-777A-ED7C-A294-8EDB971CF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0" y="1051475"/>
            <a:ext cx="2359853" cy="814077"/>
          </a:xfrm>
          <a:prstGeom prst="rect">
            <a:avLst/>
          </a:prstGeom>
        </p:spPr>
      </p:pic>
      <p:pic>
        <p:nvPicPr>
          <p:cNvPr id="39" name="Picture 38" descr="A white sign with black text&#10;&#10;Description automatically generated">
            <a:extLst>
              <a:ext uri="{FF2B5EF4-FFF2-40B4-BE49-F238E27FC236}">
                <a16:creationId xmlns:a16="http://schemas.microsoft.com/office/drawing/2014/main" id="{052B70B7-7BDF-BD0F-26FF-E003AA51F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0" y="2278996"/>
            <a:ext cx="2436236" cy="107490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91B394F-5789-A8BE-C06C-68398F24B4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37" y="3570058"/>
            <a:ext cx="814081" cy="114148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9DE1133-9401-CE19-3630-812F6A90325B}"/>
              </a:ext>
            </a:extLst>
          </p:cNvPr>
          <p:cNvSpPr txBox="1"/>
          <p:nvPr/>
        </p:nvSpPr>
        <p:spPr>
          <a:xfrm>
            <a:off x="165624" y="5367917"/>
            <a:ext cx="10389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2"/>
                </a:solidFill>
              </a:rPr>
              <a:t>*All interventions based on a bespoke Strategic Needs Analysis, alongside surveys of schools, pupils and the wider community. VRP Needs Analysis also used in development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0F6E3-0C63-F06C-FAE2-4B5215AFA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D2C1BD68-681B-C019-BA93-82D075788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606" y="4590322"/>
            <a:ext cx="4469396" cy="22676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7A1CAC-94D1-C511-5AB3-83680B71A693}"/>
              </a:ext>
            </a:extLst>
          </p:cNvPr>
          <p:cNvSpPr txBox="1"/>
          <p:nvPr/>
        </p:nvSpPr>
        <p:spPr>
          <a:xfrm>
            <a:off x="138778" y="129146"/>
            <a:ext cx="1248748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b="1">
                <a:solidFill>
                  <a:srgbClr val="1392CC"/>
                </a:solidFill>
                <a:latin typeface="Calibri"/>
                <a:cs typeface="Times New Roman"/>
              </a:rPr>
              <a:t>Children carrying a knife in school</a:t>
            </a:r>
            <a:endParaRPr lang="en-GB" sz="400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5DC36DC-78DA-1929-21C3-3454AD5D9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6316"/>
            <a:ext cx="956087" cy="103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6A47EB-4AA1-302A-E3E3-CFB736372F32}"/>
              </a:ext>
            </a:extLst>
          </p:cNvPr>
          <p:cNvSpPr txBox="1"/>
          <p:nvPr/>
        </p:nvSpPr>
        <p:spPr>
          <a:xfrm>
            <a:off x="202153" y="986827"/>
            <a:ext cx="10773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>
                <a:solidFill>
                  <a:srgbClr val="1392CC"/>
                </a:solidFill>
                <a:latin typeface="Calibri"/>
                <a:ea typeface="Times New Roman" panose="02020603050405020304" pitchFamily="18" charset="0"/>
                <a:cs typeface="Times New Roman"/>
              </a:rPr>
              <a:t>A significant reduction in recorded incidents of children carrying a bladed article on school premises:</a:t>
            </a:r>
          </a:p>
          <a:p>
            <a:r>
              <a:rPr lang="en-GB" sz="2000" b="1" kern="0">
                <a:solidFill>
                  <a:srgbClr val="1392CC"/>
                </a:solidFill>
                <a:effectLst/>
                <a:latin typeface="Calibri"/>
                <a:ea typeface="Aptos" panose="020B0004020202020204" pitchFamily="34" charset="0"/>
                <a:cs typeface="Times New Roman"/>
              </a:rPr>
              <a:t>202</a:t>
            </a:r>
            <a:r>
              <a:rPr lang="en-GB" sz="2000" b="1" kern="0">
                <a:solidFill>
                  <a:srgbClr val="1392CC"/>
                </a:solidFill>
                <a:latin typeface="Calibri"/>
                <a:ea typeface="Aptos" panose="020B0004020202020204" pitchFamily="34" charset="0"/>
                <a:cs typeface="Times New Roman"/>
              </a:rPr>
              <a:t>2 – 44 incidents</a:t>
            </a:r>
          </a:p>
          <a:p>
            <a:r>
              <a:rPr lang="en-GB" sz="2000" b="1" kern="0">
                <a:solidFill>
                  <a:srgbClr val="1392CC"/>
                </a:solidFill>
                <a:effectLst/>
                <a:latin typeface="Calibri"/>
                <a:ea typeface="Aptos" panose="020B0004020202020204" pitchFamily="34" charset="0"/>
                <a:cs typeface="Times New Roman"/>
              </a:rPr>
              <a:t>2023 – 17 incidents (representing a 62% reduction from the previous year)</a:t>
            </a:r>
          </a:p>
          <a:p>
            <a:r>
              <a:rPr lang="en-GB" sz="2000" b="1" kern="0">
                <a:solidFill>
                  <a:srgbClr val="1392CC"/>
                </a:solidFill>
                <a:latin typeface="Calibri"/>
                <a:ea typeface="Aptos" panose="020B0004020202020204" pitchFamily="34" charset="0"/>
                <a:cs typeface="Times New Roman"/>
              </a:rPr>
              <a:t>2024 to date – 6 </a:t>
            </a:r>
            <a:r>
              <a:rPr lang="en-GB" sz="2000" b="1" kern="0">
                <a:solidFill>
                  <a:srgbClr val="1392CC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incidents</a:t>
            </a:r>
            <a:endParaRPr lang="en-GB" sz="200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124B74E-D773-F196-4B60-7779A4AF146F}"/>
              </a:ext>
            </a:extLst>
          </p:cNvPr>
          <p:cNvGraphicFramePr>
            <a:graphicFrameLocks/>
          </p:cNvGraphicFramePr>
          <p:nvPr/>
        </p:nvGraphicFramePr>
        <p:xfrm>
          <a:off x="1086416" y="2460061"/>
          <a:ext cx="8745647" cy="4158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666889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21241-8638-7D18-DC90-FAC57B8CA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0F63144B-02ED-8830-89A2-7FEE47159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9" r="-2" b="13852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Pros and Cons of Multidisciplinary Teams: Maximising Benefits and Mitigating Challenges">
            <a:extLst>
              <a:ext uri="{FF2B5EF4-FFF2-40B4-BE49-F238E27FC236}">
                <a16:creationId xmlns:a16="http://schemas.microsoft.com/office/drawing/2014/main" id="{8B5B97B2-7000-B0BC-DE07-0152DAA53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7" r="-2" b="11375"/>
          <a:stretch/>
        </p:blipFill>
        <p:spPr bwMode="auto">
          <a:xfrm>
            <a:off x="4604967" y="3364992"/>
            <a:ext cx="7587034" cy="3493008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4A5C15-5B40-B462-1866-33453C42E2D0}"/>
              </a:ext>
            </a:extLst>
          </p:cNvPr>
          <p:cNvSpPr txBox="1"/>
          <p:nvPr/>
        </p:nvSpPr>
        <p:spPr>
          <a:xfrm>
            <a:off x="317282" y="98005"/>
            <a:ext cx="4190205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As we approached 31 March 2025!!</a:t>
            </a:r>
          </a:p>
          <a:p>
            <a:endParaRPr lang="en-GB" dirty="0"/>
          </a:p>
          <a:p>
            <a:r>
              <a:rPr lang="en-GB" dirty="0"/>
              <a:t>Aim was for an extended and sustainable Bradford taskforce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34757F-6F42-B7DA-B54E-128BBB0E3140}"/>
              </a:ext>
            </a:extLst>
          </p:cNvPr>
          <p:cNvSpPr txBox="1"/>
          <p:nvPr/>
        </p:nvSpPr>
        <p:spPr>
          <a:xfrm>
            <a:off x="932482" y="1396220"/>
            <a:ext cx="419020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Change Programme was our main way of engineering these conversations.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0F9BA-2CD3-8B24-8DFB-0B19A196741B}"/>
              </a:ext>
            </a:extLst>
          </p:cNvPr>
          <p:cNvSpPr txBox="1"/>
          <p:nvPr/>
        </p:nvSpPr>
        <p:spPr>
          <a:xfrm>
            <a:off x="317282" y="2140437"/>
            <a:ext cx="419020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 joint APST and Safe taskforce becomes a </a:t>
            </a:r>
            <a:r>
              <a:rPr lang="en-GB" i="1" dirty="0"/>
              <a:t>Bradford Taskforce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BDBFBB-FFEB-4590-5F85-2EAB400F4F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28" t="27329" r="58102" b="49818"/>
          <a:stretch/>
        </p:blipFill>
        <p:spPr>
          <a:xfrm>
            <a:off x="194618" y="3074873"/>
            <a:ext cx="1153415" cy="1402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0DB973-6D7A-9E6B-7C82-6CE74F51CF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28" t="27083" r="32969" b="45833"/>
          <a:stretch/>
        </p:blipFill>
        <p:spPr>
          <a:xfrm>
            <a:off x="194618" y="4544562"/>
            <a:ext cx="3392792" cy="14476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DAF9EA-D53A-63DA-210F-78378F01DA20}"/>
              </a:ext>
            </a:extLst>
          </p:cNvPr>
          <p:cNvSpPr txBox="1"/>
          <p:nvPr/>
        </p:nvSpPr>
        <p:spPr>
          <a:xfrm>
            <a:off x="1425015" y="3261307"/>
            <a:ext cx="385514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Youth workers supporting those who are not quite vulnerable to PX, but potentially escalating. Can refer to APST: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39D1DD-387D-5E88-2A6A-66D201E7DED9}"/>
              </a:ext>
            </a:extLst>
          </p:cNvPr>
          <p:cNvSpPr txBox="1"/>
          <p:nvPr/>
        </p:nvSpPr>
        <p:spPr>
          <a:xfrm>
            <a:off x="3517052" y="4745956"/>
            <a:ext cx="2237203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APST work 60/40 split with those in all three tiers, using taskforce model</a:t>
            </a:r>
          </a:p>
        </p:txBody>
      </p:sp>
    </p:spTree>
    <p:extLst>
      <p:ext uri="{BB962C8B-B14F-4D97-AF65-F5344CB8AC3E}">
        <p14:creationId xmlns:p14="http://schemas.microsoft.com/office/powerpoint/2010/main" val="28831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F2414477-B8AA-0653-ABDC-0BC948EEA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61263"/>
            <a:ext cx="6095999" cy="30967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731B00-F1B5-99BA-36E3-89A8E6E2C444}"/>
              </a:ext>
            </a:extLst>
          </p:cNvPr>
          <p:cNvSpPr txBox="1"/>
          <p:nvPr/>
        </p:nvSpPr>
        <p:spPr>
          <a:xfrm>
            <a:off x="327987" y="-15445"/>
            <a:ext cx="845324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b="1">
                <a:solidFill>
                  <a:srgbClr val="1392CC"/>
                </a:solidFill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Bradford Context</a:t>
            </a:r>
            <a:endParaRPr lang="en-GB" sz="4000" b="1">
              <a:latin typeface="Calibri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3E2789-6834-81C5-7409-CEF576BC2E34}"/>
              </a:ext>
            </a:extLst>
          </p:cNvPr>
          <p:cNvSpPr txBox="1"/>
          <p:nvPr/>
        </p:nvSpPr>
        <p:spPr>
          <a:xfrm>
            <a:off x="378843" y="692441"/>
            <a:ext cx="467073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Bradford falls within the national top 10% most deprived local authorities in England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High levels of inequality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4th highest proportion of children under the age of 15 (21.4%)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Highly diverse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A Trust is in place to run Children’s Services.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LA Ofsted SEND report cites significant areas of weakness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Attendance is very low compared to national averages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Significant number of secondary schools are currently rated as RI or below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Last year permanent exclusions rose by 140%</a:t>
            </a:r>
          </a:p>
          <a:p>
            <a:endParaRPr lang="en-GB" altLang="en-US" sz="1600" b="1" dirty="0">
              <a:solidFill>
                <a:srgbClr val="1392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600" b="1" dirty="0">
                <a:solidFill>
                  <a:srgbClr val="1392CC"/>
                </a:solidFill>
              </a:rPr>
              <a:t>Significant concerns over the city’s finances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7810C-CBAB-492B-C8F7-42128003A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9724" y="3546474"/>
            <a:ext cx="4795874" cy="33211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C4FFD1-8851-6DA9-2641-67FFB45FA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8305"/>
            <a:ext cx="4728473" cy="32762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53562202-03C6-4EC6-7C8C-E9DD0AEA1667}"/>
              </a:ext>
            </a:extLst>
          </p:cNvPr>
          <p:cNvSpPr/>
          <p:nvPr/>
        </p:nvSpPr>
        <p:spPr>
          <a:xfrm>
            <a:off x="327987" y="6209174"/>
            <a:ext cx="4918268" cy="508000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344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57497-743B-6F29-3732-36190455B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DA501EBB-7654-DD6C-7B7A-612D91AE2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9" r="-2" b="13852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Pros and Cons of Multidisciplinary Teams: Maximising Benefits and Mitigating Challenges">
            <a:extLst>
              <a:ext uri="{FF2B5EF4-FFF2-40B4-BE49-F238E27FC236}">
                <a16:creationId xmlns:a16="http://schemas.microsoft.com/office/drawing/2014/main" id="{B737ED79-5DBE-95E4-07A7-FBE5870962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7" r="-2" b="11375"/>
          <a:stretch/>
        </p:blipFill>
        <p:spPr bwMode="auto">
          <a:xfrm>
            <a:off x="4604967" y="3364992"/>
            <a:ext cx="7587034" cy="3493008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501C89-F7FB-F83E-D926-03EB2FBEC4E3}"/>
              </a:ext>
            </a:extLst>
          </p:cNvPr>
          <p:cNvSpPr txBox="1"/>
          <p:nvPr/>
        </p:nvSpPr>
        <p:spPr>
          <a:xfrm>
            <a:off x="414761" y="487056"/>
            <a:ext cx="419020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Local Authority AP strategy:</a:t>
            </a:r>
          </a:p>
          <a:p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Increased AP and Specialist provision (BAPA growing from 75 to 140 students)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LA to provide list of AP available in the city and to support in quality assuring this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Review of FAP and SEN processes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Taskforce to support those vulnerable to permanent exclusion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948A3C-4FF2-5C62-B5E5-8DDB8C74EB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28" t="27083" r="32969" b="45833"/>
          <a:stretch/>
        </p:blipFill>
        <p:spPr>
          <a:xfrm>
            <a:off x="582546" y="5268407"/>
            <a:ext cx="3392792" cy="144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40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16B7468B-41B6-A5F6-1544-9BE834E99C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9" r="-2" b="13852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Pros and Cons of Multidisciplinary Teams: Maximising Benefits and Mitigating Challenges">
            <a:extLst>
              <a:ext uri="{FF2B5EF4-FFF2-40B4-BE49-F238E27FC236}">
                <a16:creationId xmlns:a16="http://schemas.microsoft.com/office/drawing/2014/main" id="{FB4B3532-BBDA-5EAD-E5D9-730573190F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7" r="-2" b="11375"/>
          <a:stretch/>
        </p:blipFill>
        <p:spPr bwMode="auto">
          <a:xfrm>
            <a:off x="4604966" y="3364982"/>
            <a:ext cx="7587034" cy="3493008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74F1D4-B064-FB95-8B5A-C54E13B1E681}"/>
              </a:ext>
            </a:extLst>
          </p:cNvPr>
          <p:cNvSpPr txBox="1"/>
          <p:nvPr/>
        </p:nvSpPr>
        <p:spPr>
          <a:xfrm>
            <a:off x="127306" y="121954"/>
            <a:ext cx="22372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Where we are up to: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E52EB62-9F3C-0637-187D-663A65414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069569"/>
              </p:ext>
            </p:extLst>
          </p:nvPr>
        </p:nvGraphicFramePr>
        <p:xfrm>
          <a:off x="268376" y="611785"/>
          <a:ext cx="4583240" cy="582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783">
                  <a:extLst>
                    <a:ext uri="{9D8B030D-6E8A-4147-A177-3AD203B41FA5}">
                      <a16:colId xmlns:a16="http://schemas.microsoft.com/office/drawing/2014/main" val="591882554"/>
                    </a:ext>
                  </a:extLst>
                </a:gridCol>
                <a:gridCol w="1317416">
                  <a:extLst>
                    <a:ext uri="{9D8B030D-6E8A-4147-A177-3AD203B41FA5}">
                      <a16:colId xmlns:a16="http://schemas.microsoft.com/office/drawing/2014/main" val="1044023278"/>
                    </a:ext>
                  </a:extLst>
                </a:gridCol>
                <a:gridCol w="1170041">
                  <a:extLst>
                    <a:ext uri="{9D8B030D-6E8A-4147-A177-3AD203B41FA5}">
                      <a16:colId xmlns:a16="http://schemas.microsoft.com/office/drawing/2014/main" val="2873925900"/>
                    </a:ext>
                  </a:extLst>
                </a:gridCol>
              </a:tblGrid>
              <a:tr h="709016">
                <a:tc>
                  <a:txBody>
                    <a:bodyPr/>
                    <a:lstStyle/>
                    <a:p>
                      <a:r>
                        <a:rPr lang="en-GB" sz="1400" dirty="0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Funding 25/26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Funding beyond 25/26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36507"/>
                  </a:ext>
                </a:extLst>
              </a:tr>
              <a:tr h="337714">
                <a:tc>
                  <a:txBody>
                    <a:bodyPr/>
                    <a:lstStyle/>
                    <a:p>
                      <a:r>
                        <a:rPr lang="en-GB" sz="1400" dirty="0"/>
                        <a:t>Leader (0.2)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90845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GB" sz="1400" dirty="0"/>
                        <a:t>Co-Ordinator (0.6)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530154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r>
                        <a:rPr lang="en-GB" sz="1400" dirty="0"/>
                        <a:t>Mental health therapist (1.0)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Change prog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Change prog (?)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526018"/>
                  </a:ext>
                </a:extLst>
              </a:tr>
              <a:tr h="350982">
                <a:tc>
                  <a:txBody>
                    <a:bodyPr/>
                    <a:lstStyle/>
                    <a:p>
                      <a:r>
                        <a:rPr lang="en-GB" sz="1400" dirty="0" err="1"/>
                        <a:t>SaLTs</a:t>
                      </a:r>
                      <a:r>
                        <a:rPr lang="en-GB" sz="1400" dirty="0"/>
                        <a:t> (2.5)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74672"/>
                  </a:ext>
                </a:extLst>
              </a:tr>
              <a:tr h="369454">
                <a:tc>
                  <a:txBody>
                    <a:bodyPr/>
                    <a:lstStyle/>
                    <a:p>
                      <a:r>
                        <a:rPr lang="en-GB" sz="1400" dirty="0"/>
                        <a:t>YJS (1.6)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22894"/>
                  </a:ext>
                </a:extLst>
              </a:tr>
              <a:tr h="369455">
                <a:tc>
                  <a:txBody>
                    <a:bodyPr/>
                    <a:lstStyle/>
                    <a:p>
                      <a:r>
                        <a:rPr lang="en-GB" sz="1400" dirty="0"/>
                        <a:t>Youth workers (1.6)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627857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r>
                        <a:rPr lang="en-GB" sz="1400" dirty="0"/>
                        <a:t>Youth worker apprentice (1.0)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129079"/>
                  </a:ext>
                </a:extLst>
              </a:tr>
              <a:tr h="544021">
                <a:tc>
                  <a:txBody>
                    <a:bodyPr/>
                    <a:lstStyle/>
                    <a:p>
                      <a:r>
                        <a:rPr lang="en-GB" sz="1400" dirty="0"/>
                        <a:t>Family support worker (1.0)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28929"/>
                  </a:ext>
                </a:extLst>
              </a:tr>
              <a:tr h="369455">
                <a:tc>
                  <a:txBody>
                    <a:bodyPr/>
                    <a:lstStyle/>
                    <a:p>
                      <a:r>
                        <a:rPr lang="en-GB" sz="1400" dirty="0"/>
                        <a:t>Youth workers (approx.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05280"/>
                  </a:ext>
                </a:extLst>
              </a:tr>
              <a:tr h="378691">
                <a:tc>
                  <a:txBody>
                    <a:bodyPr/>
                    <a:lstStyle/>
                    <a:p>
                      <a:r>
                        <a:rPr lang="en-GB" sz="1400" dirty="0"/>
                        <a:t>Post 16 coach (1.2)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7384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GB" sz="1400" dirty="0"/>
                        <a:t>Enrichment Co-Ordinator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HNB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927953"/>
                  </a:ext>
                </a:extLst>
              </a:tr>
              <a:tr h="616975">
                <a:tc>
                  <a:txBody>
                    <a:bodyPr/>
                    <a:lstStyle/>
                    <a:p>
                      <a:r>
                        <a:rPr lang="en-GB" sz="1400" dirty="0"/>
                        <a:t>St Giles trust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Deployed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34435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8ECCE4B-CE10-5C75-69F5-685C227257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28" t="27083" r="32969" b="45833"/>
          <a:stretch/>
        </p:blipFill>
        <p:spPr>
          <a:xfrm>
            <a:off x="5293090" y="5296402"/>
            <a:ext cx="3392792" cy="14476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AD8B04-4BA1-8D18-BB4F-428175AF3E78}"/>
              </a:ext>
            </a:extLst>
          </p:cNvPr>
          <p:cNvSpPr txBox="1"/>
          <p:nvPr/>
        </p:nvSpPr>
        <p:spPr>
          <a:xfrm>
            <a:off x="5310909" y="4927070"/>
            <a:ext cx="33435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40%		60%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492FA825-93C0-E0E6-E895-11C6FDE3F975}"/>
              </a:ext>
            </a:extLst>
          </p:cNvPr>
          <p:cNvSpPr/>
          <p:nvPr/>
        </p:nvSpPr>
        <p:spPr>
          <a:xfrm>
            <a:off x="5763491" y="491286"/>
            <a:ext cx="2558473" cy="1808569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£360k annually from the HNB funding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ACC10EC-7FD2-151E-DBC9-6A34E8AC7518}"/>
              </a:ext>
            </a:extLst>
          </p:cNvPr>
          <p:cNvSpPr/>
          <p:nvPr/>
        </p:nvSpPr>
        <p:spPr>
          <a:xfrm>
            <a:off x="5310909" y="2469160"/>
            <a:ext cx="2558473" cy="1808569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Approx £420k of resources deployed in</a:t>
            </a:r>
          </a:p>
        </p:txBody>
      </p:sp>
    </p:spTree>
    <p:extLst>
      <p:ext uri="{BB962C8B-B14F-4D97-AF65-F5344CB8AC3E}">
        <p14:creationId xmlns:p14="http://schemas.microsoft.com/office/powerpoint/2010/main" val="88867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F4424-9548-11FF-102B-635BCE9C6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adford skyline pop Royalty Free Vector Image">
            <a:extLst>
              <a:ext uri="{FF2B5EF4-FFF2-40B4-BE49-F238E27FC236}">
                <a16:creationId xmlns:a16="http://schemas.microsoft.com/office/drawing/2014/main" id="{4F64BB27-0598-C199-82DB-04B76B909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8" r="-2" b="13853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 without Central">
            <a:extLst>
              <a:ext uri="{FF2B5EF4-FFF2-40B4-BE49-F238E27FC236}">
                <a16:creationId xmlns:a16="http://schemas.microsoft.com/office/drawing/2014/main" id="{65AB28C2-251A-1BAE-DB2C-B0DC5DFD96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r="10856" b="-1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4DFC85-2F8B-5835-15BC-D3A3F7524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05" y="594211"/>
            <a:ext cx="4832802" cy="783210"/>
          </a:xfrm>
        </p:spPr>
        <p:txBody>
          <a:bodyPr>
            <a:normAutofit fontScale="90000"/>
          </a:bodyPr>
          <a:lstStyle/>
          <a:p>
            <a:r>
              <a:rPr lang="en-GB" sz="3400" b="1" dirty="0">
                <a:latin typeface="+mn-lt"/>
              </a:rPr>
              <a:t>Key indicator from APSTs overall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3072D6-9848-E2C6-6ABB-E9BE395157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05" t="44688" r="28956" b="25275"/>
          <a:stretch/>
        </p:blipFill>
        <p:spPr>
          <a:xfrm>
            <a:off x="281986" y="2218870"/>
            <a:ext cx="5377876" cy="229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4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7461</TotalTime>
  <Words>1778</Words>
  <Application>Microsoft Office PowerPoint</Application>
  <PresentationFormat>Widescreen</PresentationFormat>
  <Paragraphs>298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Cera Pro</vt:lpstr>
      <vt:lpstr>Courier New</vt:lpstr>
      <vt:lpstr>Times New Roman</vt:lpstr>
      <vt:lpstr>Wingdings</vt:lpstr>
      <vt:lpstr>Office Theme</vt:lpstr>
      <vt:lpstr>Bradford APST and Safe taskforces</vt:lpstr>
      <vt:lpstr>Bradford APST and Safe taskforces</vt:lpstr>
      <vt:lpstr>Bradford APST and Safe taskforces</vt:lpstr>
      <vt:lpstr>Evolution of Bradford APST through the evaluation project</vt:lpstr>
      <vt:lpstr>National APSTs</vt:lpstr>
      <vt:lpstr>Start of Bradford APST</vt:lpstr>
      <vt:lpstr>Start of Bradford APST</vt:lpstr>
      <vt:lpstr>Initial impact of Bradford APST</vt:lpstr>
      <vt:lpstr>Evolution of Bradford APST</vt:lpstr>
      <vt:lpstr>Evolution of Bradford APST</vt:lpstr>
      <vt:lpstr>Hypothetical case study</vt:lpstr>
      <vt:lpstr>Task</vt:lpstr>
      <vt:lpstr>PowerPoint Presentation</vt:lpstr>
      <vt:lpstr>Task</vt:lpstr>
      <vt:lpstr>What is the SAFE Taskforce?</vt:lpstr>
      <vt:lpstr>PowerPoint Presentation</vt:lpstr>
      <vt:lpstr>PowerPoint Presentation</vt:lpstr>
      <vt:lpstr>At a glance overview</vt:lpstr>
      <vt:lpstr>PowerPoint Presentation</vt:lpstr>
      <vt:lpstr>Funded Interventions 7 interventions over 3 years</vt:lpstr>
      <vt:lpstr>Funded Interventions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indicator from APSTs overall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Continuation of the Alternative Provision Specialist Taskforce in Bradford</dc:title>
  <dc:creator>Richard Bottomley</dc:creator>
  <cp:lastModifiedBy>Richard Bottomley</cp:lastModifiedBy>
  <cp:revision>46</cp:revision>
  <dcterms:created xsi:type="dcterms:W3CDTF">2022-09-28T07:04:41Z</dcterms:created>
  <dcterms:modified xsi:type="dcterms:W3CDTF">2025-03-14T10:49:26Z</dcterms:modified>
</cp:coreProperties>
</file>