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bookmarkIdSeed="3">
  <p:sldMasterIdLst>
    <p:sldMasterId id="2147483838" r:id="rId5"/>
    <p:sldMasterId id="2147483850" r:id="rId6"/>
  </p:sldMasterIdLst>
  <p:notesMasterIdLst>
    <p:notesMasterId r:id="rId39"/>
  </p:notesMasterIdLst>
  <p:sldIdLst>
    <p:sldId id="342" r:id="rId7"/>
    <p:sldId id="328" r:id="rId8"/>
    <p:sldId id="275" r:id="rId9"/>
    <p:sldId id="297" r:id="rId10"/>
    <p:sldId id="340" r:id="rId11"/>
    <p:sldId id="266" r:id="rId12"/>
    <p:sldId id="298" r:id="rId13"/>
    <p:sldId id="300" r:id="rId14"/>
    <p:sldId id="329" r:id="rId15"/>
    <p:sldId id="286" r:id="rId16"/>
    <p:sldId id="301" r:id="rId17"/>
    <p:sldId id="330" r:id="rId18"/>
    <p:sldId id="287" r:id="rId19"/>
    <p:sldId id="304" r:id="rId20"/>
    <p:sldId id="331" r:id="rId21"/>
    <p:sldId id="288" r:id="rId22"/>
    <p:sldId id="307" r:id="rId23"/>
    <p:sldId id="332" r:id="rId24"/>
    <p:sldId id="289" r:id="rId25"/>
    <p:sldId id="310" r:id="rId26"/>
    <p:sldId id="333" r:id="rId27"/>
    <p:sldId id="290" r:id="rId28"/>
    <p:sldId id="313" r:id="rId29"/>
    <p:sldId id="334" r:id="rId30"/>
    <p:sldId id="315" r:id="rId31"/>
    <p:sldId id="316" r:id="rId32"/>
    <p:sldId id="335" r:id="rId33"/>
    <p:sldId id="292" r:id="rId34"/>
    <p:sldId id="319" r:id="rId35"/>
    <p:sldId id="336" r:id="rId36"/>
    <p:sldId id="337" r:id="rId37"/>
    <p:sldId id="279" r:id="rId38"/>
  </p:sldIdLst>
  <p:sldSz cx="9144000" cy="6858000" type="screen4x3"/>
  <p:notesSz cx="6797675" cy="9926638"/>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B52D204-D4A5-2519-8E7B-88841116AC71}" name="Anna Racher" initials="AR" userId="S::anna.racher@researchinpractice.org.uk::3dccf34f-7129-434a-b30c-636268809aa1" providerId="AD"/>
  <p188:author id="{BD5D0C82-D064-A352-9BD8-649C94E8C268}" name="Lucy Belcher" initials="LB" userId="S::lucy.belcher_childrenssociety.org.uk#ext#@thedartingtonhalltrust.onmicrosoft.com::3cd9bfaa-647f-44d9-8fcc-9f294a89eaa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nna Racher" initials="AR" lastIdx="1" clrIdx="0">
    <p:extLst>
      <p:ext uri="{19B8F6BF-5375-455C-9EA6-DF929625EA0E}">
        <p15:presenceInfo xmlns:p15="http://schemas.microsoft.com/office/powerpoint/2012/main" userId="S-1-5-21-774730803-901128477-4152472703-74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A9B"/>
    <a:srgbClr val="2A1C0C"/>
    <a:srgbClr val="1B2911"/>
    <a:srgbClr val="211609"/>
    <a:srgbClr val="C88939"/>
    <a:srgbClr val="40300C"/>
    <a:srgbClr val="916B1A"/>
    <a:srgbClr val="203214"/>
    <a:srgbClr val="4C6A0E"/>
    <a:srgbClr val="8C26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013" autoAdjust="0"/>
  </p:normalViewPr>
  <p:slideViewPr>
    <p:cSldViewPr snapToGrid="0">
      <p:cViewPr varScale="1">
        <p:scale>
          <a:sx n="51" d="100"/>
          <a:sy n="51" d="100"/>
        </p:scale>
        <p:origin x="2290" y="38"/>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notesMaster" Target="notesMasters/notesMaster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microsoft.com/office/2018/10/relationships/authors" Target="authors.xml"/><Relationship Id="rId20" Type="http://schemas.openxmlformats.org/officeDocument/2006/relationships/slide" Target="slides/slide14.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z Holmes" userId="31f68e5f-e4b3-4fb9-a319-5a6f438b8ebd" providerId="ADAL" clId="{514AD657-B977-4ED5-92E1-AF576A2CCDB4}"/>
    <pc:docChg chg="modSld">
      <pc:chgData name="Dez Holmes" userId="31f68e5f-e4b3-4fb9-a319-5a6f438b8ebd" providerId="ADAL" clId="{514AD657-B977-4ED5-92E1-AF576A2CCDB4}" dt="2025-03-03T14:55:17.968" v="23" actId="6549"/>
      <pc:docMkLst>
        <pc:docMk/>
      </pc:docMkLst>
      <pc:sldChg chg="modNotesTx">
        <pc:chgData name="Dez Holmes" userId="31f68e5f-e4b3-4fb9-a319-5a6f438b8ebd" providerId="ADAL" clId="{514AD657-B977-4ED5-92E1-AF576A2CCDB4}" dt="2025-03-03T14:53:59.364" v="5" actId="6549"/>
        <pc:sldMkLst>
          <pc:docMk/>
          <pc:sldMk cId="3520024085" sldId="266"/>
        </pc:sldMkLst>
      </pc:sldChg>
      <pc:sldChg chg="modNotesTx">
        <pc:chgData name="Dez Holmes" userId="31f68e5f-e4b3-4fb9-a319-5a6f438b8ebd" providerId="ADAL" clId="{514AD657-B977-4ED5-92E1-AF576A2CCDB4}" dt="2025-03-03T14:53:47.545" v="3" actId="6549"/>
        <pc:sldMkLst>
          <pc:docMk/>
          <pc:sldMk cId="1160740385" sldId="275"/>
        </pc:sldMkLst>
      </pc:sldChg>
      <pc:sldChg chg="modNotesTx">
        <pc:chgData name="Dez Holmes" userId="31f68e5f-e4b3-4fb9-a319-5a6f438b8ebd" providerId="ADAL" clId="{514AD657-B977-4ED5-92E1-AF576A2CCDB4}" dt="2025-03-03T14:55:17.968" v="23" actId="6549"/>
        <pc:sldMkLst>
          <pc:docMk/>
          <pc:sldMk cId="72881489" sldId="279"/>
        </pc:sldMkLst>
      </pc:sldChg>
      <pc:sldChg chg="modNotesTx">
        <pc:chgData name="Dez Holmes" userId="31f68e5f-e4b3-4fb9-a319-5a6f438b8ebd" providerId="ADAL" clId="{514AD657-B977-4ED5-92E1-AF576A2CCDB4}" dt="2025-03-03T14:54:11.730" v="8" actId="6549"/>
        <pc:sldMkLst>
          <pc:docMk/>
          <pc:sldMk cId="577458115" sldId="286"/>
        </pc:sldMkLst>
      </pc:sldChg>
      <pc:sldChg chg="modNotesTx">
        <pc:chgData name="Dez Holmes" userId="31f68e5f-e4b3-4fb9-a319-5a6f438b8ebd" providerId="ADAL" clId="{514AD657-B977-4ED5-92E1-AF576A2CCDB4}" dt="2025-03-03T14:54:20.280" v="10" actId="6549"/>
        <pc:sldMkLst>
          <pc:docMk/>
          <pc:sldMk cId="1959516213" sldId="287"/>
        </pc:sldMkLst>
      </pc:sldChg>
      <pc:sldChg chg="modNotesTx">
        <pc:chgData name="Dez Holmes" userId="31f68e5f-e4b3-4fb9-a319-5a6f438b8ebd" providerId="ADAL" clId="{514AD657-B977-4ED5-92E1-AF576A2CCDB4}" dt="2025-03-03T14:54:29.172" v="12" actId="6549"/>
        <pc:sldMkLst>
          <pc:docMk/>
          <pc:sldMk cId="5118721" sldId="288"/>
        </pc:sldMkLst>
      </pc:sldChg>
      <pc:sldChg chg="modNotesTx">
        <pc:chgData name="Dez Holmes" userId="31f68e5f-e4b3-4fb9-a319-5a6f438b8ebd" providerId="ADAL" clId="{514AD657-B977-4ED5-92E1-AF576A2CCDB4}" dt="2025-03-03T14:54:39.234" v="14" actId="6549"/>
        <pc:sldMkLst>
          <pc:docMk/>
          <pc:sldMk cId="1733465774" sldId="289"/>
        </pc:sldMkLst>
      </pc:sldChg>
      <pc:sldChg chg="modNotesTx">
        <pc:chgData name="Dez Holmes" userId="31f68e5f-e4b3-4fb9-a319-5a6f438b8ebd" providerId="ADAL" clId="{514AD657-B977-4ED5-92E1-AF576A2CCDB4}" dt="2025-03-03T14:54:49.281" v="16" actId="6549"/>
        <pc:sldMkLst>
          <pc:docMk/>
          <pc:sldMk cId="1518581978" sldId="290"/>
        </pc:sldMkLst>
      </pc:sldChg>
      <pc:sldChg chg="modNotesTx">
        <pc:chgData name="Dez Holmes" userId="31f68e5f-e4b3-4fb9-a319-5a6f438b8ebd" providerId="ADAL" clId="{514AD657-B977-4ED5-92E1-AF576A2CCDB4}" dt="2025-03-03T14:55:04.551" v="20" actId="6549"/>
        <pc:sldMkLst>
          <pc:docMk/>
          <pc:sldMk cId="3571584269" sldId="292"/>
        </pc:sldMkLst>
      </pc:sldChg>
      <pc:sldChg chg="modNotesTx">
        <pc:chgData name="Dez Holmes" userId="31f68e5f-e4b3-4fb9-a319-5a6f438b8ebd" providerId="ADAL" clId="{514AD657-B977-4ED5-92E1-AF576A2CCDB4}" dt="2025-03-03T14:54:03.237" v="6" actId="6549"/>
        <pc:sldMkLst>
          <pc:docMk/>
          <pc:sldMk cId="4175083127" sldId="298"/>
        </pc:sldMkLst>
      </pc:sldChg>
      <pc:sldChg chg="modNotesTx">
        <pc:chgData name="Dez Holmes" userId="31f68e5f-e4b3-4fb9-a319-5a6f438b8ebd" providerId="ADAL" clId="{514AD657-B977-4ED5-92E1-AF576A2CCDB4}" dt="2025-03-03T14:54:06.604" v="7" actId="6549"/>
        <pc:sldMkLst>
          <pc:docMk/>
          <pc:sldMk cId="755865753" sldId="300"/>
        </pc:sldMkLst>
      </pc:sldChg>
      <pc:sldChg chg="modNotesTx">
        <pc:chgData name="Dez Holmes" userId="31f68e5f-e4b3-4fb9-a319-5a6f438b8ebd" providerId="ADAL" clId="{514AD657-B977-4ED5-92E1-AF576A2CCDB4}" dt="2025-03-03T14:54:16.265" v="9" actId="6549"/>
        <pc:sldMkLst>
          <pc:docMk/>
          <pc:sldMk cId="1059435223" sldId="301"/>
        </pc:sldMkLst>
      </pc:sldChg>
      <pc:sldChg chg="modNotesTx">
        <pc:chgData name="Dez Holmes" userId="31f68e5f-e4b3-4fb9-a319-5a6f438b8ebd" providerId="ADAL" clId="{514AD657-B977-4ED5-92E1-AF576A2CCDB4}" dt="2025-03-03T14:54:23.758" v="11" actId="6549"/>
        <pc:sldMkLst>
          <pc:docMk/>
          <pc:sldMk cId="2080767614" sldId="304"/>
        </pc:sldMkLst>
      </pc:sldChg>
      <pc:sldChg chg="modNotesTx">
        <pc:chgData name="Dez Holmes" userId="31f68e5f-e4b3-4fb9-a319-5a6f438b8ebd" providerId="ADAL" clId="{514AD657-B977-4ED5-92E1-AF576A2CCDB4}" dt="2025-03-03T14:54:33.133" v="13" actId="6549"/>
        <pc:sldMkLst>
          <pc:docMk/>
          <pc:sldMk cId="3542498419" sldId="307"/>
        </pc:sldMkLst>
      </pc:sldChg>
      <pc:sldChg chg="modNotesTx">
        <pc:chgData name="Dez Holmes" userId="31f68e5f-e4b3-4fb9-a319-5a6f438b8ebd" providerId="ADAL" clId="{514AD657-B977-4ED5-92E1-AF576A2CCDB4}" dt="2025-03-03T14:54:41.819" v="15" actId="6549"/>
        <pc:sldMkLst>
          <pc:docMk/>
          <pc:sldMk cId="3332982741" sldId="310"/>
        </pc:sldMkLst>
      </pc:sldChg>
      <pc:sldChg chg="modNotesTx">
        <pc:chgData name="Dez Holmes" userId="31f68e5f-e4b3-4fb9-a319-5a6f438b8ebd" providerId="ADAL" clId="{514AD657-B977-4ED5-92E1-AF576A2CCDB4}" dt="2025-03-03T14:54:52.319" v="17" actId="6549"/>
        <pc:sldMkLst>
          <pc:docMk/>
          <pc:sldMk cId="3139733087" sldId="313"/>
        </pc:sldMkLst>
      </pc:sldChg>
      <pc:sldChg chg="modNotesTx">
        <pc:chgData name="Dez Holmes" userId="31f68e5f-e4b3-4fb9-a319-5a6f438b8ebd" providerId="ADAL" clId="{514AD657-B977-4ED5-92E1-AF576A2CCDB4}" dt="2025-03-03T14:54:56.536" v="18" actId="6549"/>
        <pc:sldMkLst>
          <pc:docMk/>
          <pc:sldMk cId="3039672497" sldId="315"/>
        </pc:sldMkLst>
      </pc:sldChg>
      <pc:sldChg chg="modNotesTx">
        <pc:chgData name="Dez Holmes" userId="31f68e5f-e4b3-4fb9-a319-5a6f438b8ebd" providerId="ADAL" clId="{514AD657-B977-4ED5-92E1-AF576A2CCDB4}" dt="2025-03-03T14:55:00.271" v="19" actId="6549"/>
        <pc:sldMkLst>
          <pc:docMk/>
          <pc:sldMk cId="1113890830" sldId="316"/>
        </pc:sldMkLst>
      </pc:sldChg>
      <pc:sldChg chg="modNotesTx">
        <pc:chgData name="Dez Holmes" userId="31f68e5f-e4b3-4fb9-a319-5a6f438b8ebd" providerId="ADAL" clId="{514AD657-B977-4ED5-92E1-AF576A2CCDB4}" dt="2025-03-03T14:55:07.703" v="21" actId="6549"/>
        <pc:sldMkLst>
          <pc:docMk/>
          <pc:sldMk cId="1721163938" sldId="319"/>
        </pc:sldMkLst>
      </pc:sldChg>
      <pc:sldChg chg="modNotesTx">
        <pc:chgData name="Dez Holmes" userId="31f68e5f-e4b3-4fb9-a319-5a6f438b8ebd" providerId="ADAL" clId="{514AD657-B977-4ED5-92E1-AF576A2CCDB4}" dt="2025-03-03T14:53:37.201" v="1" actId="6549"/>
        <pc:sldMkLst>
          <pc:docMk/>
          <pc:sldMk cId="1835798711" sldId="328"/>
        </pc:sldMkLst>
      </pc:sldChg>
      <pc:sldChg chg="modNotesTx">
        <pc:chgData name="Dez Holmes" userId="31f68e5f-e4b3-4fb9-a319-5a6f438b8ebd" providerId="ADAL" clId="{514AD657-B977-4ED5-92E1-AF576A2CCDB4}" dt="2025-03-03T14:55:11.717" v="22" actId="6549"/>
        <pc:sldMkLst>
          <pc:docMk/>
          <pc:sldMk cId="3512009982" sldId="337"/>
        </pc:sldMkLst>
      </pc:sldChg>
      <pc:sldChg chg="modNotesTx">
        <pc:chgData name="Dez Holmes" userId="31f68e5f-e4b3-4fb9-a319-5a6f438b8ebd" providerId="ADAL" clId="{514AD657-B977-4ED5-92E1-AF576A2CCDB4}" dt="2025-03-03T14:53:55.089" v="4" actId="6549"/>
        <pc:sldMkLst>
          <pc:docMk/>
          <pc:sldMk cId="3836561848" sldId="34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4A5A36-E8B4-4AA8-A627-075281FDC00C}" type="doc">
      <dgm:prSet loTypeId="urn:microsoft.com/office/officeart/2005/8/layout/target1" loCatId="relationship" qsTypeId="urn:microsoft.com/office/officeart/2005/8/quickstyle/simple1" qsCatId="simple" csTypeId="urn:microsoft.com/office/officeart/2005/8/colors/colorful5" csCatId="colorful" phldr="1"/>
      <dgm:spPr/>
    </dgm:pt>
    <dgm:pt modelId="{2D85FD18-F2AB-4D71-A6FD-D302FF056679}">
      <dgm:prSet phldrT="[Text]" custT="1"/>
      <dgm:spPr>
        <a:xfrm>
          <a:off x="3493021" y="128856"/>
          <a:ext cx="1497009" cy="873255"/>
        </a:xfrm>
        <a:prstGeom prst="rect">
          <a:avLst/>
        </a:prstGeom>
      </dgm:spPr>
      <dgm:t>
        <a:bodyPr/>
        <a:lstStyle/>
        <a:p>
          <a:r>
            <a:rPr lang="en-GB" sz="1800">
              <a:latin typeface="Lota Grotesque Alt 1 SemiBold" panose="00000700000000000000" pitchFamily="50" charset="0"/>
              <a:ea typeface="+mn-ea"/>
              <a:cs typeface="Calibri" panose="020F0502020204030204" pitchFamily="34" charset="0"/>
            </a:rPr>
            <a:t>Practice</a:t>
          </a:r>
          <a:endParaRPr lang="en-GB" sz="1800" dirty="0">
            <a:latin typeface="Lota Grotesque Alt 1 SemiBold" panose="00000700000000000000" pitchFamily="50" charset="0"/>
            <a:ea typeface="+mn-ea"/>
            <a:cs typeface="Calibri" panose="020F0502020204030204" pitchFamily="34" charset="0"/>
          </a:endParaRPr>
        </a:p>
      </dgm:t>
    </dgm:pt>
    <dgm:pt modelId="{60C2F9C4-69AE-45A7-9B39-5228BD442E4E}" type="parTrans" cxnId="{120EE52E-E9DE-4855-8855-CDF1FB2302FD}">
      <dgm:prSet/>
      <dgm:spPr/>
      <dgm:t>
        <a:bodyPr/>
        <a:lstStyle/>
        <a:p>
          <a:endParaRPr lang="en-GB" sz="1600"/>
        </a:p>
      </dgm:t>
    </dgm:pt>
    <dgm:pt modelId="{4DBCA707-D3F2-4BD2-8621-045C793D8432}" type="sibTrans" cxnId="{120EE52E-E9DE-4855-8855-CDF1FB2302FD}">
      <dgm:prSet/>
      <dgm:spPr/>
      <dgm:t>
        <a:bodyPr/>
        <a:lstStyle/>
        <a:p>
          <a:endParaRPr lang="en-GB" sz="1600"/>
        </a:p>
      </dgm:t>
    </dgm:pt>
    <dgm:pt modelId="{44F0CB78-EBA4-4730-817D-6EEFB0F8D36D}">
      <dgm:prSet phldrT="[Text]" custT="1"/>
      <dgm:spPr>
        <a:xfrm>
          <a:off x="3493021" y="1002112"/>
          <a:ext cx="1497009" cy="873255"/>
        </a:xfrm>
        <a:prstGeom prst="rect">
          <a:avLst/>
        </a:prstGeom>
      </dgm:spPr>
      <dgm:t>
        <a:bodyPr/>
        <a:lstStyle/>
        <a:p>
          <a:r>
            <a:rPr lang="en-GB" sz="1800">
              <a:latin typeface="Lota Grotesque Alt 1 SemiBold" panose="00000700000000000000" pitchFamily="50" charset="0"/>
              <a:ea typeface="+mn-ea"/>
              <a:cs typeface="Calibri" panose="020F0502020204030204" pitchFamily="34" charset="0"/>
            </a:rPr>
            <a:t>Management</a:t>
          </a:r>
          <a:endParaRPr lang="en-GB" sz="1800" dirty="0">
            <a:latin typeface="Lota Grotesque Alt 1 SemiBold" panose="00000700000000000000" pitchFamily="50" charset="0"/>
            <a:ea typeface="+mn-ea"/>
            <a:cs typeface="Calibri" panose="020F0502020204030204" pitchFamily="34" charset="0"/>
          </a:endParaRPr>
        </a:p>
      </dgm:t>
    </dgm:pt>
    <dgm:pt modelId="{B77892EE-CAC8-417E-894A-B98C037357BF}" type="parTrans" cxnId="{C4C5F898-CAA1-4CF3-BFA7-F29E9FAE19E7}">
      <dgm:prSet/>
      <dgm:spPr/>
      <dgm:t>
        <a:bodyPr/>
        <a:lstStyle/>
        <a:p>
          <a:endParaRPr lang="en-GB" sz="1600"/>
        </a:p>
      </dgm:t>
    </dgm:pt>
    <dgm:pt modelId="{BFFA2752-8B02-4A46-A707-D567929D4A77}" type="sibTrans" cxnId="{C4C5F898-CAA1-4CF3-BFA7-F29E9FAE19E7}">
      <dgm:prSet/>
      <dgm:spPr/>
      <dgm:t>
        <a:bodyPr/>
        <a:lstStyle/>
        <a:p>
          <a:endParaRPr lang="en-GB" sz="1600"/>
        </a:p>
      </dgm:t>
    </dgm:pt>
    <dgm:pt modelId="{1EE656E1-A854-4CAF-95CF-0D9AC8E2F6A8}">
      <dgm:prSet phldrT="[Text]" custT="1"/>
      <dgm:spPr>
        <a:xfrm>
          <a:off x="3493021" y="1875367"/>
          <a:ext cx="1497009" cy="873255"/>
        </a:xfrm>
        <a:prstGeom prst="rect">
          <a:avLst/>
        </a:prstGeom>
      </dgm:spPr>
      <dgm:t>
        <a:bodyPr/>
        <a:lstStyle/>
        <a:p>
          <a:r>
            <a:rPr lang="en-GB" sz="1800">
              <a:latin typeface="Lota Grotesque Alt 1 SemiBold" panose="00000700000000000000" pitchFamily="50" charset="0"/>
              <a:ea typeface="+mn-ea"/>
              <a:cs typeface="Calibri" panose="020F0502020204030204" pitchFamily="34" charset="0"/>
            </a:rPr>
            <a:t>Strategic leadership and partnership</a:t>
          </a:r>
          <a:endParaRPr lang="en-GB" sz="1800" dirty="0">
            <a:latin typeface="Lota Grotesque Alt 1 SemiBold" panose="00000700000000000000" pitchFamily="50" charset="0"/>
            <a:ea typeface="+mn-ea"/>
            <a:cs typeface="Calibri" panose="020F0502020204030204" pitchFamily="34" charset="0"/>
          </a:endParaRPr>
        </a:p>
      </dgm:t>
    </dgm:pt>
    <dgm:pt modelId="{65DDCBFE-6BCB-43E2-8CBD-5CF08DE5BC83}" type="parTrans" cxnId="{338D0B5C-FB81-41DB-A90D-D9B24C97AF95}">
      <dgm:prSet/>
      <dgm:spPr/>
      <dgm:t>
        <a:bodyPr/>
        <a:lstStyle/>
        <a:p>
          <a:endParaRPr lang="en-GB" sz="1600"/>
        </a:p>
      </dgm:t>
    </dgm:pt>
    <dgm:pt modelId="{B3589CDA-8751-4C50-954C-3BEEF113F51B}" type="sibTrans" cxnId="{338D0B5C-FB81-41DB-A90D-D9B24C97AF95}">
      <dgm:prSet/>
      <dgm:spPr/>
      <dgm:t>
        <a:bodyPr/>
        <a:lstStyle/>
        <a:p>
          <a:endParaRPr lang="en-GB" sz="1600"/>
        </a:p>
      </dgm:t>
    </dgm:pt>
    <dgm:pt modelId="{870E1BC9-75EF-40D1-B78B-1E8F7C280D98}" type="pres">
      <dgm:prSet presAssocID="{744A5A36-E8B4-4AA8-A627-075281FDC00C}" presName="composite" presStyleCnt="0">
        <dgm:presLayoutVars>
          <dgm:chMax val="5"/>
          <dgm:dir/>
          <dgm:resizeHandles val="exact"/>
        </dgm:presLayoutVars>
      </dgm:prSet>
      <dgm:spPr/>
    </dgm:pt>
    <dgm:pt modelId="{BAA1BB03-3DC7-407A-8B7E-D686A3B4EF81}" type="pres">
      <dgm:prSet presAssocID="{2D85FD18-F2AB-4D71-A6FD-D302FF056679}" presName="circle1" presStyleLbl="lnNode1" presStyleIdx="0" presStyleCnt="3"/>
      <dgm:spPr>
        <a:xfrm>
          <a:off x="1197607" y="2324470"/>
          <a:ext cx="598803" cy="598803"/>
        </a:xfrm>
        <a:prstGeom prst="ellipse">
          <a:avLst/>
        </a:prstGeom>
      </dgm:spPr>
    </dgm:pt>
    <dgm:pt modelId="{B4D3AB1C-2E97-4723-8A34-C1C59944070F}" type="pres">
      <dgm:prSet presAssocID="{2D85FD18-F2AB-4D71-A6FD-D302FF056679}" presName="text1" presStyleLbl="revTx" presStyleIdx="0" presStyleCnt="3">
        <dgm:presLayoutVars>
          <dgm:bulletEnabled val="1"/>
        </dgm:presLayoutVars>
      </dgm:prSet>
      <dgm:spPr/>
    </dgm:pt>
    <dgm:pt modelId="{27F99872-4206-4712-BFC6-FC35C7BCB931}" type="pres">
      <dgm:prSet presAssocID="{2D85FD18-F2AB-4D71-A6FD-D302FF056679}" presName="line1" presStyleLbl="callout" presStyleIdx="0" presStyleCnt="6"/>
      <dgm:spPr>
        <a:xfrm>
          <a:off x="3118768" y="565484"/>
          <a:ext cx="374252" cy="0"/>
        </a:xfrm>
        <a:prstGeom prst="line">
          <a:avLst/>
        </a:prstGeom>
      </dgm:spPr>
    </dgm:pt>
    <dgm:pt modelId="{6232DE10-C535-48BD-B083-89FA75724907}" type="pres">
      <dgm:prSet presAssocID="{2D85FD18-F2AB-4D71-A6FD-D302FF056679}" presName="d1" presStyleLbl="callout" presStyleIdx="1" presStyleCnt="6"/>
      <dgm:spPr>
        <a:xfrm rot="5400000">
          <a:off x="1278196" y="784796"/>
          <a:ext cx="2057888" cy="1620262"/>
        </a:xfrm>
        <a:prstGeom prst="line">
          <a:avLst/>
        </a:prstGeom>
      </dgm:spPr>
    </dgm:pt>
    <dgm:pt modelId="{9755DE98-B94C-4FFC-914E-4DC58D59FCB5}" type="pres">
      <dgm:prSet presAssocID="{44F0CB78-EBA4-4730-817D-6EEFB0F8D36D}" presName="circle2" presStyleLbl="lnNode1" presStyleIdx="1" presStyleCnt="3"/>
      <dgm:spPr>
        <a:xfrm>
          <a:off x="598803" y="1725666"/>
          <a:ext cx="1796410" cy="1796410"/>
        </a:xfrm>
        <a:prstGeom prst="ellipse">
          <a:avLst/>
        </a:prstGeom>
      </dgm:spPr>
    </dgm:pt>
    <dgm:pt modelId="{BD314D8C-6828-4D97-81E9-8206BCF79537}" type="pres">
      <dgm:prSet presAssocID="{44F0CB78-EBA4-4730-817D-6EEFB0F8D36D}" presName="text2" presStyleLbl="revTx" presStyleIdx="1" presStyleCnt="3">
        <dgm:presLayoutVars>
          <dgm:bulletEnabled val="1"/>
        </dgm:presLayoutVars>
      </dgm:prSet>
      <dgm:spPr/>
    </dgm:pt>
    <dgm:pt modelId="{428F7FB8-CE3C-4B01-8670-D7BEE0E44345}" type="pres">
      <dgm:prSet presAssocID="{44F0CB78-EBA4-4730-817D-6EEFB0F8D36D}" presName="line2" presStyleLbl="callout" presStyleIdx="2" presStyleCnt="6"/>
      <dgm:spPr>
        <a:xfrm>
          <a:off x="3118768" y="1438739"/>
          <a:ext cx="374252" cy="0"/>
        </a:xfrm>
        <a:prstGeom prst="line">
          <a:avLst/>
        </a:prstGeom>
      </dgm:spPr>
    </dgm:pt>
    <dgm:pt modelId="{0E19C1D2-DEF4-48B8-8DC7-015B8E6EF47F}" type="pres">
      <dgm:prSet presAssocID="{44F0CB78-EBA4-4730-817D-6EEFB0F8D36D}" presName="d2" presStyleLbl="callout" presStyleIdx="3" presStyleCnt="6"/>
      <dgm:spPr>
        <a:xfrm rot="5400000">
          <a:off x="1719913" y="1644428"/>
          <a:ext cx="1603596" cy="1191120"/>
        </a:xfrm>
        <a:prstGeom prst="line">
          <a:avLst/>
        </a:prstGeom>
      </dgm:spPr>
    </dgm:pt>
    <dgm:pt modelId="{434D52A9-959C-425B-935A-0AAC20BCE833}" type="pres">
      <dgm:prSet presAssocID="{1EE656E1-A854-4CAF-95CF-0D9AC8E2F6A8}" presName="circle3" presStyleLbl="lnNode1" presStyleIdx="2" presStyleCnt="3"/>
      <dgm:spPr>
        <a:xfrm>
          <a:off x="0" y="1126863"/>
          <a:ext cx="2994018" cy="2994018"/>
        </a:xfrm>
        <a:prstGeom prst="ellipse">
          <a:avLst/>
        </a:prstGeom>
      </dgm:spPr>
    </dgm:pt>
    <dgm:pt modelId="{83D4C599-8116-4129-89A8-E8F49BD39C90}" type="pres">
      <dgm:prSet presAssocID="{1EE656E1-A854-4CAF-95CF-0D9AC8E2F6A8}" presName="text3" presStyleLbl="revTx" presStyleIdx="2" presStyleCnt="3">
        <dgm:presLayoutVars>
          <dgm:bulletEnabled val="1"/>
        </dgm:presLayoutVars>
      </dgm:prSet>
      <dgm:spPr/>
    </dgm:pt>
    <dgm:pt modelId="{E3770829-2504-498C-9B9D-7D103C1BABCA}" type="pres">
      <dgm:prSet presAssocID="{1EE656E1-A854-4CAF-95CF-0D9AC8E2F6A8}" presName="line3" presStyleLbl="callout" presStyleIdx="4" presStyleCnt="6"/>
      <dgm:spPr>
        <a:xfrm>
          <a:off x="3118768" y="2311995"/>
          <a:ext cx="374252" cy="0"/>
        </a:xfrm>
        <a:prstGeom prst="line">
          <a:avLst/>
        </a:prstGeom>
      </dgm:spPr>
    </dgm:pt>
    <dgm:pt modelId="{B54C85C6-43B0-414E-80EC-40CF8C66EFA7}" type="pres">
      <dgm:prSet presAssocID="{1EE656E1-A854-4CAF-95CF-0D9AC8E2F6A8}" presName="d3" presStyleLbl="callout" presStyleIdx="5" presStyleCnt="6"/>
      <dgm:spPr>
        <a:xfrm rot="5400000">
          <a:off x="2162179" y="2503362"/>
          <a:ext cx="1145710" cy="761977"/>
        </a:xfrm>
        <a:prstGeom prst="line">
          <a:avLst/>
        </a:prstGeom>
      </dgm:spPr>
    </dgm:pt>
  </dgm:ptLst>
  <dgm:cxnLst>
    <dgm:cxn modelId="{4249720C-B37C-4760-BD60-701F3429D1B4}" type="presOf" srcId="{1EE656E1-A854-4CAF-95CF-0D9AC8E2F6A8}" destId="{83D4C599-8116-4129-89A8-E8F49BD39C90}" srcOrd="0" destOrd="0" presId="urn:microsoft.com/office/officeart/2005/8/layout/target1"/>
    <dgm:cxn modelId="{120EE52E-E9DE-4855-8855-CDF1FB2302FD}" srcId="{744A5A36-E8B4-4AA8-A627-075281FDC00C}" destId="{2D85FD18-F2AB-4D71-A6FD-D302FF056679}" srcOrd="0" destOrd="0" parTransId="{60C2F9C4-69AE-45A7-9B39-5228BD442E4E}" sibTransId="{4DBCA707-D3F2-4BD2-8621-045C793D8432}"/>
    <dgm:cxn modelId="{338D0B5C-FB81-41DB-A90D-D9B24C97AF95}" srcId="{744A5A36-E8B4-4AA8-A627-075281FDC00C}" destId="{1EE656E1-A854-4CAF-95CF-0D9AC8E2F6A8}" srcOrd="2" destOrd="0" parTransId="{65DDCBFE-6BCB-43E2-8CBD-5CF08DE5BC83}" sibTransId="{B3589CDA-8751-4C50-954C-3BEEF113F51B}"/>
    <dgm:cxn modelId="{93B27D6F-42DF-4278-8484-E6129826D123}" type="presOf" srcId="{744A5A36-E8B4-4AA8-A627-075281FDC00C}" destId="{870E1BC9-75EF-40D1-B78B-1E8F7C280D98}" srcOrd="0" destOrd="0" presId="urn:microsoft.com/office/officeart/2005/8/layout/target1"/>
    <dgm:cxn modelId="{C4C5F898-CAA1-4CF3-BFA7-F29E9FAE19E7}" srcId="{744A5A36-E8B4-4AA8-A627-075281FDC00C}" destId="{44F0CB78-EBA4-4730-817D-6EEFB0F8D36D}" srcOrd="1" destOrd="0" parTransId="{B77892EE-CAC8-417E-894A-B98C037357BF}" sibTransId="{BFFA2752-8B02-4A46-A707-D567929D4A77}"/>
    <dgm:cxn modelId="{7CFB6A9D-B9AE-4E1D-9E2F-3F00A42B8794}" type="presOf" srcId="{2D85FD18-F2AB-4D71-A6FD-D302FF056679}" destId="{B4D3AB1C-2E97-4723-8A34-C1C59944070F}" srcOrd="0" destOrd="0" presId="urn:microsoft.com/office/officeart/2005/8/layout/target1"/>
    <dgm:cxn modelId="{407330B6-5F87-4FFA-9633-F48D3905BF13}" type="presOf" srcId="{44F0CB78-EBA4-4730-817D-6EEFB0F8D36D}" destId="{BD314D8C-6828-4D97-81E9-8206BCF79537}" srcOrd="0" destOrd="0" presId="urn:microsoft.com/office/officeart/2005/8/layout/target1"/>
    <dgm:cxn modelId="{8F1F906A-40E7-427E-90E5-337B3D0D45EC}" type="presParOf" srcId="{870E1BC9-75EF-40D1-B78B-1E8F7C280D98}" destId="{BAA1BB03-3DC7-407A-8B7E-D686A3B4EF81}" srcOrd="0" destOrd="0" presId="urn:microsoft.com/office/officeart/2005/8/layout/target1"/>
    <dgm:cxn modelId="{E4061900-31D6-4883-9848-67D938661C4F}" type="presParOf" srcId="{870E1BC9-75EF-40D1-B78B-1E8F7C280D98}" destId="{B4D3AB1C-2E97-4723-8A34-C1C59944070F}" srcOrd="1" destOrd="0" presId="urn:microsoft.com/office/officeart/2005/8/layout/target1"/>
    <dgm:cxn modelId="{987BE041-896D-4815-A355-74A21A21BA22}" type="presParOf" srcId="{870E1BC9-75EF-40D1-B78B-1E8F7C280D98}" destId="{27F99872-4206-4712-BFC6-FC35C7BCB931}" srcOrd="2" destOrd="0" presId="urn:microsoft.com/office/officeart/2005/8/layout/target1"/>
    <dgm:cxn modelId="{565FB3EF-49D0-4BFB-9232-6DFF9B4A0536}" type="presParOf" srcId="{870E1BC9-75EF-40D1-B78B-1E8F7C280D98}" destId="{6232DE10-C535-48BD-B083-89FA75724907}" srcOrd="3" destOrd="0" presId="urn:microsoft.com/office/officeart/2005/8/layout/target1"/>
    <dgm:cxn modelId="{822D7C16-6196-45A9-BFC0-40392BEF2F60}" type="presParOf" srcId="{870E1BC9-75EF-40D1-B78B-1E8F7C280D98}" destId="{9755DE98-B94C-4FFC-914E-4DC58D59FCB5}" srcOrd="4" destOrd="0" presId="urn:microsoft.com/office/officeart/2005/8/layout/target1"/>
    <dgm:cxn modelId="{EEE882A7-ADFA-4E86-BC34-D405CE551727}" type="presParOf" srcId="{870E1BC9-75EF-40D1-B78B-1E8F7C280D98}" destId="{BD314D8C-6828-4D97-81E9-8206BCF79537}" srcOrd="5" destOrd="0" presId="urn:microsoft.com/office/officeart/2005/8/layout/target1"/>
    <dgm:cxn modelId="{DE9F0E3A-7EC9-4E95-92A5-C6184D7087B9}" type="presParOf" srcId="{870E1BC9-75EF-40D1-B78B-1E8F7C280D98}" destId="{428F7FB8-CE3C-4B01-8670-D7BEE0E44345}" srcOrd="6" destOrd="0" presId="urn:microsoft.com/office/officeart/2005/8/layout/target1"/>
    <dgm:cxn modelId="{C7327D39-B3D3-404A-9BBB-0A573A84CC62}" type="presParOf" srcId="{870E1BC9-75EF-40D1-B78B-1E8F7C280D98}" destId="{0E19C1D2-DEF4-48B8-8DC7-015B8E6EF47F}" srcOrd="7" destOrd="0" presId="urn:microsoft.com/office/officeart/2005/8/layout/target1"/>
    <dgm:cxn modelId="{CC556B7C-9E2A-4F59-B2FF-6B86C002298F}" type="presParOf" srcId="{870E1BC9-75EF-40D1-B78B-1E8F7C280D98}" destId="{434D52A9-959C-425B-935A-0AAC20BCE833}" srcOrd="8" destOrd="0" presId="urn:microsoft.com/office/officeart/2005/8/layout/target1"/>
    <dgm:cxn modelId="{7DFCEFE7-866C-4F5C-A753-689B161CC34B}" type="presParOf" srcId="{870E1BC9-75EF-40D1-B78B-1E8F7C280D98}" destId="{83D4C599-8116-4129-89A8-E8F49BD39C90}" srcOrd="9" destOrd="0" presId="urn:microsoft.com/office/officeart/2005/8/layout/target1"/>
    <dgm:cxn modelId="{BB4EDFED-ADD1-42E9-BE38-E01E7DA6B5FC}" type="presParOf" srcId="{870E1BC9-75EF-40D1-B78B-1E8F7C280D98}" destId="{E3770829-2504-498C-9B9D-7D103C1BABCA}" srcOrd="10" destOrd="0" presId="urn:microsoft.com/office/officeart/2005/8/layout/target1"/>
    <dgm:cxn modelId="{67237ACE-484B-4086-AA3F-1A48669C783E}" type="presParOf" srcId="{870E1BC9-75EF-40D1-B78B-1E8F7C280D98}" destId="{B54C85C6-43B0-414E-80EC-40CF8C66EFA7}" srcOrd="11" destOrd="0" presId="urn:microsoft.com/office/officeart/2005/8/layout/targe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4D52A9-959C-425B-935A-0AAC20BCE833}">
      <dsp:nvSpPr>
        <dsp:cNvPr id="0" name=""/>
        <dsp:cNvSpPr/>
      </dsp:nvSpPr>
      <dsp:spPr>
        <a:xfrm>
          <a:off x="88865" y="1062434"/>
          <a:ext cx="3187303" cy="3187303"/>
        </a:xfrm>
        <a:prstGeom prst="ellipse">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55DE98-B94C-4FFC-914E-4DC58D59FCB5}">
      <dsp:nvSpPr>
        <dsp:cNvPr id="0" name=""/>
        <dsp:cNvSpPr/>
      </dsp:nvSpPr>
      <dsp:spPr>
        <a:xfrm>
          <a:off x="726325" y="1699895"/>
          <a:ext cx="1912382" cy="1912382"/>
        </a:xfrm>
        <a:prstGeom prst="ellipse">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A1BB03-3DC7-407A-8B7E-D686A3B4EF81}">
      <dsp:nvSpPr>
        <dsp:cNvPr id="0" name=""/>
        <dsp:cNvSpPr/>
      </dsp:nvSpPr>
      <dsp:spPr>
        <a:xfrm>
          <a:off x="1363786" y="2337355"/>
          <a:ext cx="637460" cy="637460"/>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D3AB1C-2E97-4723-8A34-C1C59944070F}">
      <dsp:nvSpPr>
        <dsp:cNvPr id="0" name=""/>
        <dsp:cNvSpPr/>
      </dsp:nvSpPr>
      <dsp:spPr>
        <a:xfrm>
          <a:off x="3807386" y="0"/>
          <a:ext cx="1593651" cy="929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22860" rIns="22860" bIns="22860" numCol="1" spcCol="1270" anchor="ctr" anchorCtr="0">
          <a:noAutofit/>
        </a:bodyPr>
        <a:lstStyle/>
        <a:p>
          <a:pPr marL="0" lvl="0" indent="0" algn="l" defTabSz="800100">
            <a:lnSpc>
              <a:spcPct val="90000"/>
            </a:lnSpc>
            <a:spcBef>
              <a:spcPct val="0"/>
            </a:spcBef>
            <a:spcAft>
              <a:spcPct val="35000"/>
            </a:spcAft>
            <a:buNone/>
          </a:pPr>
          <a:r>
            <a:rPr lang="en-GB" sz="1800" kern="1200">
              <a:latin typeface="Lota Grotesque Alt 1 SemiBold" panose="00000700000000000000" pitchFamily="50" charset="0"/>
              <a:ea typeface="+mn-ea"/>
              <a:cs typeface="Calibri" panose="020F0502020204030204" pitchFamily="34" charset="0"/>
            </a:rPr>
            <a:t>Practice</a:t>
          </a:r>
          <a:endParaRPr lang="en-GB" sz="1800" kern="1200" dirty="0">
            <a:latin typeface="Lota Grotesque Alt 1 SemiBold" panose="00000700000000000000" pitchFamily="50" charset="0"/>
            <a:ea typeface="+mn-ea"/>
            <a:cs typeface="Calibri" panose="020F0502020204030204" pitchFamily="34" charset="0"/>
          </a:endParaRPr>
        </a:p>
      </dsp:txBody>
      <dsp:txXfrm>
        <a:off x="3807386" y="0"/>
        <a:ext cx="1593651" cy="929630"/>
      </dsp:txXfrm>
    </dsp:sp>
    <dsp:sp modelId="{27F99872-4206-4712-BFC6-FC35C7BCB931}">
      <dsp:nvSpPr>
        <dsp:cNvPr id="0" name=""/>
        <dsp:cNvSpPr/>
      </dsp:nvSpPr>
      <dsp:spPr>
        <a:xfrm>
          <a:off x="3408973" y="464815"/>
          <a:ext cx="398412" cy="0"/>
        </a:xfrm>
        <a:prstGeom prst="line">
          <a:avLst/>
        </a:prstGeom>
        <a:solidFill>
          <a:schemeClr val="accent5">
            <a:hueOff val="0"/>
            <a:satOff val="0"/>
            <a:lumOff val="0"/>
            <a:alphaOff val="0"/>
          </a:schemeClr>
        </a:solidFill>
        <a:ln w="12700" cap="flat" cmpd="sng" algn="ctr">
          <a:solidFill>
            <a:schemeClr val="accent5">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232DE10-C535-48BD-B083-89FA75724907}">
      <dsp:nvSpPr>
        <dsp:cNvPr id="0" name=""/>
        <dsp:cNvSpPr/>
      </dsp:nvSpPr>
      <dsp:spPr>
        <a:xfrm rot="5400000">
          <a:off x="1449578" y="698285"/>
          <a:ext cx="2190739" cy="1724862"/>
        </a:xfrm>
        <a:prstGeom prst="line">
          <a:avLst/>
        </a:prstGeom>
        <a:solidFill>
          <a:schemeClr val="accent5">
            <a:hueOff val="0"/>
            <a:satOff val="0"/>
            <a:lumOff val="0"/>
            <a:alphaOff val="0"/>
          </a:schemeClr>
        </a:solidFill>
        <a:ln w="12700" cap="flat" cmpd="sng" algn="ctr">
          <a:solidFill>
            <a:schemeClr val="accent5">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D314D8C-6828-4D97-81E9-8206BCF79537}">
      <dsp:nvSpPr>
        <dsp:cNvPr id="0" name=""/>
        <dsp:cNvSpPr/>
      </dsp:nvSpPr>
      <dsp:spPr>
        <a:xfrm>
          <a:off x="3807386" y="929630"/>
          <a:ext cx="1593651" cy="929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22860" rIns="22860" bIns="22860" numCol="1" spcCol="1270" anchor="ctr" anchorCtr="0">
          <a:noAutofit/>
        </a:bodyPr>
        <a:lstStyle/>
        <a:p>
          <a:pPr marL="0" lvl="0" indent="0" algn="l" defTabSz="800100">
            <a:lnSpc>
              <a:spcPct val="90000"/>
            </a:lnSpc>
            <a:spcBef>
              <a:spcPct val="0"/>
            </a:spcBef>
            <a:spcAft>
              <a:spcPct val="35000"/>
            </a:spcAft>
            <a:buNone/>
          </a:pPr>
          <a:r>
            <a:rPr lang="en-GB" sz="1800" kern="1200">
              <a:latin typeface="Lota Grotesque Alt 1 SemiBold" panose="00000700000000000000" pitchFamily="50" charset="0"/>
              <a:ea typeface="+mn-ea"/>
              <a:cs typeface="Calibri" panose="020F0502020204030204" pitchFamily="34" charset="0"/>
            </a:rPr>
            <a:t>Management</a:t>
          </a:r>
          <a:endParaRPr lang="en-GB" sz="1800" kern="1200" dirty="0">
            <a:latin typeface="Lota Grotesque Alt 1 SemiBold" panose="00000700000000000000" pitchFamily="50" charset="0"/>
            <a:ea typeface="+mn-ea"/>
            <a:cs typeface="Calibri" panose="020F0502020204030204" pitchFamily="34" charset="0"/>
          </a:endParaRPr>
        </a:p>
      </dsp:txBody>
      <dsp:txXfrm>
        <a:off x="3807386" y="929630"/>
        <a:ext cx="1593651" cy="929630"/>
      </dsp:txXfrm>
    </dsp:sp>
    <dsp:sp modelId="{428F7FB8-CE3C-4B01-8670-D7BEE0E44345}">
      <dsp:nvSpPr>
        <dsp:cNvPr id="0" name=""/>
        <dsp:cNvSpPr/>
      </dsp:nvSpPr>
      <dsp:spPr>
        <a:xfrm>
          <a:off x="3408973" y="1394445"/>
          <a:ext cx="398412" cy="0"/>
        </a:xfrm>
        <a:prstGeom prst="line">
          <a:avLst/>
        </a:prstGeom>
        <a:solidFill>
          <a:schemeClr val="accent5">
            <a:hueOff val="0"/>
            <a:satOff val="0"/>
            <a:lumOff val="0"/>
            <a:alphaOff val="0"/>
          </a:schemeClr>
        </a:solidFill>
        <a:ln w="12700" cap="flat" cmpd="sng" algn="ctr">
          <a:solidFill>
            <a:schemeClr val="accent5">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E19C1D2-DEF4-48B8-8DC7-015B8E6EF47F}">
      <dsp:nvSpPr>
        <dsp:cNvPr id="0" name=""/>
        <dsp:cNvSpPr/>
      </dsp:nvSpPr>
      <dsp:spPr>
        <a:xfrm rot="5400000">
          <a:off x="1919811" y="1613413"/>
          <a:ext cx="1707119" cy="1268015"/>
        </a:xfrm>
        <a:prstGeom prst="line">
          <a:avLst/>
        </a:prstGeom>
        <a:solidFill>
          <a:schemeClr val="accent5">
            <a:hueOff val="0"/>
            <a:satOff val="0"/>
            <a:lumOff val="0"/>
            <a:alphaOff val="0"/>
          </a:schemeClr>
        </a:solidFill>
        <a:ln w="12700" cap="flat" cmpd="sng" algn="ctr">
          <a:solidFill>
            <a:schemeClr val="accent5">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D4C599-8116-4129-89A8-E8F49BD39C90}">
      <dsp:nvSpPr>
        <dsp:cNvPr id="0" name=""/>
        <dsp:cNvSpPr/>
      </dsp:nvSpPr>
      <dsp:spPr>
        <a:xfrm>
          <a:off x="3807386" y="1859260"/>
          <a:ext cx="1593651" cy="929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22860" rIns="22860" bIns="22860" numCol="1" spcCol="1270" anchor="ctr" anchorCtr="0">
          <a:noAutofit/>
        </a:bodyPr>
        <a:lstStyle/>
        <a:p>
          <a:pPr marL="0" lvl="0" indent="0" algn="l" defTabSz="800100">
            <a:lnSpc>
              <a:spcPct val="90000"/>
            </a:lnSpc>
            <a:spcBef>
              <a:spcPct val="0"/>
            </a:spcBef>
            <a:spcAft>
              <a:spcPct val="35000"/>
            </a:spcAft>
            <a:buNone/>
          </a:pPr>
          <a:r>
            <a:rPr lang="en-GB" sz="1800" kern="1200">
              <a:latin typeface="Lota Grotesque Alt 1 SemiBold" panose="00000700000000000000" pitchFamily="50" charset="0"/>
              <a:ea typeface="+mn-ea"/>
              <a:cs typeface="Calibri" panose="020F0502020204030204" pitchFamily="34" charset="0"/>
            </a:rPr>
            <a:t>Strategic leadership and partnership</a:t>
          </a:r>
          <a:endParaRPr lang="en-GB" sz="1800" kern="1200" dirty="0">
            <a:latin typeface="Lota Grotesque Alt 1 SemiBold" panose="00000700000000000000" pitchFamily="50" charset="0"/>
            <a:ea typeface="+mn-ea"/>
            <a:cs typeface="Calibri" panose="020F0502020204030204" pitchFamily="34" charset="0"/>
          </a:endParaRPr>
        </a:p>
      </dsp:txBody>
      <dsp:txXfrm>
        <a:off x="3807386" y="1859260"/>
        <a:ext cx="1593651" cy="929630"/>
      </dsp:txXfrm>
    </dsp:sp>
    <dsp:sp modelId="{E3770829-2504-498C-9B9D-7D103C1BABCA}">
      <dsp:nvSpPr>
        <dsp:cNvPr id="0" name=""/>
        <dsp:cNvSpPr/>
      </dsp:nvSpPr>
      <dsp:spPr>
        <a:xfrm>
          <a:off x="3408973" y="2324075"/>
          <a:ext cx="398412" cy="0"/>
        </a:xfrm>
        <a:prstGeom prst="line">
          <a:avLst/>
        </a:prstGeom>
        <a:solidFill>
          <a:schemeClr val="accent5">
            <a:hueOff val="0"/>
            <a:satOff val="0"/>
            <a:lumOff val="0"/>
            <a:alphaOff val="0"/>
          </a:schemeClr>
        </a:solidFill>
        <a:ln w="12700" cap="flat" cmpd="sng" algn="ctr">
          <a:solidFill>
            <a:schemeClr val="accent5">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54C85C6-43B0-414E-80EC-40CF8C66EFA7}">
      <dsp:nvSpPr>
        <dsp:cNvPr id="0" name=""/>
        <dsp:cNvSpPr/>
      </dsp:nvSpPr>
      <dsp:spPr>
        <a:xfrm rot="5400000">
          <a:off x="2390629" y="2527797"/>
          <a:ext cx="1219674" cy="811168"/>
        </a:xfrm>
        <a:prstGeom prst="line">
          <a:avLst/>
        </a:prstGeom>
        <a:solidFill>
          <a:schemeClr val="accent5">
            <a:hueOff val="0"/>
            <a:satOff val="0"/>
            <a:lumOff val="0"/>
            <a:alphaOff val="0"/>
          </a:schemeClr>
        </a:solidFill>
        <a:ln w="12700" cap="flat" cmpd="sng" algn="ctr">
          <a:solidFill>
            <a:schemeClr val="accent5">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Rectangle 1">
            <a:extLst>
              <a:ext uri="{FF2B5EF4-FFF2-40B4-BE49-F238E27FC236}">
                <a16:creationId xmlns:a16="http://schemas.microsoft.com/office/drawing/2014/main" id="{C4A751AA-4761-47EC-9612-9B5793567CA4}"/>
              </a:ext>
            </a:extLst>
          </p:cNvPr>
          <p:cNvSpPr>
            <a:spLocks noGrp="1" noRot="1" noChangeAspect="1" noChangeArrowheads="1"/>
          </p:cNvSpPr>
          <p:nvPr>
            <p:ph type="sldImg"/>
          </p:nvPr>
        </p:nvSpPr>
        <p:spPr bwMode="auto">
          <a:xfrm>
            <a:off x="1106488" y="812800"/>
            <a:ext cx="5343525" cy="400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4" name="Rectangle 2">
            <a:extLst>
              <a:ext uri="{FF2B5EF4-FFF2-40B4-BE49-F238E27FC236}">
                <a16:creationId xmlns:a16="http://schemas.microsoft.com/office/drawing/2014/main" id="{C62010EC-DF78-447D-AB3E-676D90310649}"/>
              </a:ext>
            </a:extLst>
          </p:cNvPr>
          <p:cNvSpPr>
            <a:spLocks noGrp="1" noChangeArrowheads="1"/>
          </p:cNvSpPr>
          <p:nvPr>
            <p:ph type="body"/>
          </p:nvPr>
        </p:nvSpPr>
        <p:spPr bwMode="auto">
          <a:xfrm>
            <a:off x="755650" y="5078413"/>
            <a:ext cx="6046788" cy="481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altLang="en-US"/>
          </a:p>
        </p:txBody>
      </p:sp>
      <p:sp>
        <p:nvSpPr>
          <p:cNvPr id="3075" name="Rectangle 3">
            <a:extLst>
              <a:ext uri="{FF2B5EF4-FFF2-40B4-BE49-F238E27FC236}">
                <a16:creationId xmlns:a16="http://schemas.microsoft.com/office/drawing/2014/main" id="{B3A25746-0A0F-42E3-B586-96F09B5AEA24}"/>
              </a:ext>
            </a:extLst>
          </p:cNvPr>
          <p:cNvSpPr>
            <a:spLocks noGrp="1" noChangeArrowheads="1"/>
          </p:cNvSpPr>
          <p:nvPr>
            <p:ph type="hdr"/>
          </p:nvPr>
        </p:nvSpPr>
        <p:spPr bwMode="auto">
          <a:xfrm>
            <a:off x="0"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endParaRPr lang="en-GB" altLang="en-US"/>
          </a:p>
        </p:txBody>
      </p:sp>
      <p:sp>
        <p:nvSpPr>
          <p:cNvPr id="3076" name="Rectangle 4">
            <a:extLst>
              <a:ext uri="{FF2B5EF4-FFF2-40B4-BE49-F238E27FC236}">
                <a16:creationId xmlns:a16="http://schemas.microsoft.com/office/drawing/2014/main" id="{D3E9E047-FA07-4542-9339-C720F41421DB}"/>
              </a:ext>
            </a:extLst>
          </p:cNvPr>
          <p:cNvSpPr>
            <a:spLocks noGrp="1" noChangeArrowheads="1"/>
          </p:cNvSpPr>
          <p:nvPr>
            <p:ph type="dt"/>
          </p:nvPr>
        </p:nvSpPr>
        <p:spPr bwMode="auto">
          <a:xfrm>
            <a:off x="4278313"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endParaRPr lang="en-GB" altLang="en-US"/>
          </a:p>
        </p:txBody>
      </p:sp>
      <p:sp>
        <p:nvSpPr>
          <p:cNvPr id="3077" name="Rectangle 5">
            <a:extLst>
              <a:ext uri="{FF2B5EF4-FFF2-40B4-BE49-F238E27FC236}">
                <a16:creationId xmlns:a16="http://schemas.microsoft.com/office/drawing/2014/main" id="{E052C4E7-CE9A-44F7-AA18-A17B25B38AC8}"/>
              </a:ext>
            </a:extLst>
          </p:cNvPr>
          <p:cNvSpPr>
            <a:spLocks noGrp="1" noChangeArrowheads="1"/>
          </p:cNvSpPr>
          <p:nvPr>
            <p:ph type="ftr"/>
          </p:nvPr>
        </p:nvSpPr>
        <p:spPr bwMode="auto">
          <a:xfrm>
            <a:off x="0"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endParaRPr lang="en-GB" altLang="en-US"/>
          </a:p>
        </p:txBody>
      </p:sp>
      <p:sp>
        <p:nvSpPr>
          <p:cNvPr id="3078" name="Rectangle 6">
            <a:extLst>
              <a:ext uri="{FF2B5EF4-FFF2-40B4-BE49-F238E27FC236}">
                <a16:creationId xmlns:a16="http://schemas.microsoft.com/office/drawing/2014/main" id="{F8EAA910-45F9-4AFB-ABBD-FE99335CE947}"/>
              </a:ext>
            </a:extLst>
          </p:cNvPr>
          <p:cNvSpPr>
            <a:spLocks noGrp="1" noChangeArrowheads="1"/>
          </p:cNvSpPr>
          <p:nvPr>
            <p:ph type="sldNum"/>
          </p:nvPr>
        </p:nvSpPr>
        <p:spPr bwMode="auto">
          <a:xfrm>
            <a:off x="4278313"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fld id="{90B4CCD8-B881-44F3-929F-CA4C7F7484D9}" type="slidenum">
              <a:rPr lang="en-GB" altLang="en-US"/>
              <a:pPr/>
              <a:t>‹#›</a:t>
            </a:fld>
            <a:endParaRPr lang="en-GB" altLang="en-US"/>
          </a:p>
        </p:txBody>
      </p:sp>
    </p:spTree>
    <p:extLst>
      <p:ext uri="{BB962C8B-B14F-4D97-AF65-F5344CB8AC3E}">
        <p14:creationId xmlns:p14="http://schemas.microsoft.com/office/powerpoint/2010/main" val="122665104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p:nvPr>
        </p:nvSpPr>
        <p:spPr/>
        <p:txBody>
          <a:bodyPr/>
          <a:lstStyle/>
          <a:p>
            <a:fld id="{90B4CCD8-B881-44F3-929F-CA4C7F7484D9}" type="slidenum">
              <a:rPr lang="en-GB" altLang="en-US" smtClean="0"/>
              <a:pPr/>
              <a:t>1</a:t>
            </a:fld>
            <a:endParaRPr lang="en-GB" altLang="en-US"/>
          </a:p>
        </p:txBody>
      </p:sp>
    </p:spTree>
    <p:extLst>
      <p:ext uri="{BB962C8B-B14F-4D97-AF65-F5344CB8AC3E}">
        <p14:creationId xmlns:p14="http://schemas.microsoft.com/office/powerpoint/2010/main" val="1584196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a:p>
            <a:endParaRPr lang="en-GB" dirty="0"/>
          </a:p>
          <a:p>
            <a:pPr marL="171450" indent="-171450">
              <a:buFont typeface="Symbol"/>
              <a:buChar char="•"/>
            </a:pPr>
            <a:endParaRPr lang="en-GB" dirty="0"/>
          </a:p>
          <a:p>
            <a:endParaRPr lang="en-US" dirty="0"/>
          </a:p>
        </p:txBody>
      </p:sp>
      <p:sp>
        <p:nvSpPr>
          <p:cNvPr id="4" name="Slide Number Placeholder 3"/>
          <p:cNvSpPr>
            <a:spLocks noGrp="1"/>
          </p:cNvSpPr>
          <p:nvPr>
            <p:ph type="sldNum"/>
          </p:nvPr>
        </p:nvSpPr>
        <p:spPr/>
        <p:txBody>
          <a:bodyPr/>
          <a:lstStyle/>
          <a:p>
            <a:fld id="{90B4CCD8-B881-44F3-929F-CA4C7F7484D9}" type="slidenum">
              <a:rPr lang="en-GB" altLang="en-US"/>
              <a:pPr/>
              <a:t>2</a:t>
            </a:fld>
            <a:endParaRPr lang="en-GB" altLang="en-US"/>
          </a:p>
        </p:txBody>
      </p:sp>
    </p:spTree>
    <p:extLst>
      <p:ext uri="{BB962C8B-B14F-4D97-AF65-F5344CB8AC3E}">
        <p14:creationId xmlns:p14="http://schemas.microsoft.com/office/powerpoint/2010/main" val="1085819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latin typeface="Times New Roman"/>
              <a:cs typeface="Times New Roman"/>
            </a:endParaRPr>
          </a:p>
          <a:p>
            <a:endParaRPr lang="en-GB" dirty="0">
              <a:latin typeface="Times New Roman"/>
              <a:cs typeface="Times New Roman"/>
            </a:endParaRPr>
          </a:p>
          <a:p>
            <a:endParaRPr lang="en-US" dirty="0">
              <a:latin typeface="Calibri"/>
              <a:cs typeface="Calibri"/>
            </a:endParaRPr>
          </a:p>
        </p:txBody>
      </p:sp>
      <p:sp>
        <p:nvSpPr>
          <p:cNvPr id="4" name="Slide Number Placeholder 3"/>
          <p:cNvSpPr>
            <a:spLocks noGrp="1"/>
          </p:cNvSpPr>
          <p:nvPr>
            <p:ph type="sldNum"/>
          </p:nvPr>
        </p:nvSpPr>
        <p:spPr/>
        <p:txBody>
          <a:bodyPr/>
          <a:lstStyle/>
          <a:p>
            <a:fld id="{90B4CCD8-B881-44F3-929F-CA4C7F7484D9}" type="slidenum">
              <a:rPr lang="en-GB" altLang="en-US"/>
              <a:pPr/>
              <a:t>3</a:t>
            </a:fld>
            <a:endParaRPr lang="en-GB" altLang="en-US"/>
          </a:p>
        </p:txBody>
      </p:sp>
    </p:spTree>
    <p:extLst>
      <p:ext uri="{BB962C8B-B14F-4D97-AF65-F5344CB8AC3E}">
        <p14:creationId xmlns:p14="http://schemas.microsoft.com/office/powerpoint/2010/main" val="1998778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latin typeface="Times New Roman"/>
              <a:cs typeface="Times New Roman"/>
            </a:endParaRPr>
          </a:p>
        </p:txBody>
      </p:sp>
      <p:sp>
        <p:nvSpPr>
          <p:cNvPr id="4" name="Slide Number Placeholder 3"/>
          <p:cNvSpPr>
            <a:spLocks noGrp="1"/>
          </p:cNvSpPr>
          <p:nvPr>
            <p:ph type="sldNum"/>
          </p:nvPr>
        </p:nvSpPr>
        <p:spPr/>
        <p:txBody>
          <a:bodyPr/>
          <a:lstStyle/>
          <a:p>
            <a:fld id="{90B4CCD8-B881-44F3-929F-CA4C7F7484D9}" type="slidenum">
              <a:rPr lang="en-GB" altLang="en-US"/>
              <a:pPr/>
              <a:t>5</a:t>
            </a:fld>
            <a:endParaRPr lang="en-GB" altLang="en-US"/>
          </a:p>
        </p:txBody>
      </p:sp>
    </p:spTree>
    <p:extLst>
      <p:ext uri="{BB962C8B-B14F-4D97-AF65-F5344CB8AC3E}">
        <p14:creationId xmlns:p14="http://schemas.microsoft.com/office/powerpoint/2010/main" val="3444049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latin typeface="Times New Roman"/>
              <a:cs typeface="Times New Roman"/>
            </a:endParaRPr>
          </a:p>
        </p:txBody>
      </p:sp>
      <p:sp>
        <p:nvSpPr>
          <p:cNvPr id="4" name="Slide Number Placeholder 3"/>
          <p:cNvSpPr>
            <a:spLocks noGrp="1"/>
          </p:cNvSpPr>
          <p:nvPr>
            <p:ph type="sldNum"/>
          </p:nvPr>
        </p:nvSpPr>
        <p:spPr/>
        <p:txBody>
          <a:bodyPr/>
          <a:lstStyle/>
          <a:p>
            <a:fld id="{90B4CCD8-B881-44F3-929F-CA4C7F7484D9}" type="slidenum">
              <a:rPr lang="en-GB" altLang="en-US"/>
              <a:pPr/>
              <a:t>6</a:t>
            </a:fld>
            <a:endParaRPr lang="en-GB" altLang="en-US"/>
          </a:p>
        </p:txBody>
      </p:sp>
    </p:spTree>
    <p:extLst>
      <p:ext uri="{BB962C8B-B14F-4D97-AF65-F5344CB8AC3E}">
        <p14:creationId xmlns:p14="http://schemas.microsoft.com/office/powerpoint/2010/main" val="1029726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indent="0"/>
            <a:endParaRPr lang="en-GB" dirty="0">
              <a:latin typeface="Times New Roman"/>
              <a:cs typeface="Times New Roman"/>
            </a:endParaRPr>
          </a:p>
        </p:txBody>
      </p:sp>
      <p:sp>
        <p:nvSpPr>
          <p:cNvPr id="4" name="Slide Number Placeholder 3"/>
          <p:cNvSpPr>
            <a:spLocks noGrp="1"/>
          </p:cNvSpPr>
          <p:nvPr>
            <p:ph type="sldNum" idx="10"/>
          </p:nvPr>
        </p:nvSpPr>
        <p:spPr/>
        <p:txBody>
          <a:bodyPr/>
          <a:lstStyle/>
          <a:p>
            <a:fld id="{90B4CCD8-B881-44F3-929F-CA4C7F7484D9}" type="slidenum">
              <a:rPr lang="en-GB" altLang="en-US" smtClean="0"/>
              <a:pPr/>
              <a:t>7</a:t>
            </a:fld>
            <a:endParaRPr lang="en-GB" altLang="en-US"/>
          </a:p>
        </p:txBody>
      </p:sp>
    </p:spTree>
    <p:extLst>
      <p:ext uri="{BB962C8B-B14F-4D97-AF65-F5344CB8AC3E}">
        <p14:creationId xmlns:p14="http://schemas.microsoft.com/office/powerpoint/2010/main" val="142586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GB" sz="1200" b="1" i="0" kern="1200" dirty="0">
              <a:solidFill>
                <a:srgbClr val="000000"/>
              </a:solidFill>
              <a:effectLst/>
              <a:cs typeface="Times New Roman"/>
            </a:endParaRPr>
          </a:p>
        </p:txBody>
      </p:sp>
      <p:sp>
        <p:nvSpPr>
          <p:cNvPr id="4" name="Slide Number Placeholder 3"/>
          <p:cNvSpPr>
            <a:spLocks noGrp="1"/>
          </p:cNvSpPr>
          <p:nvPr>
            <p:ph type="sldNum" idx="10"/>
          </p:nvPr>
        </p:nvSpPr>
        <p:spPr/>
        <p:txBody>
          <a:bodyPr/>
          <a:lstStyle/>
          <a:p>
            <a:fld id="{90B4CCD8-B881-44F3-929F-CA4C7F7484D9}" type="slidenum">
              <a:rPr lang="en-GB" altLang="en-US" smtClean="0"/>
              <a:pPr/>
              <a:t>8</a:t>
            </a:fld>
            <a:endParaRPr lang="en-GB" altLang="en-US"/>
          </a:p>
        </p:txBody>
      </p:sp>
    </p:spTree>
    <p:extLst>
      <p:ext uri="{BB962C8B-B14F-4D97-AF65-F5344CB8AC3E}">
        <p14:creationId xmlns:p14="http://schemas.microsoft.com/office/powerpoint/2010/main" val="1449432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latin typeface="Times New Roman"/>
              <a:cs typeface="Times New Roman"/>
            </a:endParaRPr>
          </a:p>
        </p:txBody>
      </p:sp>
      <p:sp>
        <p:nvSpPr>
          <p:cNvPr id="4" name="Slide Number Placeholder 3"/>
          <p:cNvSpPr>
            <a:spLocks noGrp="1"/>
          </p:cNvSpPr>
          <p:nvPr>
            <p:ph type="sldNum" idx="10"/>
          </p:nvPr>
        </p:nvSpPr>
        <p:spPr/>
        <p:txBody>
          <a:bodyPr/>
          <a:lstStyle/>
          <a:p>
            <a:fld id="{90B4CCD8-B881-44F3-929F-CA4C7F7484D9}" type="slidenum">
              <a:rPr lang="en-GB" altLang="en-US" smtClean="0"/>
              <a:pPr/>
              <a:t>10</a:t>
            </a:fld>
            <a:endParaRPr lang="en-GB" altLang="en-US"/>
          </a:p>
        </p:txBody>
      </p:sp>
    </p:spTree>
    <p:extLst>
      <p:ext uri="{BB962C8B-B14F-4D97-AF65-F5344CB8AC3E}">
        <p14:creationId xmlns:p14="http://schemas.microsoft.com/office/powerpoint/2010/main" val="2968741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0"/>
          </p:nvPr>
        </p:nvSpPr>
        <p:spPr/>
        <p:txBody>
          <a:bodyPr/>
          <a:lstStyle/>
          <a:p>
            <a:fld id="{90B4CCD8-B881-44F3-929F-CA4C7F7484D9}" type="slidenum">
              <a:rPr lang="en-GB" altLang="en-US" smtClean="0"/>
              <a:pPr/>
              <a:t>11</a:t>
            </a:fld>
            <a:endParaRPr lang="en-GB" altLang="en-US"/>
          </a:p>
        </p:txBody>
      </p:sp>
    </p:spTree>
    <p:extLst>
      <p:ext uri="{BB962C8B-B14F-4D97-AF65-F5344CB8AC3E}">
        <p14:creationId xmlns:p14="http://schemas.microsoft.com/office/powerpoint/2010/main" val="3977331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latin typeface="Times New Roman"/>
              <a:cs typeface="Times New Roman"/>
            </a:endParaRPr>
          </a:p>
        </p:txBody>
      </p:sp>
      <p:sp>
        <p:nvSpPr>
          <p:cNvPr id="4" name="Slide Number Placeholder 3"/>
          <p:cNvSpPr>
            <a:spLocks noGrp="1"/>
          </p:cNvSpPr>
          <p:nvPr>
            <p:ph type="sldNum" idx="10"/>
          </p:nvPr>
        </p:nvSpPr>
        <p:spPr/>
        <p:txBody>
          <a:bodyPr/>
          <a:lstStyle/>
          <a:p>
            <a:fld id="{90B4CCD8-B881-44F3-929F-CA4C7F7484D9}" type="slidenum">
              <a:rPr lang="en-GB" altLang="en-US" smtClean="0"/>
              <a:pPr/>
              <a:t>13</a:t>
            </a:fld>
            <a:endParaRPr lang="en-GB" altLang="en-US"/>
          </a:p>
        </p:txBody>
      </p:sp>
    </p:spTree>
    <p:extLst>
      <p:ext uri="{BB962C8B-B14F-4D97-AF65-F5344CB8AC3E}">
        <p14:creationId xmlns:p14="http://schemas.microsoft.com/office/powerpoint/2010/main" val="28896124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GB" dirty="0"/>
          </a:p>
          <a:p>
            <a:pPr lvl="1" indent="0"/>
            <a:endParaRPr lang="en-GB" i="1" dirty="0">
              <a:latin typeface="Times New Roman"/>
              <a:cs typeface="Times New Roman"/>
            </a:endParaRPr>
          </a:p>
          <a:p>
            <a:endParaRPr lang="en-GB" sz="1200" b="0" i="0" kern="1200" dirty="0">
              <a:solidFill>
                <a:srgbClr val="000000"/>
              </a:solidFill>
              <a:effectLst/>
              <a:latin typeface="Times New Roman" panose="02020603050405020304" pitchFamily="18" charset="0"/>
              <a:cs typeface="Times New Roman"/>
            </a:endParaRPr>
          </a:p>
        </p:txBody>
      </p:sp>
      <p:sp>
        <p:nvSpPr>
          <p:cNvPr id="4" name="Slide Number Placeholder 3"/>
          <p:cNvSpPr>
            <a:spLocks noGrp="1"/>
          </p:cNvSpPr>
          <p:nvPr>
            <p:ph type="sldNum" idx="10"/>
          </p:nvPr>
        </p:nvSpPr>
        <p:spPr/>
        <p:txBody>
          <a:bodyPr/>
          <a:lstStyle/>
          <a:p>
            <a:fld id="{90B4CCD8-B881-44F3-929F-CA4C7F7484D9}" type="slidenum">
              <a:rPr lang="en-GB" altLang="en-US" smtClean="0"/>
              <a:pPr/>
              <a:t>14</a:t>
            </a:fld>
            <a:endParaRPr lang="en-GB" altLang="en-US"/>
          </a:p>
        </p:txBody>
      </p:sp>
    </p:spTree>
    <p:extLst>
      <p:ext uri="{BB962C8B-B14F-4D97-AF65-F5344CB8AC3E}">
        <p14:creationId xmlns:p14="http://schemas.microsoft.com/office/powerpoint/2010/main" val="28684932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a:solidFill>
                <a:srgbClr val="000000"/>
              </a:solidFill>
              <a:effectLst/>
              <a:latin typeface="Times New Roman"/>
              <a:cs typeface="Times New Roman"/>
            </a:endParaRPr>
          </a:p>
        </p:txBody>
      </p:sp>
      <p:sp>
        <p:nvSpPr>
          <p:cNvPr id="4" name="Slide Number Placeholder 3"/>
          <p:cNvSpPr>
            <a:spLocks noGrp="1"/>
          </p:cNvSpPr>
          <p:nvPr>
            <p:ph type="sldNum" idx="10"/>
          </p:nvPr>
        </p:nvSpPr>
        <p:spPr/>
        <p:txBody>
          <a:bodyPr/>
          <a:lstStyle/>
          <a:p>
            <a:fld id="{90B4CCD8-B881-44F3-929F-CA4C7F7484D9}" type="slidenum">
              <a:rPr lang="en-GB" altLang="en-US" smtClean="0"/>
              <a:pPr/>
              <a:t>16</a:t>
            </a:fld>
            <a:endParaRPr lang="en-GB" altLang="en-US"/>
          </a:p>
        </p:txBody>
      </p:sp>
    </p:spTree>
    <p:extLst>
      <p:ext uri="{BB962C8B-B14F-4D97-AF65-F5344CB8AC3E}">
        <p14:creationId xmlns:p14="http://schemas.microsoft.com/office/powerpoint/2010/main" val="3792701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a:solidFill>
                <a:srgbClr val="000000"/>
              </a:solidFill>
              <a:effectLst/>
              <a:latin typeface="Times New Roman" panose="02020603050405020304" pitchFamily="18" charset="0"/>
              <a:cs typeface="Times New Roman"/>
            </a:endParaRPr>
          </a:p>
        </p:txBody>
      </p:sp>
      <p:sp>
        <p:nvSpPr>
          <p:cNvPr id="4" name="Slide Number Placeholder 3"/>
          <p:cNvSpPr>
            <a:spLocks noGrp="1"/>
          </p:cNvSpPr>
          <p:nvPr>
            <p:ph type="sldNum" idx="10"/>
          </p:nvPr>
        </p:nvSpPr>
        <p:spPr/>
        <p:txBody>
          <a:bodyPr/>
          <a:lstStyle/>
          <a:p>
            <a:fld id="{90B4CCD8-B881-44F3-929F-CA4C7F7484D9}" type="slidenum">
              <a:rPr lang="en-GB" altLang="en-US" smtClean="0"/>
              <a:pPr/>
              <a:t>17</a:t>
            </a:fld>
            <a:endParaRPr lang="en-GB" altLang="en-US"/>
          </a:p>
        </p:txBody>
      </p:sp>
    </p:spTree>
    <p:extLst>
      <p:ext uri="{BB962C8B-B14F-4D97-AF65-F5344CB8AC3E}">
        <p14:creationId xmlns:p14="http://schemas.microsoft.com/office/powerpoint/2010/main" val="2410296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i="0" kern="1200" dirty="0">
              <a:solidFill>
                <a:srgbClr val="000000"/>
              </a:solidFill>
              <a:effectLst/>
              <a:latin typeface="Times New Roman"/>
              <a:cs typeface="Times New Roman"/>
            </a:endParaRPr>
          </a:p>
        </p:txBody>
      </p:sp>
      <p:sp>
        <p:nvSpPr>
          <p:cNvPr id="4" name="Slide Number Placeholder 3"/>
          <p:cNvSpPr>
            <a:spLocks noGrp="1"/>
          </p:cNvSpPr>
          <p:nvPr>
            <p:ph type="sldNum" idx="10"/>
          </p:nvPr>
        </p:nvSpPr>
        <p:spPr/>
        <p:txBody>
          <a:bodyPr/>
          <a:lstStyle/>
          <a:p>
            <a:fld id="{90B4CCD8-B881-44F3-929F-CA4C7F7484D9}" type="slidenum">
              <a:rPr lang="en-GB" altLang="en-US" smtClean="0"/>
              <a:pPr/>
              <a:t>19</a:t>
            </a:fld>
            <a:endParaRPr lang="en-GB" altLang="en-US"/>
          </a:p>
        </p:txBody>
      </p:sp>
    </p:spTree>
    <p:extLst>
      <p:ext uri="{BB962C8B-B14F-4D97-AF65-F5344CB8AC3E}">
        <p14:creationId xmlns:p14="http://schemas.microsoft.com/office/powerpoint/2010/main" val="18034638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100" b="0" i="0" kern="1200" dirty="0">
              <a:solidFill>
                <a:srgbClr val="000000"/>
              </a:solidFill>
              <a:effectLst/>
              <a:latin typeface="Times New Roman" panose="02020603050405020304" pitchFamily="18" charset="0"/>
              <a:cs typeface="Times New Roman"/>
            </a:endParaRPr>
          </a:p>
        </p:txBody>
      </p:sp>
      <p:sp>
        <p:nvSpPr>
          <p:cNvPr id="4" name="Slide Number Placeholder 3"/>
          <p:cNvSpPr>
            <a:spLocks noGrp="1"/>
          </p:cNvSpPr>
          <p:nvPr>
            <p:ph type="sldNum" idx="10"/>
          </p:nvPr>
        </p:nvSpPr>
        <p:spPr/>
        <p:txBody>
          <a:bodyPr/>
          <a:lstStyle/>
          <a:p>
            <a:fld id="{90B4CCD8-B881-44F3-929F-CA4C7F7484D9}" type="slidenum">
              <a:rPr lang="en-GB" altLang="en-US" smtClean="0"/>
              <a:pPr/>
              <a:t>20</a:t>
            </a:fld>
            <a:endParaRPr lang="en-GB" altLang="en-US"/>
          </a:p>
        </p:txBody>
      </p:sp>
    </p:spTree>
    <p:extLst>
      <p:ext uri="{BB962C8B-B14F-4D97-AF65-F5344CB8AC3E}">
        <p14:creationId xmlns:p14="http://schemas.microsoft.com/office/powerpoint/2010/main" val="34917637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a:solidFill>
                <a:srgbClr val="000000"/>
              </a:solidFill>
              <a:effectLst/>
              <a:latin typeface="Times New Roman"/>
              <a:cs typeface="Times New Roman"/>
            </a:endParaRPr>
          </a:p>
        </p:txBody>
      </p:sp>
      <p:sp>
        <p:nvSpPr>
          <p:cNvPr id="4" name="Slide Number Placeholder 3"/>
          <p:cNvSpPr>
            <a:spLocks noGrp="1"/>
          </p:cNvSpPr>
          <p:nvPr>
            <p:ph type="sldNum" idx="10"/>
          </p:nvPr>
        </p:nvSpPr>
        <p:spPr/>
        <p:txBody>
          <a:bodyPr/>
          <a:lstStyle/>
          <a:p>
            <a:fld id="{90B4CCD8-B881-44F3-929F-CA4C7F7484D9}" type="slidenum">
              <a:rPr lang="en-GB" altLang="en-US" smtClean="0"/>
              <a:pPr/>
              <a:t>22</a:t>
            </a:fld>
            <a:endParaRPr lang="en-GB" altLang="en-US"/>
          </a:p>
        </p:txBody>
      </p:sp>
    </p:spTree>
    <p:extLst>
      <p:ext uri="{BB962C8B-B14F-4D97-AF65-F5344CB8AC3E}">
        <p14:creationId xmlns:p14="http://schemas.microsoft.com/office/powerpoint/2010/main" val="29364972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a:solidFill>
                <a:srgbClr val="000000"/>
              </a:solidFill>
              <a:effectLst/>
              <a:latin typeface="Times New Roman" panose="02020603050405020304" pitchFamily="18" charset="0"/>
              <a:cs typeface="Times New Roman"/>
            </a:endParaRPr>
          </a:p>
        </p:txBody>
      </p:sp>
      <p:sp>
        <p:nvSpPr>
          <p:cNvPr id="4" name="Slide Number Placeholder 3"/>
          <p:cNvSpPr>
            <a:spLocks noGrp="1"/>
          </p:cNvSpPr>
          <p:nvPr>
            <p:ph type="sldNum" idx="10"/>
          </p:nvPr>
        </p:nvSpPr>
        <p:spPr/>
        <p:txBody>
          <a:bodyPr/>
          <a:lstStyle/>
          <a:p>
            <a:fld id="{90B4CCD8-B881-44F3-929F-CA4C7F7484D9}" type="slidenum">
              <a:rPr lang="en-GB" altLang="en-US" smtClean="0"/>
              <a:pPr/>
              <a:t>23</a:t>
            </a:fld>
            <a:endParaRPr lang="en-GB" altLang="en-US"/>
          </a:p>
        </p:txBody>
      </p:sp>
    </p:spTree>
    <p:extLst>
      <p:ext uri="{BB962C8B-B14F-4D97-AF65-F5344CB8AC3E}">
        <p14:creationId xmlns:p14="http://schemas.microsoft.com/office/powerpoint/2010/main" val="25009280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a:solidFill>
                <a:srgbClr val="000000"/>
              </a:solidFill>
              <a:effectLst/>
              <a:latin typeface="Times New Roman"/>
              <a:cs typeface="Times New Roman"/>
            </a:endParaRPr>
          </a:p>
        </p:txBody>
      </p:sp>
      <p:sp>
        <p:nvSpPr>
          <p:cNvPr id="4" name="Slide Number Placeholder 3"/>
          <p:cNvSpPr>
            <a:spLocks noGrp="1"/>
          </p:cNvSpPr>
          <p:nvPr>
            <p:ph type="sldNum" idx="10"/>
          </p:nvPr>
        </p:nvSpPr>
        <p:spPr/>
        <p:txBody>
          <a:bodyPr/>
          <a:lstStyle/>
          <a:p>
            <a:fld id="{90B4CCD8-B881-44F3-929F-CA4C7F7484D9}" type="slidenum">
              <a:rPr lang="en-GB" altLang="en-US" smtClean="0"/>
              <a:pPr/>
              <a:t>25</a:t>
            </a:fld>
            <a:endParaRPr lang="en-GB" altLang="en-US"/>
          </a:p>
        </p:txBody>
      </p:sp>
    </p:spTree>
    <p:extLst>
      <p:ext uri="{BB962C8B-B14F-4D97-AF65-F5344CB8AC3E}">
        <p14:creationId xmlns:p14="http://schemas.microsoft.com/office/powerpoint/2010/main" val="32059979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a:solidFill>
                <a:srgbClr val="000000"/>
              </a:solidFill>
              <a:effectLst/>
              <a:latin typeface="Times New Roman" panose="02020603050405020304" pitchFamily="18" charset="0"/>
              <a:cs typeface="Times New Roman"/>
            </a:endParaRPr>
          </a:p>
        </p:txBody>
      </p:sp>
      <p:sp>
        <p:nvSpPr>
          <p:cNvPr id="4" name="Slide Number Placeholder 3"/>
          <p:cNvSpPr>
            <a:spLocks noGrp="1"/>
          </p:cNvSpPr>
          <p:nvPr>
            <p:ph type="sldNum" idx="10"/>
          </p:nvPr>
        </p:nvSpPr>
        <p:spPr/>
        <p:txBody>
          <a:bodyPr/>
          <a:lstStyle/>
          <a:p>
            <a:fld id="{90B4CCD8-B881-44F3-929F-CA4C7F7484D9}" type="slidenum">
              <a:rPr lang="en-GB" altLang="en-US" smtClean="0"/>
              <a:pPr/>
              <a:t>26</a:t>
            </a:fld>
            <a:endParaRPr lang="en-GB" altLang="en-US"/>
          </a:p>
        </p:txBody>
      </p:sp>
    </p:spTree>
    <p:extLst>
      <p:ext uri="{BB962C8B-B14F-4D97-AF65-F5344CB8AC3E}">
        <p14:creationId xmlns:p14="http://schemas.microsoft.com/office/powerpoint/2010/main" val="3391442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914400"/>
            <a:endParaRPr lang="en-GB" i="1" dirty="0">
              <a:latin typeface="Times New Roman"/>
              <a:cs typeface="Times New Roman"/>
            </a:endParaRPr>
          </a:p>
        </p:txBody>
      </p:sp>
      <p:sp>
        <p:nvSpPr>
          <p:cNvPr id="4" name="Slide Number Placeholder 3"/>
          <p:cNvSpPr>
            <a:spLocks noGrp="1"/>
          </p:cNvSpPr>
          <p:nvPr>
            <p:ph type="sldNum" idx="10"/>
          </p:nvPr>
        </p:nvSpPr>
        <p:spPr/>
        <p:txBody>
          <a:bodyPr/>
          <a:lstStyle/>
          <a:p>
            <a:fld id="{90B4CCD8-B881-44F3-929F-CA4C7F7484D9}" type="slidenum">
              <a:rPr lang="en-GB" altLang="en-US" smtClean="0"/>
              <a:pPr/>
              <a:t>28</a:t>
            </a:fld>
            <a:endParaRPr lang="en-GB" altLang="en-US"/>
          </a:p>
        </p:txBody>
      </p:sp>
    </p:spTree>
    <p:extLst>
      <p:ext uri="{BB962C8B-B14F-4D97-AF65-F5344CB8AC3E}">
        <p14:creationId xmlns:p14="http://schemas.microsoft.com/office/powerpoint/2010/main" val="617859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GB" dirty="0"/>
          </a:p>
          <a:p>
            <a:pPr lvl="1" indent="0"/>
            <a:endParaRPr lang="en-GB" i="1" dirty="0">
              <a:cs typeface="Times New Roman"/>
            </a:endParaRPr>
          </a:p>
        </p:txBody>
      </p:sp>
      <p:sp>
        <p:nvSpPr>
          <p:cNvPr id="4" name="Slide Number Placeholder 3"/>
          <p:cNvSpPr>
            <a:spLocks noGrp="1"/>
          </p:cNvSpPr>
          <p:nvPr>
            <p:ph type="sldNum" idx="10"/>
          </p:nvPr>
        </p:nvSpPr>
        <p:spPr/>
        <p:txBody>
          <a:bodyPr/>
          <a:lstStyle/>
          <a:p>
            <a:fld id="{90B4CCD8-B881-44F3-929F-CA4C7F7484D9}" type="slidenum">
              <a:rPr lang="en-GB" altLang="en-US" smtClean="0"/>
              <a:pPr/>
              <a:t>29</a:t>
            </a:fld>
            <a:endParaRPr lang="en-GB" altLang="en-US"/>
          </a:p>
        </p:txBody>
      </p:sp>
    </p:spTree>
    <p:extLst>
      <p:ext uri="{BB962C8B-B14F-4D97-AF65-F5344CB8AC3E}">
        <p14:creationId xmlns:p14="http://schemas.microsoft.com/office/powerpoint/2010/main" val="1136648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latin typeface="Times New Roman"/>
              <a:cs typeface="Times New Roman"/>
            </a:endParaRPr>
          </a:p>
        </p:txBody>
      </p:sp>
      <p:sp>
        <p:nvSpPr>
          <p:cNvPr id="4" name="Slide Number Placeholder 3"/>
          <p:cNvSpPr>
            <a:spLocks noGrp="1"/>
          </p:cNvSpPr>
          <p:nvPr>
            <p:ph type="sldNum"/>
          </p:nvPr>
        </p:nvSpPr>
        <p:spPr/>
        <p:txBody>
          <a:bodyPr/>
          <a:lstStyle/>
          <a:p>
            <a:fld id="{90B4CCD8-B881-44F3-929F-CA4C7F7484D9}" type="slidenum">
              <a:rPr lang="en-GB" altLang="en-US"/>
              <a:pPr/>
              <a:t>31</a:t>
            </a:fld>
            <a:endParaRPr lang="en-GB" altLang="en-US"/>
          </a:p>
        </p:txBody>
      </p:sp>
    </p:spTree>
    <p:extLst>
      <p:ext uri="{BB962C8B-B14F-4D97-AF65-F5344CB8AC3E}">
        <p14:creationId xmlns:p14="http://schemas.microsoft.com/office/powerpoint/2010/main" val="2491977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cs typeface="Calibri"/>
            </a:endParaRPr>
          </a:p>
        </p:txBody>
      </p:sp>
      <p:sp>
        <p:nvSpPr>
          <p:cNvPr id="4" name="Slide Number Placeholder 3"/>
          <p:cNvSpPr>
            <a:spLocks noGrp="1"/>
          </p:cNvSpPr>
          <p:nvPr>
            <p:ph type="sldNum"/>
          </p:nvPr>
        </p:nvSpPr>
        <p:spPr/>
        <p:txBody>
          <a:bodyPr/>
          <a:lstStyle/>
          <a:p>
            <a:fld id="{90B4CCD8-B881-44F3-929F-CA4C7F7484D9}" type="slidenum">
              <a:rPr lang="en-GB" altLang="en-US"/>
              <a:pPr/>
              <a:t>32</a:t>
            </a:fld>
            <a:endParaRPr lang="en-GB" altLang="en-US"/>
          </a:p>
        </p:txBody>
      </p:sp>
    </p:spTree>
    <p:extLst>
      <p:ext uri="{BB962C8B-B14F-4D97-AF65-F5344CB8AC3E}">
        <p14:creationId xmlns:p14="http://schemas.microsoft.com/office/powerpoint/2010/main" val="3496172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r>
              <a:rPr lang="en-US" altLang="en-US"/>
              <a:t>23/04/19</a:t>
            </a:r>
            <a:endParaRPr lang="en-GB" alt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F6CB46-8C91-4140-AEF0-FDBFB8AFF3FC}" type="slidenum">
              <a:rPr lang="en-GB" altLang="en-US" smtClean="0"/>
              <a:pPr/>
              <a:t>‹#›</a:t>
            </a:fld>
            <a:endParaRPr lang="en-GB" altLang="en-US"/>
          </a:p>
        </p:txBody>
      </p:sp>
    </p:spTree>
    <p:extLst>
      <p:ext uri="{BB962C8B-B14F-4D97-AF65-F5344CB8AC3E}">
        <p14:creationId xmlns:p14="http://schemas.microsoft.com/office/powerpoint/2010/main" val="3994394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US" altLang="en-US"/>
              <a:t>23/04/19</a:t>
            </a:r>
            <a:endParaRPr lang="en-GB" alt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71170D-FE84-44E4-8295-50AE5DFFB13D}" type="slidenum">
              <a:rPr lang="en-GB" altLang="en-US" smtClean="0"/>
              <a:pPr/>
              <a:t>‹#›</a:t>
            </a:fld>
            <a:endParaRPr lang="en-GB" altLang="en-US"/>
          </a:p>
        </p:txBody>
      </p:sp>
    </p:spTree>
    <p:extLst>
      <p:ext uri="{BB962C8B-B14F-4D97-AF65-F5344CB8AC3E}">
        <p14:creationId xmlns:p14="http://schemas.microsoft.com/office/powerpoint/2010/main" val="4292595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ltLang="en-US"/>
              <a:t>23/04/19</a:t>
            </a:r>
            <a:endParaRPr lang="en-GB" alt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36C05-8C39-4753-A9D7-A98114D01588}" type="slidenum">
              <a:rPr lang="en-GB" altLang="en-US" smtClean="0"/>
              <a:pPr/>
              <a:t>‹#›</a:t>
            </a:fld>
            <a:endParaRPr lang="en-GB" altLang="en-US"/>
          </a:p>
        </p:txBody>
      </p:sp>
    </p:spTree>
    <p:extLst>
      <p:ext uri="{BB962C8B-B14F-4D97-AF65-F5344CB8AC3E}">
        <p14:creationId xmlns:p14="http://schemas.microsoft.com/office/powerpoint/2010/main" val="589495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US" altLang="en-US"/>
              <a:t>23/04/19</a:t>
            </a:r>
            <a:endParaRPr lang="en-GB" alt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7C55A6-2C7A-4C8C-A11F-2137EF3EF8C0}" type="slidenum">
              <a:rPr lang="en-GB" altLang="en-US" smtClean="0"/>
              <a:pPr/>
              <a:t>‹#›</a:t>
            </a:fld>
            <a:endParaRPr lang="en-GB" altLang="en-US"/>
          </a:p>
        </p:txBody>
      </p:sp>
    </p:spTree>
    <p:extLst>
      <p:ext uri="{BB962C8B-B14F-4D97-AF65-F5344CB8AC3E}">
        <p14:creationId xmlns:p14="http://schemas.microsoft.com/office/powerpoint/2010/main" val="3642932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r>
              <a:rPr lang="en-US" altLang="en-US"/>
              <a:t>23/04/19</a:t>
            </a:r>
            <a:endParaRPr lang="en-GB" alt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100807-4F33-477C-A7A9-C7FE990F0F9F}" type="slidenum">
              <a:rPr lang="en-GB" altLang="en-US" smtClean="0"/>
              <a:pPr/>
              <a:t>‹#›</a:t>
            </a:fld>
            <a:endParaRPr lang="en-GB" altLang="en-US"/>
          </a:p>
        </p:txBody>
      </p:sp>
    </p:spTree>
    <p:extLst>
      <p:ext uri="{BB962C8B-B14F-4D97-AF65-F5344CB8AC3E}">
        <p14:creationId xmlns:p14="http://schemas.microsoft.com/office/powerpoint/2010/main" val="3127037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US" altLang="en-US"/>
              <a:t>23/04/19</a:t>
            </a:r>
            <a:endParaRPr lang="en-GB" alt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05F3F4-AF48-4F71-A6B1-DA0424E0FD9F}" type="slidenum">
              <a:rPr lang="en-GB" altLang="en-US" smtClean="0"/>
              <a:pPr/>
              <a:t>‹#›</a:t>
            </a:fld>
            <a:endParaRPr lang="en-GB" altLang="en-US"/>
          </a:p>
        </p:txBody>
      </p:sp>
    </p:spTree>
    <p:extLst>
      <p:ext uri="{BB962C8B-B14F-4D97-AF65-F5344CB8AC3E}">
        <p14:creationId xmlns:p14="http://schemas.microsoft.com/office/powerpoint/2010/main" val="895552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ltLang="en-US"/>
              <a:t>23/04/19</a:t>
            </a:r>
            <a:endParaRPr lang="en-GB" alt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E82921-6D00-4BE8-9DAA-33A4A1FD9939}" type="slidenum">
              <a:rPr lang="en-GB" altLang="en-US" smtClean="0"/>
              <a:pPr/>
              <a:t>‹#›</a:t>
            </a:fld>
            <a:endParaRPr lang="en-GB" altLang="en-US"/>
          </a:p>
        </p:txBody>
      </p:sp>
    </p:spTree>
    <p:extLst>
      <p:ext uri="{BB962C8B-B14F-4D97-AF65-F5344CB8AC3E}">
        <p14:creationId xmlns:p14="http://schemas.microsoft.com/office/powerpoint/2010/main" val="491707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ltLang="en-US"/>
              <a:t>23/04/19</a:t>
            </a:r>
            <a:endParaRPr lang="en-GB" alt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A8EA72-8DFA-41E7-8E31-D3C6C03FB878}" type="slidenum">
              <a:rPr lang="en-GB" altLang="en-US" smtClean="0"/>
              <a:pPr/>
              <a:t>‹#›</a:t>
            </a:fld>
            <a:endParaRPr lang="en-GB" altLang="en-US"/>
          </a:p>
        </p:txBody>
      </p:sp>
    </p:spTree>
    <p:extLst>
      <p:ext uri="{BB962C8B-B14F-4D97-AF65-F5344CB8AC3E}">
        <p14:creationId xmlns:p14="http://schemas.microsoft.com/office/powerpoint/2010/main" val="3158374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ltLang="en-US"/>
              <a:t>23/04/19</a:t>
            </a:r>
            <a:endParaRPr lang="en-GB" altLang="en-US"/>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830BAE-CA6D-42EF-A03E-C94B062DBFAD}" type="slidenum">
              <a:rPr lang="en-GB" altLang="en-US" smtClean="0"/>
              <a:pPr/>
              <a:t>‹#›</a:t>
            </a:fld>
            <a:endParaRPr lang="en-GB" altLang="en-US"/>
          </a:p>
        </p:txBody>
      </p:sp>
    </p:spTree>
    <p:extLst>
      <p:ext uri="{BB962C8B-B14F-4D97-AF65-F5344CB8AC3E}">
        <p14:creationId xmlns:p14="http://schemas.microsoft.com/office/powerpoint/2010/main" val="3248231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US" altLang="en-US"/>
              <a:t>23/04/19</a:t>
            </a:r>
            <a:endParaRPr lang="en-GB" alt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B0F4C8-9126-4B2A-A0D5-3AF9D4E234D1}" type="slidenum">
              <a:rPr lang="en-GB" altLang="en-US" smtClean="0"/>
              <a:pPr/>
              <a:t>‹#›</a:t>
            </a:fld>
            <a:endParaRPr lang="en-GB" altLang="en-US"/>
          </a:p>
        </p:txBody>
      </p:sp>
    </p:spTree>
    <p:extLst>
      <p:ext uri="{BB962C8B-B14F-4D97-AF65-F5344CB8AC3E}">
        <p14:creationId xmlns:p14="http://schemas.microsoft.com/office/powerpoint/2010/main" val="2027759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US" altLang="en-US"/>
              <a:t>23/04/19</a:t>
            </a:r>
            <a:endParaRPr lang="en-GB" alt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A660B8-141A-486E-9329-F6731E1C993D}" type="slidenum">
              <a:rPr lang="en-GB" altLang="en-US" smtClean="0"/>
              <a:pPr/>
              <a:t>‹#›</a:t>
            </a:fld>
            <a:endParaRPr lang="en-GB" altLang="en-US"/>
          </a:p>
        </p:txBody>
      </p:sp>
    </p:spTree>
    <p:extLst>
      <p:ext uri="{BB962C8B-B14F-4D97-AF65-F5344CB8AC3E}">
        <p14:creationId xmlns:p14="http://schemas.microsoft.com/office/powerpoint/2010/main" val="24640252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1660" y="1001963"/>
            <a:ext cx="8688339" cy="1133605"/>
          </a:xfrm>
          <a:prstGeom prst="rect">
            <a:avLst/>
          </a:prstGeom>
        </p:spPr>
        <p:txBody>
          <a:bodyPr/>
          <a:lstStyle>
            <a:lvl1pPr>
              <a:defRPr>
                <a:solidFill>
                  <a:srgbClr val="38647C"/>
                </a:solidFill>
              </a:defRPr>
            </a:lvl1pPr>
          </a:lstStyle>
          <a:p>
            <a:r>
              <a:rPr lang="en-US" dirty="0"/>
              <a:t>Click to edit Master title style</a:t>
            </a:r>
            <a:endParaRPr lang="en-GB" dirty="0"/>
          </a:p>
        </p:txBody>
      </p:sp>
      <p:sp>
        <p:nvSpPr>
          <p:cNvPr id="3" name="Content Placeholder 2"/>
          <p:cNvSpPr>
            <a:spLocks noGrp="1"/>
          </p:cNvSpPr>
          <p:nvPr>
            <p:ph idx="1"/>
          </p:nvPr>
        </p:nvSpPr>
        <p:spPr>
          <a:xfrm>
            <a:off x="217701" y="2173494"/>
            <a:ext cx="8663832" cy="4111614"/>
          </a:xfrm>
          <a:prstGeom prst="rect">
            <a:avLst/>
          </a:prstGeom>
        </p:spPr>
        <p:txBody>
          <a:bodyPr/>
          <a:lstStyle>
            <a:lvl1pPr>
              <a:spcAft>
                <a:spcPts val="600"/>
              </a:spcAft>
              <a:defRPr baseline="0">
                <a:solidFill>
                  <a:schemeClr val="tx1"/>
                </a:solidFill>
              </a:defRPr>
            </a:lvl1pPr>
            <a:lvl2pPr marL="703262" indent="-342900">
              <a:buClr>
                <a:srgbClr val="38647C"/>
              </a:buClr>
              <a:buFont typeface="Verdana" panose="020B0604030504040204" pitchFamily="34" charset="0"/>
              <a:buChar char="−"/>
              <a:defRPr lang="en-US" sz="2000" dirty="0" smtClean="0">
                <a:solidFill>
                  <a:schemeClr val="tx1"/>
                </a:solidFill>
                <a:latin typeface="+mn-lt"/>
              </a:defRPr>
            </a:lvl2pPr>
            <a:lvl3pPr>
              <a:defRPr baseline="0">
                <a:solidFill>
                  <a:schemeClr val="tx1"/>
                </a:solidFill>
              </a:defRPr>
            </a:lvl3pPr>
            <a:lvl4pPr>
              <a:defRPr baseline="0">
                <a:solidFill>
                  <a:schemeClr val="tx1"/>
                </a:solidFill>
              </a:defRPr>
            </a:lvl4pPr>
            <a:lvl5pPr>
              <a:defRPr baseline="0">
                <a:solidFill>
                  <a:schemeClr val="tx1"/>
                </a:solidFill>
              </a:defRPr>
            </a:lvl5pPr>
          </a:lstStyle>
          <a:p>
            <a:pPr lvl="0"/>
            <a:r>
              <a:rPr lang="en-US" dirty="0"/>
              <a:t>Click to edit Master text styles</a:t>
            </a:r>
          </a:p>
          <a:p>
            <a:pPr lvl="1"/>
            <a:r>
              <a:rPr lang="en-US" dirty="0"/>
              <a:t>Second level</a:t>
            </a:r>
          </a:p>
        </p:txBody>
      </p:sp>
      <p:sp>
        <p:nvSpPr>
          <p:cNvPr id="5" name="Slide Number Placeholder 4"/>
          <p:cNvSpPr>
            <a:spLocks noGrp="1"/>
          </p:cNvSpPr>
          <p:nvPr>
            <p:ph type="sldNum" sz="quarter" idx="10"/>
          </p:nvPr>
        </p:nvSpPr>
        <p:spPr/>
        <p:txBody>
          <a:bodyPr/>
          <a:lstStyle/>
          <a:p>
            <a:fld id="{B230FB2D-6228-4E21-8EA4-AF43349A18F4}" type="slidenum">
              <a:rPr lang="en-GB" smtClean="0"/>
              <a:pPr/>
              <a:t>‹#›</a:t>
            </a:fld>
            <a:endParaRPr lang="en-GB" dirty="0"/>
          </a:p>
        </p:txBody>
      </p:sp>
    </p:spTree>
    <p:extLst>
      <p:ext uri="{BB962C8B-B14F-4D97-AF65-F5344CB8AC3E}">
        <p14:creationId xmlns:p14="http://schemas.microsoft.com/office/powerpoint/2010/main" val="19103452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07423" y="1007838"/>
            <a:ext cx="8665644" cy="962526"/>
          </a:xfrm>
          <a:prstGeom prst="rect">
            <a:avLst/>
          </a:prstGeom>
        </p:spPr>
        <p:txBody>
          <a:bodyPr/>
          <a:lstStyle>
            <a:lvl1pPr>
              <a:defRPr>
                <a:solidFill>
                  <a:srgbClr val="38647C"/>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242922" y="2054622"/>
            <a:ext cx="5744640" cy="4249463"/>
          </a:xfrm>
          <a:prstGeom prst="rect">
            <a:avLst/>
          </a:prstGeom>
        </p:spPr>
        <p:txBody>
          <a:bodyPr/>
          <a:lstStyle>
            <a:lvl1pPr>
              <a:defRPr sz="2400" baseline="0">
                <a:solidFill>
                  <a:schemeClr val="tx1"/>
                </a:solidFill>
              </a:defRPr>
            </a:lvl1pPr>
            <a:lvl2pPr marL="536575" indent="-176213">
              <a:defRPr lang="en-US" sz="2000" dirty="0" smtClean="0">
                <a:solidFill>
                  <a:schemeClr val="tx1"/>
                </a:solidFill>
                <a:latin typeface="+mn-lt"/>
              </a:defRPr>
            </a:lvl2pPr>
            <a:lvl3pPr>
              <a:defRPr sz="2000" baseline="0">
                <a:solidFill>
                  <a:schemeClr val="tx1"/>
                </a:solidFill>
              </a:defRPr>
            </a:lvl3pPr>
            <a:lvl4pPr>
              <a:defRPr sz="1800" baseline="0">
                <a:solidFill>
                  <a:schemeClr val="tx1"/>
                </a:solidFill>
              </a:defRPr>
            </a:lvl4pPr>
            <a:lvl5pPr>
              <a:defRPr sz="1800" baseline="0">
                <a:solidFill>
                  <a:schemeClr val="tx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6752492" y="2066528"/>
            <a:ext cx="2120584" cy="4237558"/>
          </a:xfrm>
          <a:prstGeom prst="rect">
            <a:avLst/>
          </a:prstGeom>
        </p:spPr>
        <p:txBody>
          <a:bodyPr/>
          <a:lstStyle>
            <a:lvl1pPr>
              <a:defRPr sz="2400" baseline="0">
                <a:solidFill>
                  <a:schemeClr val="tx1"/>
                </a:solidFill>
              </a:defRPr>
            </a:lvl1pPr>
            <a:lvl2pPr marL="703262" indent="-342900">
              <a:defRPr lang="en-US" sz="2000" dirty="0" smtClean="0">
                <a:solidFill>
                  <a:schemeClr val="tx1"/>
                </a:solidFill>
                <a:latin typeface="+mn-lt"/>
              </a:defRPr>
            </a:lvl2pPr>
            <a:lvl3pPr>
              <a:defRPr sz="2000" baseline="0">
                <a:solidFill>
                  <a:schemeClr val="tx1"/>
                </a:solidFill>
              </a:defRPr>
            </a:lvl3pPr>
            <a:lvl4pPr>
              <a:defRPr sz="1800" baseline="0">
                <a:solidFill>
                  <a:schemeClr val="tx1"/>
                </a:solidFill>
              </a:defRPr>
            </a:lvl4pPr>
            <a:lvl5pPr>
              <a:defRPr sz="1800" baseline="0">
                <a:solidFill>
                  <a:schemeClr val="tx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7" name="Slide Number Placeholder 1"/>
          <p:cNvSpPr>
            <a:spLocks noGrp="1"/>
          </p:cNvSpPr>
          <p:nvPr>
            <p:ph type="sldNum" sz="quarter" idx="4"/>
          </p:nvPr>
        </p:nvSpPr>
        <p:spPr>
          <a:xfrm>
            <a:off x="6746147" y="6347961"/>
            <a:ext cx="2133600" cy="365125"/>
          </a:xfrm>
          <a:prstGeom prst="rect">
            <a:avLst/>
          </a:prstGeom>
        </p:spPr>
        <p:txBody>
          <a:bodyPr vert="horz" lIns="91440" tIns="45720" rIns="91440" bIns="45720" rtlCol="0" anchor="ctr"/>
          <a:lstStyle>
            <a:lvl1pPr algn="r">
              <a:defRPr sz="1800">
                <a:solidFill>
                  <a:schemeClr val="tx1">
                    <a:tint val="75000"/>
                  </a:schemeClr>
                </a:solidFill>
              </a:defRPr>
            </a:lvl1pPr>
          </a:lstStyle>
          <a:p>
            <a:fld id="{1C5C9FE9-8E8A-4237-A028-0547BDB48ABA}" type="slidenum">
              <a:rPr lang="en-GB" smtClean="0"/>
              <a:pPr/>
              <a:t>‹#›</a:t>
            </a:fld>
            <a:endParaRPr lang="en-GB" dirty="0"/>
          </a:p>
        </p:txBody>
      </p:sp>
    </p:spTree>
    <p:extLst>
      <p:ext uri="{BB962C8B-B14F-4D97-AF65-F5344CB8AC3E}">
        <p14:creationId xmlns:p14="http://schemas.microsoft.com/office/powerpoint/2010/main" val="38360289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07423" y="1007838"/>
            <a:ext cx="8665644" cy="962526"/>
          </a:xfrm>
          <a:prstGeom prst="rect">
            <a:avLst/>
          </a:prstGeom>
        </p:spPr>
        <p:txBody>
          <a:bodyPr/>
          <a:lstStyle>
            <a:lvl1pPr>
              <a:defRPr>
                <a:solidFill>
                  <a:srgbClr val="38647C"/>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242922" y="2054622"/>
            <a:ext cx="4049678" cy="4249463"/>
          </a:xfrm>
          <a:prstGeom prst="rect">
            <a:avLst/>
          </a:prstGeom>
        </p:spPr>
        <p:txBody>
          <a:bodyPr/>
          <a:lstStyle>
            <a:lvl1pPr>
              <a:defRPr sz="2400" baseline="0">
                <a:solidFill>
                  <a:schemeClr val="tx1"/>
                </a:solidFill>
              </a:defRPr>
            </a:lvl1pPr>
            <a:lvl2pPr marL="536575" indent="-176213">
              <a:defRPr lang="en-US" sz="2000" dirty="0" smtClean="0">
                <a:solidFill>
                  <a:schemeClr val="tx1"/>
                </a:solidFill>
                <a:latin typeface="+mn-lt"/>
              </a:defRPr>
            </a:lvl2pPr>
            <a:lvl3pPr>
              <a:defRPr sz="2000" baseline="0">
                <a:solidFill>
                  <a:schemeClr val="tx1"/>
                </a:solidFill>
              </a:defRPr>
            </a:lvl3pPr>
            <a:lvl4pPr>
              <a:defRPr sz="1800" baseline="0">
                <a:solidFill>
                  <a:schemeClr val="tx1"/>
                </a:solidFill>
              </a:defRPr>
            </a:lvl4pPr>
            <a:lvl5pPr>
              <a:defRPr sz="1800" baseline="0">
                <a:solidFill>
                  <a:schemeClr val="tx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4817534" y="2066527"/>
            <a:ext cx="4055542" cy="4219973"/>
          </a:xfrm>
          <a:prstGeom prst="rect">
            <a:avLst/>
          </a:prstGeom>
        </p:spPr>
        <p:txBody>
          <a:bodyPr/>
          <a:lstStyle>
            <a:lvl1pPr>
              <a:defRPr sz="2400" baseline="0">
                <a:solidFill>
                  <a:schemeClr val="tx1"/>
                </a:solidFill>
              </a:defRPr>
            </a:lvl1pPr>
            <a:lvl2pPr marL="703262" indent="-342900">
              <a:defRPr lang="en-US" sz="2000" dirty="0" smtClean="0">
                <a:solidFill>
                  <a:schemeClr val="tx1"/>
                </a:solidFill>
                <a:latin typeface="+mn-lt"/>
              </a:defRPr>
            </a:lvl2pPr>
            <a:lvl3pPr>
              <a:defRPr sz="2000" baseline="0">
                <a:solidFill>
                  <a:schemeClr val="tx1"/>
                </a:solidFill>
              </a:defRPr>
            </a:lvl3pPr>
            <a:lvl4pPr>
              <a:defRPr sz="1800" baseline="0">
                <a:solidFill>
                  <a:schemeClr val="tx1"/>
                </a:solidFill>
              </a:defRPr>
            </a:lvl4pPr>
            <a:lvl5pPr>
              <a:defRPr sz="1800" baseline="0">
                <a:solidFill>
                  <a:schemeClr val="tx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7" name="Slide Number Placeholder 1"/>
          <p:cNvSpPr>
            <a:spLocks noGrp="1"/>
          </p:cNvSpPr>
          <p:nvPr>
            <p:ph type="sldNum" sz="quarter" idx="4"/>
          </p:nvPr>
        </p:nvSpPr>
        <p:spPr>
          <a:xfrm>
            <a:off x="6746147" y="6347961"/>
            <a:ext cx="2133600" cy="365125"/>
          </a:xfrm>
          <a:prstGeom prst="rect">
            <a:avLst/>
          </a:prstGeom>
        </p:spPr>
        <p:txBody>
          <a:bodyPr vert="horz" lIns="91440" tIns="45720" rIns="91440" bIns="45720" rtlCol="0" anchor="ctr"/>
          <a:lstStyle>
            <a:lvl1pPr algn="r">
              <a:defRPr sz="1800">
                <a:solidFill>
                  <a:schemeClr val="tx1">
                    <a:tint val="75000"/>
                  </a:schemeClr>
                </a:solidFill>
              </a:defRPr>
            </a:lvl1pPr>
          </a:lstStyle>
          <a:p>
            <a:fld id="{1C5C9FE9-8E8A-4237-A028-0547BDB48ABA}" type="slidenum">
              <a:rPr lang="en-GB" smtClean="0"/>
              <a:pPr/>
              <a:t>‹#›</a:t>
            </a:fld>
            <a:endParaRPr lang="en-GB" dirty="0"/>
          </a:p>
        </p:txBody>
      </p:sp>
    </p:spTree>
    <p:extLst>
      <p:ext uri="{BB962C8B-B14F-4D97-AF65-F5344CB8AC3E}">
        <p14:creationId xmlns:p14="http://schemas.microsoft.com/office/powerpoint/2010/main" val="32602145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0013" y="1003667"/>
            <a:ext cx="8663054" cy="1066800"/>
          </a:xfrm>
          <a:prstGeom prst="rect">
            <a:avLst/>
          </a:prstGeom>
        </p:spPr>
        <p:txBody>
          <a:bodyPr/>
          <a:lstStyle>
            <a:lvl1pPr>
              <a:defRPr>
                <a:solidFill>
                  <a:srgbClr val="38647C"/>
                </a:solidFill>
              </a:defRPr>
            </a:lvl1pPr>
          </a:lstStyle>
          <a:p>
            <a:r>
              <a:rPr lang="en-US" dirty="0"/>
              <a:t>Click to edit Master title style</a:t>
            </a:r>
            <a:endParaRPr lang="en-GB" dirty="0"/>
          </a:p>
        </p:txBody>
      </p:sp>
      <p:sp>
        <p:nvSpPr>
          <p:cNvPr id="5" name="Slide Number Placeholder 1"/>
          <p:cNvSpPr>
            <a:spLocks noGrp="1"/>
          </p:cNvSpPr>
          <p:nvPr>
            <p:ph type="sldNum" sz="quarter" idx="4"/>
          </p:nvPr>
        </p:nvSpPr>
        <p:spPr>
          <a:xfrm>
            <a:off x="6771314" y="6339572"/>
            <a:ext cx="2133600" cy="365125"/>
          </a:xfrm>
          <a:prstGeom prst="rect">
            <a:avLst/>
          </a:prstGeom>
        </p:spPr>
        <p:txBody>
          <a:bodyPr vert="horz" lIns="91440" tIns="45720" rIns="91440" bIns="45720" rtlCol="0" anchor="ctr"/>
          <a:lstStyle>
            <a:lvl1pPr algn="r">
              <a:defRPr sz="1800">
                <a:solidFill>
                  <a:schemeClr val="tx1">
                    <a:tint val="75000"/>
                  </a:schemeClr>
                </a:solidFill>
              </a:defRPr>
            </a:lvl1pPr>
          </a:lstStyle>
          <a:p>
            <a:fld id="{1C5C9FE9-8E8A-4237-A028-0547BDB48ABA}" type="slidenum">
              <a:rPr lang="en-GB" smtClean="0"/>
              <a:pPr/>
              <a:t>‹#›</a:t>
            </a:fld>
            <a:endParaRPr lang="en-GB" dirty="0"/>
          </a:p>
        </p:txBody>
      </p:sp>
    </p:spTree>
    <p:extLst>
      <p:ext uri="{BB962C8B-B14F-4D97-AF65-F5344CB8AC3E}">
        <p14:creationId xmlns:p14="http://schemas.microsoft.com/office/powerpoint/2010/main" val="38289032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51520" y="1411363"/>
            <a:ext cx="8352928" cy="1143000"/>
          </a:xfrm>
          <a:prstGeom prst="rect">
            <a:avLst/>
          </a:prstGeom>
        </p:spPr>
        <p:txBody>
          <a:bodyPr/>
          <a:lstStyle>
            <a:lvl1pPr algn="l">
              <a:defRPr sz="2800" b="1">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endParaRPr lang="en-GB" dirty="0"/>
          </a:p>
        </p:txBody>
      </p:sp>
      <p:sp>
        <p:nvSpPr>
          <p:cNvPr id="3" name="Content Placeholder 2"/>
          <p:cNvSpPr>
            <a:spLocks noGrp="1"/>
          </p:cNvSpPr>
          <p:nvPr>
            <p:ph sz="half" idx="1"/>
          </p:nvPr>
        </p:nvSpPr>
        <p:spPr>
          <a:xfrm>
            <a:off x="251520" y="2708920"/>
            <a:ext cx="8424936" cy="3445843"/>
          </a:xfrm>
        </p:spPr>
        <p:txBody>
          <a:bodyPr/>
          <a:lstStyle>
            <a:lvl1pPr>
              <a:buClr>
                <a:schemeClr val="tx1">
                  <a:lumMod val="50000"/>
                  <a:lumOff val="50000"/>
                </a:schemeClr>
              </a:buClr>
              <a:defRPr sz="2400"/>
            </a:lvl1pPr>
            <a:lvl2pPr>
              <a:buClr>
                <a:schemeClr val="tx1">
                  <a:lumMod val="50000"/>
                  <a:lumOff val="50000"/>
                </a:schemeClr>
              </a:buCl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7" name="Slide Number Placeholder 6"/>
          <p:cNvSpPr>
            <a:spLocks noGrp="1"/>
          </p:cNvSpPr>
          <p:nvPr>
            <p:ph type="sldNum" sz="quarter" idx="12"/>
          </p:nvPr>
        </p:nvSpPr>
        <p:spPr>
          <a:xfrm>
            <a:off x="6614864" y="6309320"/>
            <a:ext cx="2133600" cy="365125"/>
          </a:xfrm>
        </p:spPr>
        <p:txBody>
          <a:bodyPr/>
          <a:lstStyle/>
          <a:p>
            <a:fld id="{F2CEA989-2EA4-49BF-8643-74E7BF1DA315}" type="slidenum">
              <a:rPr lang="en-GB" smtClean="0"/>
              <a:pPr/>
              <a:t>‹#›</a:t>
            </a:fld>
            <a:endParaRPr lang="en-GB" dirty="0"/>
          </a:p>
        </p:txBody>
      </p:sp>
      <p:sp>
        <p:nvSpPr>
          <p:cNvPr id="5" name="Rectangle 4"/>
          <p:cNvSpPr/>
          <p:nvPr userDrawn="1"/>
        </p:nvSpPr>
        <p:spPr>
          <a:xfrm>
            <a:off x="8964000" y="0"/>
            <a:ext cx="180000" cy="6858000"/>
          </a:xfrm>
          <a:prstGeom prst="rect">
            <a:avLst/>
          </a:prstGeom>
          <a:solidFill>
            <a:srgbClr val="00A4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userDrawn="1"/>
        </p:nvSpPr>
        <p:spPr>
          <a:xfrm>
            <a:off x="8784000" y="0"/>
            <a:ext cx="180000" cy="6858000"/>
          </a:xfrm>
          <a:prstGeom prst="rect">
            <a:avLst/>
          </a:prstGeom>
          <a:solidFill>
            <a:srgbClr val="F04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586289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51520" y="1411363"/>
            <a:ext cx="8352928" cy="1143000"/>
          </a:xfrm>
          <a:prstGeom prst="rect">
            <a:avLst/>
          </a:prstGeom>
        </p:spPr>
        <p:txBody>
          <a:bodyPr/>
          <a:lstStyle>
            <a:lvl1pPr algn="l">
              <a:defRPr sz="2800" b="1">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endParaRPr lang="en-GB" dirty="0"/>
          </a:p>
        </p:txBody>
      </p:sp>
      <p:sp>
        <p:nvSpPr>
          <p:cNvPr id="3" name="Content Placeholder 2"/>
          <p:cNvSpPr>
            <a:spLocks noGrp="1"/>
          </p:cNvSpPr>
          <p:nvPr>
            <p:ph sz="half" idx="1"/>
          </p:nvPr>
        </p:nvSpPr>
        <p:spPr>
          <a:xfrm>
            <a:off x="251520" y="2708920"/>
            <a:ext cx="8424936" cy="3445843"/>
          </a:xfrm>
        </p:spPr>
        <p:txBody>
          <a:bodyPr/>
          <a:lstStyle>
            <a:lvl1pPr>
              <a:buClr>
                <a:schemeClr val="tx1">
                  <a:lumMod val="50000"/>
                  <a:lumOff val="50000"/>
                </a:schemeClr>
              </a:buClr>
              <a:defRPr sz="2400"/>
            </a:lvl1pPr>
            <a:lvl2pPr>
              <a:buClr>
                <a:schemeClr val="tx1">
                  <a:lumMod val="50000"/>
                  <a:lumOff val="50000"/>
                </a:schemeClr>
              </a:buCl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7" name="Slide Number Placeholder 6"/>
          <p:cNvSpPr>
            <a:spLocks noGrp="1"/>
          </p:cNvSpPr>
          <p:nvPr>
            <p:ph type="sldNum" sz="quarter" idx="12"/>
          </p:nvPr>
        </p:nvSpPr>
        <p:spPr>
          <a:xfrm>
            <a:off x="6614864" y="6309320"/>
            <a:ext cx="2133600" cy="365125"/>
          </a:xfrm>
        </p:spPr>
        <p:txBody>
          <a:bodyPr/>
          <a:lstStyle/>
          <a:p>
            <a:fld id="{F2CEA989-2EA4-49BF-8643-74E7BF1DA315}" type="slidenum">
              <a:rPr lang="en-GB" smtClean="0"/>
              <a:pPr/>
              <a:t>‹#›</a:t>
            </a:fld>
            <a:endParaRPr lang="en-GB" dirty="0"/>
          </a:p>
        </p:txBody>
      </p:sp>
      <p:sp>
        <p:nvSpPr>
          <p:cNvPr id="5" name="Rectangle 4"/>
          <p:cNvSpPr/>
          <p:nvPr userDrawn="1"/>
        </p:nvSpPr>
        <p:spPr>
          <a:xfrm>
            <a:off x="8964000" y="0"/>
            <a:ext cx="180000" cy="6858000"/>
          </a:xfrm>
          <a:prstGeom prst="rect">
            <a:avLst/>
          </a:prstGeom>
          <a:solidFill>
            <a:srgbClr val="00A4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userDrawn="1"/>
        </p:nvSpPr>
        <p:spPr>
          <a:xfrm>
            <a:off x="8784000" y="0"/>
            <a:ext cx="180000" cy="6858000"/>
          </a:xfrm>
          <a:prstGeom prst="rect">
            <a:avLst/>
          </a:prstGeom>
          <a:solidFill>
            <a:srgbClr val="F04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213118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51520" y="1411363"/>
            <a:ext cx="8352928" cy="1143000"/>
          </a:xfrm>
          <a:prstGeom prst="rect">
            <a:avLst/>
          </a:prstGeom>
        </p:spPr>
        <p:txBody>
          <a:bodyPr/>
          <a:lstStyle>
            <a:lvl1pPr algn="l">
              <a:defRPr sz="2800" b="1">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endParaRPr lang="en-GB" dirty="0"/>
          </a:p>
        </p:txBody>
      </p:sp>
      <p:sp>
        <p:nvSpPr>
          <p:cNvPr id="3" name="Content Placeholder 2"/>
          <p:cNvSpPr>
            <a:spLocks noGrp="1"/>
          </p:cNvSpPr>
          <p:nvPr>
            <p:ph sz="half" idx="1"/>
          </p:nvPr>
        </p:nvSpPr>
        <p:spPr>
          <a:xfrm>
            <a:off x="251520" y="2708920"/>
            <a:ext cx="8424936" cy="3445843"/>
          </a:xfrm>
        </p:spPr>
        <p:txBody>
          <a:bodyPr/>
          <a:lstStyle>
            <a:lvl1pPr>
              <a:buClr>
                <a:schemeClr val="tx1">
                  <a:lumMod val="50000"/>
                  <a:lumOff val="50000"/>
                </a:schemeClr>
              </a:buClr>
              <a:defRPr sz="2400"/>
            </a:lvl1pPr>
            <a:lvl2pPr>
              <a:buClr>
                <a:schemeClr val="tx1">
                  <a:lumMod val="50000"/>
                  <a:lumOff val="50000"/>
                </a:schemeClr>
              </a:buCl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7" name="Slide Number Placeholder 6"/>
          <p:cNvSpPr>
            <a:spLocks noGrp="1"/>
          </p:cNvSpPr>
          <p:nvPr>
            <p:ph type="sldNum" sz="quarter" idx="12"/>
          </p:nvPr>
        </p:nvSpPr>
        <p:spPr>
          <a:xfrm>
            <a:off x="6614864" y="6309320"/>
            <a:ext cx="2133600" cy="365125"/>
          </a:xfrm>
        </p:spPr>
        <p:txBody>
          <a:bodyPr/>
          <a:lstStyle/>
          <a:p>
            <a:fld id="{F2CEA989-2EA4-49BF-8643-74E7BF1DA315}" type="slidenum">
              <a:rPr lang="en-GB" smtClean="0"/>
              <a:pPr/>
              <a:t>‹#›</a:t>
            </a:fld>
            <a:endParaRPr lang="en-GB" dirty="0"/>
          </a:p>
        </p:txBody>
      </p:sp>
      <p:sp>
        <p:nvSpPr>
          <p:cNvPr id="5" name="Rectangle 4"/>
          <p:cNvSpPr/>
          <p:nvPr userDrawn="1"/>
        </p:nvSpPr>
        <p:spPr>
          <a:xfrm>
            <a:off x="8964000" y="0"/>
            <a:ext cx="180000" cy="6858000"/>
          </a:xfrm>
          <a:prstGeom prst="rect">
            <a:avLst/>
          </a:prstGeom>
          <a:solidFill>
            <a:srgbClr val="00A4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userDrawn="1"/>
        </p:nvSpPr>
        <p:spPr>
          <a:xfrm>
            <a:off x="8784000" y="0"/>
            <a:ext cx="180000" cy="6858000"/>
          </a:xfrm>
          <a:prstGeom prst="rect">
            <a:avLst/>
          </a:prstGeom>
          <a:solidFill>
            <a:srgbClr val="F04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487838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51520" y="1411363"/>
            <a:ext cx="8352928" cy="1143000"/>
          </a:xfrm>
          <a:prstGeom prst="rect">
            <a:avLst/>
          </a:prstGeom>
        </p:spPr>
        <p:txBody>
          <a:bodyPr/>
          <a:lstStyle>
            <a:lvl1pPr algn="l">
              <a:defRPr sz="2800" b="1">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endParaRPr lang="en-GB" dirty="0"/>
          </a:p>
        </p:txBody>
      </p:sp>
      <p:sp>
        <p:nvSpPr>
          <p:cNvPr id="3" name="Content Placeholder 2"/>
          <p:cNvSpPr>
            <a:spLocks noGrp="1"/>
          </p:cNvSpPr>
          <p:nvPr>
            <p:ph sz="half" idx="1"/>
          </p:nvPr>
        </p:nvSpPr>
        <p:spPr>
          <a:xfrm>
            <a:off x="251520" y="2708920"/>
            <a:ext cx="8424936" cy="3445843"/>
          </a:xfrm>
        </p:spPr>
        <p:txBody>
          <a:bodyPr/>
          <a:lstStyle>
            <a:lvl1pPr>
              <a:buClr>
                <a:schemeClr val="tx1">
                  <a:lumMod val="50000"/>
                  <a:lumOff val="50000"/>
                </a:schemeClr>
              </a:buClr>
              <a:defRPr sz="2400"/>
            </a:lvl1pPr>
            <a:lvl2pPr>
              <a:buClr>
                <a:schemeClr val="tx1">
                  <a:lumMod val="50000"/>
                  <a:lumOff val="50000"/>
                </a:schemeClr>
              </a:buCl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7" name="Slide Number Placeholder 6"/>
          <p:cNvSpPr>
            <a:spLocks noGrp="1"/>
          </p:cNvSpPr>
          <p:nvPr>
            <p:ph type="sldNum" sz="quarter" idx="12"/>
          </p:nvPr>
        </p:nvSpPr>
        <p:spPr>
          <a:xfrm>
            <a:off x="6614864" y="6309320"/>
            <a:ext cx="2133600" cy="365125"/>
          </a:xfrm>
        </p:spPr>
        <p:txBody>
          <a:bodyPr/>
          <a:lstStyle/>
          <a:p>
            <a:fld id="{F2CEA989-2EA4-49BF-8643-74E7BF1DA315}" type="slidenum">
              <a:rPr lang="en-GB" smtClean="0"/>
              <a:pPr/>
              <a:t>‹#›</a:t>
            </a:fld>
            <a:endParaRPr lang="en-GB" dirty="0"/>
          </a:p>
        </p:txBody>
      </p:sp>
      <p:sp>
        <p:nvSpPr>
          <p:cNvPr id="5" name="Rectangle 4"/>
          <p:cNvSpPr/>
          <p:nvPr userDrawn="1"/>
        </p:nvSpPr>
        <p:spPr>
          <a:xfrm>
            <a:off x="8964000" y="0"/>
            <a:ext cx="180000" cy="6858000"/>
          </a:xfrm>
          <a:prstGeom prst="rect">
            <a:avLst/>
          </a:prstGeom>
          <a:solidFill>
            <a:srgbClr val="00A4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userDrawn="1"/>
        </p:nvSpPr>
        <p:spPr>
          <a:xfrm>
            <a:off x="8784000" y="0"/>
            <a:ext cx="180000" cy="6858000"/>
          </a:xfrm>
          <a:prstGeom prst="rect">
            <a:avLst/>
          </a:prstGeom>
          <a:solidFill>
            <a:srgbClr val="F04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614426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51520" y="1411363"/>
            <a:ext cx="8352928" cy="1143000"/>
          </a:xfrm>
          <a:prstGeom prst="rect">
            <a:avLst/>
          </a:prstGeom>
        </p:spPr>
        <p:txBody>
          <a:bodyPr/>
          <a:lstStyle>
            <a:lvl1pPr algn="l">
              <a:defRPr sz="2800" b="1">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endParaRPr lang="en-GB" dirty="0"/>
          </a:p>
        </p:txBody>
      </p:sp>
      <p:sp>
        <p:nvSpPr>
          <p:cNvPr id="3" name="Content Placeholder 2"/>
          <p:cNvSpPr>
            <a:spLocks noGrp="1"/>
          </p:cNvSpPr>
          <p:nvPr>
            <p:ph sz="half" idx="1"/>
          </p:nvPr>
        </p:nvSpPr>
        <p:spPr>
          <a:xfrm>
            <a:off x="251520" y="2708920"/>
            <a:ext cx="8424936" cy="3445843"/>
          </a:xfrm>
        </p:spPr>
        <p:txBody>
          <a:bodyPr/>
          <a:lstStyle>
            <a:lvl1pPr>
              <a:buClr>
                <a:schemeClr val="tx1">
                  <a:lumMod val="50000"/>
                  <a:lumOff val="50000"/>
                </a:schemeClr>
              </a:buClr>
              <a:defRPr sz="2400"/>
            </a:lvl1pPr>
            <a:lvl2pPr>
              <a:buClr>
                <a:schemeClr val="tx1">
                  <a:lumMod val="50000"/>
                  <a:lumOff val="50000"/>
                </a:schemeClr>
              </a:buCl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7" name="Slide Number Placeholder 6"/>
          <p:cNvSpPr>
            <a:spLocks noGrp="1"/>
          </p:cNvSpPr>
          <p:nvPr>
            <p:ph type="sldNum" sz="quarter" idx="12"/>
          </p:nvPr>
        </p:nvSpPr>
        <p:spPr>
          <a:xfrm>
            <a:off x="6614864" y="6309320"/>
            <a:ext cx="2133600" cy="365125"/>
          </a:xfrm>
        </p:spPr>
        <p:txBody>
          <a:bodyPr/>
          <a:lstStyle/>
          <a:p>
            <a:fld id="{F2CEA989-2EA4-49BF-8643-74E7BF1DA315}" type="slidenum">
              <a:rPr lang="en-GB" smtClean="0"/>
              <a:pPr/>
              <a:t>‹#›</a:t>
            </a:fld>
            <a:endParaRPr lang="en-GB" dirty="0"/>
          </a:p>
        </p:txBody>
      </p:sp>
      <p:sp>
        <p:nvSpPr>
          <p:cNvPr id="5" name="Rectangle 4"/>
          <p:cNvSpPr/>
          <p:nvPr userDrawn="1"/>
        </p:nvSpPr>
        <p:spPr>
          <a:xfrm>
            <a:off x="8964000" y="0"/>
            <a:ext cx="180000" cy="6858000"/>
          </a:xfrm>
          <a:prstGeom prst="rect">
            <a:avLst/>
          </a:prstGeom>
          <a:solidFill>
            <a:srgbClr val="00A4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userDrawn="1"/>
        </p:nvSpPr>
        <p:spPr>
          <a:xfrm>
            <a:off x="8784000" y="0"/>
            <a:ext cx="180000" cy="6858000"/>
          </a:xfrm>
          <a:prstGeom prst="rect">
            <a:avLst/>
          </a:prstGeom>
          <a:solidFill>
            <a:srgbClr val="F04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67412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1.jpeg"/><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ltLang="en-US"/>
              <a:t>23/04/19</a:t>
            </a:r>
            <a:endParaRPr lang="en-GB"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92859D2-3940-4331-9B77-8054C06E3CED}" type="slidenum">
              <a:rPr lang="en-GB" altLang="en-US" smtClean="0"/>
              <a:pPr/>
              <a:t>‹#›</a:t>
            </a:fld>
            <a:endParaRPr lang="en-GB" altLang="en-US"/>
          </a:p>
        </p:txBody>
      </p:sp>
    </p:spTree>
    <p:extLst>
      <p:ext uri="{BB962C8B-B14F-4D97-AF65-F5344CB8AC3E}">
        <p14:creationId xmlns:p14="http://schemas.microsoft.com/office/powerpoint/2010/main" val="659999072"/>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chemeClr val="bg1"/>
            </a:gs>
            <a:gs pos="100000">
              <a:schemeClr val="bg1"/>
            </a:gs>
          </a:gsLst>
          <a:lin ang="540000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6771313" y="6347961"/>
            <a:ext cx="2133600" cy="365125"/>
          </a:xfrm>
          <a:prstGeom prst="rect">
            <a:avLst/>
          </a:prstGeom>
        </p:spPr>
        <p:txBody>
          <a:bodyPr vert="horz" lIns="91440" tIns="45720" rIns="91440" bIns="45720" rtlCol="0" anchor="ctr"/>
          <a:lstStyle>
            <a:lvl1pPr algn="r">
              <a:defRPr sz="1800">
                <a:solidFill>
                  <a:schemeClr val="tx1">
                    <a:tint val="75000"/>
                  </a:schemeClr>
                </a:solidFill>
                <a:latin typeface="Calibri" panose="020F0502020204030204" pitchFamily="34" charset="0"/>
                <a:ea typeface="Verdana" panose="020B0604030504040204" pitchFamily="34" charset="0"/>
                <a:cs typeface="Calibri" panose="020F0502020204030204" pitchFamily="34" charset="0"/>
              </a:defRPr>
            </a:lvl1pPr>
          </a:lstStyle>
          <a:p>
            <a:fld id="{1C5C9FE9-8E8A-4237-A028-0547BDB48ABA}" type="slidenum">
              <a:rPr lang="en-GB" smtClean="0"/>
              <a:pPr/>
              <a:t>‹#›</a:t>
            </a:fld>
            <a:endParaRPr lang="en-GB" dirty="0"/>
          </a:p>
        </p:txBody>
      </p:sp>
      <p:sp>
        <p:nvSpPr>
          <p:cNvPr id="8" name="Rectangle 6"/>
          <p:cNvSpPr>
            <a:spLocks noGrp="1" noChangeArrowheads="1"/>
          </p:cNvSpPr>
          <p:nvPr>
            <p:ph type="title"/>
          </p:nvPr>
        </p:nvSpPr>
        <p:spPr bwMode="auto">
          <a:xfrm>
            <a:off x="198735" y="1010615"/>
            <a:ext cx="8699731"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Presentation slides</a:t>
            </a:r>
            <a:endParaRPr lang="en-GB" dirty="0"/>
          </a:p>
        </p:txBody>
      </p:sp>
      <p:sp>
        <p:nvSpPr>
          <p:cNvPr id="9" name="Rectangle 7"/>
          <p:cNvSpPr>
            <a:spLocks noGrp="1" noChangeArrowheads="1"/>
          </p:cNvSpPr>
          <p:nvPr>
            <p:ph type="body" idx="1"/>
          </p:nvPr>
        </p:nvSpPr>
        <p:spPr bwMode="auto">
          <a:xfrm>
            <a:off x="222020" y="2113007"/>
            <a:ext cx="8650653" cy="41734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p:txBody>
      </p:sp>
      <p:pic>
        <p:nvPicPr>
          <p:cNvPr id="6" name="Picture 3"/>
          <p:cNvPicPr>
            <a:picLocks noChangeAspect="1" noChangeArrowheads="1"/>
          </p:cNvPicPr>
          <p:nvPr userDrawn="1"/>
        </p:nvPicPr>
        <p:blipFill>
          <a:blip r:embed="rId11" cstate="email">
            <a:extLst>
              <a:ext uri="{28A0092B-C50C-407E-A947-70E740481C1C}">
                <a14:useLocalDpi xmlns:a14="http://schemas.microsoft.com/office/drawing/2010/main"/>
              </a:ext>
            </a:extLst>
          </a:blip>
          <a:stretch>
            <a:fillRect/>
          </a:stretch>
        </p:blipFill>
        <p:spPr bwMode="auto">
          <a:xfrm>
            <a:off x="334289" y="146281"/>
            <a:ext cx="1408688" cy="590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4198520"/>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Lst>
  <p:hf hdr="0" ftr="0" dt="0"/>
  <p:txStyles>
    <p:titleStyle>
      <a:lvl1pPr algn="l" rtl="0" eaLnBrk="1" fontAlgn="base" hangingPunct="1">
        <a:lnSpc>
          <a:spcPct val="90000"/>
        </a:lnSpc>
        <a:spcBef>
          <a:spcPct val="0"/>
        </a:spcBef>
        <a:spcAft>
          <a:spcPct val="0"/>
        </a:spcAft>
        <a:defRPr lang="en-GB" sz="2800" b="1" dirty="0">
          <a:solidFill>
            <a:srgbClr val="38647C"/>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b="1">
          <a:solidFill>
            <a:srgbClr val="F19705"/>
          </a:solidFill>
          <a:latin typeface="Verdana" pitchFamily="34" charset="0"/>
        </a:defRPr>
      </a:lvl2pPr>
      <a:lvl3pPr algn="l" rtl="0" eaLnBrk="1" fontAlgn="base" hangingPunct="1">
        <a:lnSpc>
          <a:spcPct val="90000"/>
        </a:lnSpc>
        <a:spcBef>
          <a:spcPct val="0"/>
        </a:spcBef>
        <a:spcAft>
          <a:spcPct val="0"/>
        </a:spcAft>
        <a:defRPr sz="3600" b="1">
          <a:solidFill>
            <a:srgbClr val="F19705"/>
          </a:solidFill>
          <a:latin typeface="Verdana" pitchFamily="34" charset="0"/>
        </a:defRPr>
      </a:lvl3pPr>
      <a:lvl4pPr algn="l" rtl="0" eaLnBrk="1" fontAlgn="base" hangingPunct="1">
        <a:lnSpc>
          <a:spcPct val="90000"/>
        </a:lnSpc>
        <a:spcBef>
          <a:spcPct val="0"/>
        </a:spcBef>
        <a:spcAft>
          <a:spcPct val="0"/>
        </a:spcAft>
        <a:defRPr sz="3600" b="1">
          <a:solidFill>
            <a:srgbClr val="F19705"/>
          </a:solidFill>
          <a:latin typeface="Verdana" pitchFamily="34" charset="0"/>
        </a:defRPr>
      </a:lvl4pPr>
      <a:lvl5pPr algn="l" rtl="0" eaLnBrk="1" fontAlgn="base" hangingPunct="1">
        <a:lnSpc>
          <a:spcPct val="90000"/>
        </a:lnSpc>
        <a:spcBef>
          <a:spcPct val="0"/>
        </a:spcBef>
        <a:spcAft>
          <a:spcPct val="0"/>
        </a:spcAft>
        <a:defRPr sz="3600" b="1">
          <a:solidFill>
            <a:srgbClr val="F19705"/>
          </a:solidFill>
          <a:latin typeface="Verdana" pitchFamily="34" charset="0"/>
        </a:defRPr>
      </a:lvl5pPr>
      <a:lvl6pPr marL="457200" algn="l" rtl="0" eaLnBrk="1" fontAlgn="base" hangingPunct="1">
        <a:lnSpc>
          <a:spcPct val="90000"/>
        </a:lnSpc>
        <a:spcBef>
          <a:spcPct val="0"/>
        </a:spcBef>
        <a:spcAft>
          <a:spcPct val="0"/>
        </a:spcAft>
        <a:defRPr sz="3600" b="1">
          <a:solidFill>
            <a:srgbClr val="333333"/>
          </a:solidFill>
          <a:latin typeface="Verdana" pitchFamily="34" charset="0"/>
        </a:defRPr>
      </a:lvl6pPr>
      <a:lvl7pPr marL="914400" algn="l" rtl="0" eaLnBrk="1" fontAlgn="base" hangingPunct="1">
        <a:lnSpc>
          <a:spcPct val="90000"/>
        </a:lnSpc>
        <a:spcBef>
          <a:spcPct val="0"/>
        </a:spcBef>
        <a:spcAft>
          <a:spcPct val="0"/>
        </a:spcAft>
        <a:defRPr sz="3600" b="1">
          <a:solidFill>
            <a:srgbClr val="333333"/>
          </a:solidFill>
          <a:latin typeface="Verdana" pitchFamily="34" charset="0"/>
        </a:defRPr>
      </a:lvl7pPr>
      <a:lvl8pPr marL="1371600" algn="l" rtl="0" eaLnBrk="1" fontAlgn="base" hangingPunct="1">
        <a:lnSpc>
          <a:spcPct val="90000"/>
        </a:lnSpc>
        <a:spcBef>
          <a:spcPct val="0"/>
        </a:spcBef>
        <a:spcAft>
          <a:spcPct val="0"/>
        </a:spcAft>
        <a:defRPr sz="3600" b="1">
          <a:solidFill>
            <a:srgbClr val="333333"/>
          </a:solidFill>
          <a:latin typeface="Verdana" pitchFamily="34" charset="0"/>
        </a:defRPr>
      </a:lvl8pPr>
      <a:lvl9pPr marL="1828800" algn="l" rtl="0" eaLnBrk="1" fontAlgn="base" hangingPunct="1">
        <a:lnSpc>
          <a:spcPct val="90000"/>
        </a:lnSpc>
        <a:spcBef>
          <a:spcPct val="0"/>
        </a:spcBef>
        <a:spcAft>
          <a:spcPct val="0"/>
        </a:spcAft>
        <a:defRPr sz="3600" b="1">
          <a:solidFill>
            <a:srgbClr val="333333"/>
          </a:solidFill>
          <a:latin typeface="Verdana" pitchFamily="34" charset="0"/>
        </a:defRPr>
      </a:lvl9pPr>
    </p:titleStyle>
    <p:bodyStyle>
      <a:lvl1pPr marL="342900" indent="-342900" algn="l" rtl="0" eaLnBrk="1" fontAlgn="base" hangingPunct="1">
        <a:spcBef>
          <a:spcPct val="20000"/>
        </a:spcBef>
        <a:spcAft>
          <a:spcPts val="600"/>
        </a:spcAft>
        <a:buClr>
          <a:srgbClr val="38647C"/>
        </a:buClr>
        <a:buSzPct val="70000"/>
        <a:buFont typeface="Verdana" panose="020B0604030504040204" pitchFamily="34" charset="0"/>
        <a:buChar char="›"/>
        <a:defRPr sz="2400">
          <a:solidFill>
            <a:schemeClr val="tx1"/>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lr>
          <a:srgbClr val="38647C"/>
        </a:buClr>
        <a:buSzPct val="60000"/>
        <a:buFont typeface="Verdana" panose="020B0604030504040204" pitchFamily="34" charset="0"/>
        <a:buChar char="−"/>
        <a:defRPr sz="2000">
          <a:solidFill>
            <a:schemeClr val="tx1"/>
          </a:solidFill>
          <a:latin typeface="Calibri" panose="020F0502020204030204" pitchFamily="34" charset="0"/>
          <a:cs typeface="Calibri" panose="020F0502020204030204" pitchFamily="34" charset="0"/>
        </a:defRPr>
      </a:lvl2pPr>
      <a:lvl3pPr marL="1143000" indent="-228600" algn="l" rtl="0" eaLnBrk="1" fontAlgn="base" hangingPunct="1">
        <a:spcBef>
          <a:spcPct val="20000"/>
        </a:spcBef>
        <a:spcAft>
          <a:spcPct val="0"/>
        </a:spcAft>
        <a:buClr>
          <a:srgbClr val="5F5F5F"/>
        </a:buClr>
        <a:buSzPct val="60000"/>
        <a:buFont typeface="Wingdings 2" pitchFamily="18" charset="2"/>
        <a:buChar char="¡"/>
        <a:defRPr sz="2000">
          <a:solidFill>
            <a:schemeClr val="tx1"/>
          </a:solidFill>
          <a:latin typeface="+mn-lt"/>
        </a:defRPr>
      </a:lvl3pPr>
      <a:lvl4pPr marL="1600200" indent="-228600" algn="l" rtl="0" eaLnBrk="1" fontAlgn="base" hangingPunct="1">
        <a:spcBef>
          <a:spcPct val="20000"/>
        </a:spcBef>
        <a:spcAft>
          <a:spcPct val="0"/>
        </a:spcAft>
        <a:buClr>
          <a:srgbClr val="5F5F5F"/>
        </a:buClr>
        <a:buSzPct val="80000"/>
        <a:buChar char="–"/>
        <a:defRPr>
          <a:solidFill>
            <a:schemeClr val="tx1"/>
          </a:solidFill>
          <a:latin typeface="+mn-lt"/>
        </a:defRPr>
      </a:lvl4pPr>
      <a:lvl5pPr marL="2057400" indent="-228600" algn="l" rtl="0" eaLnBrk="1" fontAlgn="base" hangingPunct="1">
        <a:spcBef>
          <a:spcPct val="20000"/>
        </a:spcBef>
        <a:spcAft>
          <a:spcPct val="0"/>
        </a:spcAft>
        <a:buClr>
          <a:srgbClr val="5F5F5F"/>
        </a:buClr>
        <a:buSzPct val="65000"/>
        <a:buFont typeface="Wingdings" pitchFamily="2" charset="2"/>
        <a:buChar char="ü"/>
        <a:defRPr>
          <a:solidFill>
            <a:schemeClr val="tx1"/>
          </a:solidFill>
          <a:latin typeface="+mn-lt"/>
        </a:defRPr>
      </a:lvl5pPr>
      <a:lvl6pPr marL="2514600" indent="-228600" algn="l" rtl="0" eaLnBrk="1" fontAlgn="base" hangingPunct="1">
        <a:spcBef>
          <a:spcPct val="20000"/>
        </a:spcBef>
        <a:spcAft>
          <a:spcPct val="0"/>
        </a:spcAft>
        <a:buClr>
          <a:srgbClr val="5F5F5F"/>
        </a:buClr>
        <a:buSzPct val="65000"/>
        <a:buFont typeface="Wingdings" pitchFamily="2" charset="2"/>
        <a:buChar char="ü"/>
        <a:defRPr>
          <a:solidFill>
            <a:srgbClr val="333333"/>
          </a:solidFill>
          <a:latin typeface="+mn-lt"/>
        </a:defRPr>
      </a:lvl6pPr>
      <a:lvl7pPr marL="2971800" indent="-228600" algn="l" rtl="0" eaLnBrk="1" fontAlgn="base" hangingPunct="1">
        <a:spcBef>
          <a:spcPct val="20000"/>
        </a:spcBef>
        <a:spcAft>
          <a:spcPct val="0"/>
        </a:spcAft>
        <a:buClr>
          <a:srgbClr val="5F5F5F"/>
        </a:buClr>
        <a:buSzPct val="65000"/>
        <a:buFont typeface="Wingdings" pitchFamily="2" charset="2"/>
        <a:buChar char="ü"/>
        <a:defRPr>
          <a:solidFill>
            <a:srgbClr val="333333"/>
          </a:solidFill>
          <a:latin typeface="+mn-lt"/>
        </a:defRPr>
      </a:lvl7pPr>
      <a:lvl8pPr marL="3429000" indent="-228600" algn="l" rtl="0" eaLnBrk="1" fontAlgn="base" hangingPunct="1">
        <a:spcBef>
          <a:spcPct val="20000"/>
        </a:spcBef>
        <a:spcAft>
          <a:spcPct val="0"/>
        </a:spcAft>
        <a:buClr>
          <a:srgbClr val="5F5F5F"/>
        </a:buClr>
        <a:buSzPct val="65000"/>
        <a:buFont typeface="Wingdings" pitchFamily="2" charset="2"/>
        <a:buChar char="ü"/>
        <a:defRPr>
          <a:solidFill>
            <a:srgbClr val="333333"/>
          </a:solidFill>
          <a:latin typeface="+mn-lt"/>
        </a:defRPr>
      </a:lvl8pPr>
      <a:lvl9pPr marL="3886200" indent="-228600" algn="l" rtl="0" eaLnBrk="1" fontAlgn="base" hangingPunct="1">
        <a:spcBef>
          <a:spcPct val="20000"/>
        </a:spcBef>
        <a:spcAft>
          <a:spcPct val="0"/>
        </a:spcAft>
        <a:buClr>
          <a:srgbClr val="5F5F5F"/>
        </a:buClr>
        <a:buSzPct val="65000"/>
        <a:buFont typeface="Wingdings" pitchFamily="2" charset="2"/>
        <a:buChar char="ü"/>
        <a:defRPr>
          <a:solidFill>
            <a:srgbClr val="333333"/>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4758A-13AA-FB82-4C5F-8F17C9CD0D2C}"/>
              </a:ext>
            </a:extLst>
          </p:cNvPr>
          <p:cNvSpPr>
            <a:spLocks noGrp="1"/>
          </p:cNvSpPr>
          <p:nvPr>
            <p:ph type="title"/>
          </p:nvPr>
        </p:nvSpPr>
        <p:spPr>
          <a:xfrm>
            <a:off x="205096" y="1870933"/>
            <a:ext cx="8663054" cy="1066800"/>
          </a:xfrm>
        </p:spPr>
        <p:txBody>
          <a:bodyPr/>
          <a:lstStyle/>
          <a:p>
            <a:r>
              <a:rPr lang="en-US" sz="3600" dirty="0"/>
              <a:t>Tackling Child Exploitation: taking a principled approach </a:t>
            </a:r>
            <a:br>
              <a:rPr lang="en-GB" sz="3600" dirty="0"/>
            </a:br>
            <a:br>
              <a:rPr lang="en-GB" sz="3600" dirty="0"/>
            </a:br>
            <a:br>
              <a:rPr lang="en-GB" sz="3600" dirty="0"/>
            </a:br>
            <a:endParaRPr lang="en-GB" sz="3600" dirty="0"/>
          </a:p>
        </p:txBody>
      </p:sp>
      <p:sp>
        <p:nvSpPr>
          <p:cNvPr id="3" name="Slide Number Placeholder 2">
            <a:extLst>
              <a:ext uri="{FF2B5EF4-FFF2-40B4-BE49-F238E27FC236}">
                <a16:creationId xmlns:a16="http://schemas.microsoft.com/office/drawing/2014/main" id="{95CFFD7A-D09D-F590-AE28-A4785F799E42}"/>
              </a:ext>
            </a:extLst>
          </p:cNvPr>
          <p:cNvSpPr>
            <a:spLocks noGrp="1"/>
          </p:cNvSpPr>
          <p:nvPr>
            <p:ph type="sldNum" sz="quarter" idx="4"/>
          </p:nvPr>
        </p:nvSpPr>
        <p:spPr/>
        <p:txBody>
          <a:bodyPr/>
          <a:lstStyle/>
          <a:p>
            <a:fld id="{1C5C9FE9-8E8A-4237-A028-0547BDB48ABA}" type="slidenum">
              <a:rPr lang="en-GB" smtClean="0"/>
              <a:pPr/>
              <a:t>1</a:t>
            </a:fld>
            <a:endParaRPr lang="en-GB" dirty="0"/>
          </a:p>
        </p:txBody>
      </p:sp>
      <p:sp>
        <p:nvSpPr>
          <p:cNvPr id="4" name="Subtitle 2">
            <a:extLst>
              <a:ext uri="{FF2B5EF4-FFF2-40B4-BE49-F238E27FC236}">
                <a16:creationId xmlns:a16="http://schemas.microsoft.com/office/drawing/2014/main" id="{81CDB6F0-4FD4-389E-0402-6F302A20F770}"/>
              </a:ext>
            </a:extLst>
          </p:cNvPr>
          <p:cNvSpPr txBox="1">
            <a:spLocks/>
          </p:cNvSpPr>
          <p:nvPr/>
        </p:nvSpPr>
        <p:spPr>
          <a:xfrm>
            <a:off x="236086" y="4755620"/>
            <a:ext cx="4300537" cy="1506537"/>
          </a:xfrm>
          <a:prstGeom prst="rect">
            <a:avLst/>
          </a:prstGeom>
        </p:spPr>
        <p:txBody>
          <a:bodyPr>
            <a:normAutofit/>
          </a:bodyPr>
          <a:lstStyle>
            <a:lvl1pPr marL="342900" indent="-342900" algn="l" rtl="0" eaLnBrk="1" fontAlgn="base" hangingPunct="1">
              <a:spcBef>
                <a:spcPct val="20000"/>
              </a:spcBef>
              <a:spcAft>
                <a:spcPts val="600"/>
              </a:spcAft>
              <a:buClr>
                <a:srgbClr val="38647C"/>
              </a:buClr>
              <a:buSzPct val="70000"/>
              <a:buFont typeface="Verdana" panose="020B0604030504040204" pitchFamily="34" charset="0"/>
              <a:buChar char="›"/>
              <a:defRPr sz="2400">
                <a:solidFill>
                  <a:schemeClr val="tx1"/>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lr>
                <a:srgbClr val="38647C"/>
              </a:buClr>
              <a:buSzPct val="60000"/>
              <a:buFont typeface="Verdana" panose="020B0604030504040204" pitchFamily="34" charset="0"/>
              <a:buChar char="−"/>
              <a:defRPr sz="2000">
                <a:solidFill>
                  <a:schemeClr val="tx1"/>
                </a:solidFill>
                <a:latin typeface="Calibri" panose="020F0502020204030204" pitchFamily="34" charset="0"/>
                <a:cs typeface="Calibri" panose="020F0502020204030204" pitchFamily="34" charset="0"/>
              </a:defRPr>
            </a:lvl2pPr>
            <a:lvl3pPr marL="1143000" indent="-228600" algn="l" rtl="0" eaLnBrk="1" fontAlgn="base" hangingPunct="1">
              <a:spcBef>
                <a:spcPct val="20000"/>
              </a:spcBef>
              <a:spcAft>
                <a:spcPct val="0"/>
              </a:spcAft>
              <a:buClr>
                <a:srgbClr val="5F5F5F"/>
              </a:buClr>
              <a:buSzPct val="60000"/>
              <a:buFont typeface="Wingdings 2" pitchFamily="18" charset="2"/>
              <a:buChar char="¡"/>
              <a:defRPr sz="2000">
                <a:solidFill>
                  <a:schemeClr val="tx1"/>
                </a:solidFill>
                <a:latin typeface="+mn-lt"/>
              </a:defRPr>
            </a:lvl3pPr>
            <a:lvl4pPr marL="1600200" indent="-228600" algn="l" rtl="0" eaLnBrk="1" fontAlgn="base" hangingPunct="1">
              <a:spcBef>
                <a:spcPct val="20000"/>
              </a:spcBef>
              <a:spcAft>
                <a:spcPct val="0"/>
              </a:spcAft>
              <a:buClr>
                <a:srgbClr val="5F5F5F"/>
              </a:buClr>
              <a:buSzPct val="80000"/>
              <a:buChar char="–"/>
              <a:defRPr>
                <a:solidFill>
                  <a:schemeClr val="tx1"/>
                </a:solidFill>
                <a:latin typeface="+mn-lt"/>
              </a:defRPr>
            </a:lvl4pPr>
            <a:lvl5pPr marL="2057400" indent="-228600" algn="l" rtl="0" eaLnBrk="1" fontAlgn="base" hangingPunct="1">
              <a:spcBef>
                <a:spcPct val="20000"/>
              </a:spcBef>
              <a:spcAft>
                <a:spcPct val="0"/>
              </a:spcAft>
              <a:buClr>
                <a:srgbClr val="5F5F5F"/>
              </a:buClr>
              <a:buSzPct val="65000"/>
              <a:buFont typeface="Wingdings" pitchFamily="2" charset="2"/>
              <a:buChar char="ü"/>
              <a:defRPr>
                <a:solidFill>
                  <a:schemeClr val="tx1"/>
                </a:solidFill>
                <a:latin typeface="+mn-lt"/>
              </a:defRPr>
            </a:lvl5pPr>
            <a:lvl6pPr marL="2514600" indent="-228600" algn="l" rtl="0" eaLnBrk="1" fontAlgn="base" hangingPunct="1">
              <a:spcBef>
                <a:spcPct val="20000"/>
              </a:spcBef>
              <a:spcAft>
                <a:spcPct val="0"/>
              </a:spcAft>
              <a:buClr>
                <a:srgbClr val="5F5F5F"/>
              </a:buClr>
              <a:buSzPct val="65000"/>
              <a:buFont typeface="Wingdings" pitchFamily="2" charset="2"/>
              <a:buChar char="ü"/>
              <a:defRPr>
                <a:solidFill>
                  <a:srgbClr val="333333"/>
                </a:solidFill>
                <a:latin typeface="+mn-lt"/>
              </a:defRPr>
            </a:lvl6pPr>
            <a:lvl7pPr marL="2971800" indent="-228600" algn="l" rtl="0" eaLnBrk="1" fontAlgn="base" hangingPunct="1">
              <a:spcBef>
                <a:spcPct val="20000"/>
              </a:spcBef>
              <a:spcAft>
                <a:spcPct val="0"/>
              </a:spcAft>
              <a:buClr>
                <a:srgbClr val="5F5F5F"/>
              </a:buClr>
              <a:buSzPct val="65000"/>
              <a:buFont typeface="Wingdings" pitchFamily="2" charset="2"/>
              <a:buChar char="ü"/>
              <a:defRPr>
                <a:solidFill>
                  <a:srgbClr val="333333"/>
                </a:solidFill>
                <a:latin typeface="+mn-lt"/>
              </a:defRPr>
            </a:lvl7pPr>
            <a:lvl8pPr marL="3429000" indent="-228600" algn="l" rtl="0" eaLnBrk="1" fontAlgn="base" hangingPunct="1">
              <a:spcBef>
                <a:spcPct val="20000"/>
              </a:spcBef>
              <a:spcAft>
                <a:spcPct val="0"/>
              </a:spcAft>
              <a:buClr>
                <a:srgbClr val="5F5F5F"/>
              </a:buClr>
              <a:buSzPct val="65000"/>
              <a:buFont typeface="Wingdings" pitchFamily="2" charset="2"/>
              <a:buChar char="ü"/>
              <a:defRPr>
                <a:solidFill>
                  <a:srgbClr val="333333"/>
                </a:solidFill>
                <a:latin typeface="+mn-lt"/>
              </a:defRPr>
            </a:lvl8pPr>
            <a:lvl9pPr marL="3886200" indent="-228600" algn="l" rtl="0" eaLnBrk="1" fontAlgn="base" hangingPunct="1">
              <a:spcBef>
                <a:spcPct val="20000"/>
              </a:spcBef>
              <a:spcAft>
                <a:spcPct val="0"/>
              </a:spcAft>
              <a:buClr>
                <a:srgbClr val="5F5F5F"/>
              </a:buClr>
              <a:buSzPct val="65000"/>
              <a:buFont typeface="Wingdings" pitchFamily="2" charset="2"/>
              <a:buChar char="ü"/>
              <a:defRPr>
                <a:solidFill>
                  <a:srgbClr val="333333"/>
                </a:solidFill>
                <a:latin typeface="+mn-lt"/>
              </a:defRPr>
            </a:lvl9pPr>
          </a:lstStyle>
          <a:p>
            <a:pPr marL="0" indent="0" defTabSz="914400">
              <a:lnSpc>
                <a:spcPct val="100000"/>
              </a:lnSpc>
              <a:buNone/>
            </a:pPr>
            <a:r>
              <a:rPr lang="en-GB" kern="0" dirty="0"/>
              <a:t>Dez Holmes</a:t>
            </a:r>
          </a:p>
          <a:p>
            <a:pPr marL="0" indent="0" defTabSz="914400">
              <a:lnSpc>
                <a:spcPct val="100000"/>
              </a:lnSpc>
              <a:buNone/>
            </a:pPr>
            <a:r>
              <a:rPr lang="en-GB" kern="0" dirty="0">
                <a:solidFill>
                  <a:schemeClr val="bg1">
                    <a:lumMod val="50000"/>
                  </a:schemeClr>
                </a:solidFill>
              </a:rPr>
              <a:t>Director, Research in Practice</a:t>
            </a:r>
          </a:p>
          <a:p>
            <a:pPr marL="0" indent="0" defTabSz="914400">
              <a:lnSpc>
                <a:spcPct val="100000"/>
              </a:lnSpc>
              <a:buNone/>
            </a:pPr>
            <a:r>
              <a:rPr lang="en-GB" kern="0" dirty="0"/>
              <a:t>@dez_holmes</a:t>
            </a:r>
          </a:p>
        </p:txBody>
      </p:sp>
      <p:pic>
        <p:nvPicPr>
          <p:cNvPr id="5" name="Picture 4">
            <a:extLst>
              <a:ext uri="{FF2B5EF4-FFF2-40B4-BE49-F238E27FC236}">
                <a16:creationId xmlns:a16="http://schemas.microsoft.com/office/drawing/2014/main" id="{71F0F747-D7A2-2ED5-A9F9-1EA86524C545}"/>
              </a:ext>
            </a:extLst>
          </p:cNvPr>
          <p:cNvPicPr>
            <a:picLocks noChangeAspect="1"/>
          </p:cNvPicPr>
          <p:nvPr/>
        </p:nvPicPr>
        <p:blipFill>
          <a:blip r:embed="rId3"/>
          <a:stretch>
            <a:fillRect/>
          </a:stretch>
        </p:blipFill>
        <p:spPr>
          <a:xfrm>
            <a:off x="304180" y="824372"/>
            <a:ext cx="1979640" cy="190350"/>
          </a:xfrm>
          <a:prstGeom prst="rect">
            <a:avLst/>
          </a:prstGeom>
        </p:spPr>
      </p:pic>
      <p:pic>
        <p:nvPicPr>
          <p:cNvPr id="6" name="Picture 5">
            <a:extLst>
              <a:ext uri="{FF2B5EF4-FFF2-40B4-BE49-F238E27FC236}">
                <a16:creationId xmlns:a16="http://schemas.microsoft.com/office/drawing/2014/main" id="{4DD32FBF-64F1-5523-6E00-B1DF9F39A5D1}"/>
              </a:ext>
            </a:extLst>
          </p:cNvPr>
          <p:cNvPicPr>
            <a:picLocks noChangeAspect="1"/>
          </p:cNvPicPr>
          <p:nvPr/>
        </p:nvPicPr>
        <p:blipFill>
          <a:blip r:embed="rId4"/>
          <a:stretch>
            <a:fillRect/>
          </a:stretch>
        </p:blipFill>
        <p:spPr>
          <a:xfrm>
            <a:off x="7005148" y="214623"/>
            <a:ext cx="2052608" cy="572361"/>
          </a:xfrm>
          <a:prstGeom prst="rect">
            <a:avLst/>
          </a:prstGeom>
        </p:spPr>
      </p:pic>
    </p:spTree>
    <p:extLst>
      <p:ext uri="{BB962C8B-B14F-4D97-AF65-F5344CB8AC3E}">
        <p14:creationId xmlns:p14="http://schemas.microsoft.com/office/powerpoint/2010/main" val="3345590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169"/>
            <a:ext cx="9144000" cy="6879875"/>
          </a:xfrm>
          <a:prstGeom prst="rect">
            <a:avLst/>
          </a:prstGeom>
        </p:spPr>
      </p:pic>
      <p:sp>
        <p:nvSpPr>
          <p:cNvPr id="5" name="Title 5">
            <a:extLst>
              <a:ext uri="{FF2B5EF4-FFF2-40B4-BE49-F238E27FC236}">
                <a16:creationId xmlns:a16="http://schemas.microsoft.com/office/drawing/2014/main" id="{CCB410C9-64CD-449F-859B-4F0908EDA901}"/>
              </a:ext>
            </a:extLst>
          </p:cNvPr>
          <p:cNvSpPr txBox="1">
            <a:spLocks/>
          </p:cNvSpPr>
          <p:nvPr/>
        </p:nvSpPr>
        <p:spPr>
          <a:xfrm>
            <a:off x="1203327" y="352243"/>
            <a:ext cx="7074366" cy="737732"/>
          </a:xfrm>
          <a:prstGeom prst="rect">
            <a:avLst/>
          </a:prstGeom>
        </p:spPr>
        <p:txBody>
          <a:bodyPr lIns="91440" tIns="45720" rIns="91440" bIns="4572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buClrTx/>
              <a:buSzTx/>
              <a:buFontTx/>
            </a:pPr>
            <a:r>
              <a:rPr lang="en-GB" sz="2400" b="1" dirty="0">
                <a:solidFill>
                  <a:schemeClr val="bg1"/>
                </a:solidFill>
                <a:latin typeface="Lota Grotesque Alt 1 Bold"/>
              </a:rPr>
              <a:t>Background</a:t>
            </a:r>
          </a:p>
        </p:txBody>
      </p:sp>
      <p:sp>
        <p:nvSpPr>
          <p:cNvPr id="6" name="TextBox 5"/>
          <p:cNvSpPr txBox="1"/>
          <p:nvPr/>
        </p:nvSpPr>
        <p:spPr>
          <a:xfrm>
            <a:off x="161927" y="1259200"/>
            <a:ext cx="8359636" cy="4197559"/>
          </a:xfrm>
          <a:prstGeom prst="rect">
            <a:avLst/>
          </a:prstGeom>
          <a:noFill/>
        </p:spPr>
        <p:txBody>
          <a:bodyPr wrap="square" lIns="91440" tIns="45720" rIns="91440" bIns="45720" rtlCol="0" anchor="t">
            <a:spAutoFit/>
          </a:bodyPr>
          <a:lstStyle/>
          <a:p>
            <a:endParaRPr lang="en-GB" sz="2000" dirty="0">
              <a:latin typeface="Calibri"/>
              <a:ea typeface="Microsoft YaHei"/>
              <a:cs typeface="Arial"/>
            </a:endParaRPr>
          </a:p>
          <a:p>
            <a:pPr marL="342900" indent="-342900">
              <a:buFont typeface="Arial" panose="02020603050405020304" pitchFamily="18" charset="0"/>
              <a:buChar char="•"/>
            </a:pPr>
            <a:r>
              <a:rPr lang="en-GB" sz="2000" dirty="0">
                <a:latin typeface="+mn-lt"/>
                <a:ea typeface="Microsoft YaHei"/>
                <a:cs typeface="Arial"/>
              </a:rPr>
              <a:t>TCE Programme: a DfE-funded consortium programme led by Research in Practice with The Children’s Society and the Safer Young Lives Centre at the University of Bedfordshire. </a:t>
            </a:r>
          </a:p>
          <a:p>
            <a:pPr marL="342900" indent="-342900">
              <a:buFont typeface="Arial" panose="02020603050405020304" pitchFamily="18" charset="0"/>
              <a:buChar char="•"/>
            </a:pPr>
            <a:r>
              <a:rPr lang="en-GB" sz="2000" dirty="0">
                <a:latin typeface="+mn-lt"/>
                <a:ea typeface="Microsoft YaHei"/>
                <a:cs typeface="Arial"/>
              </a:rPr>
              <a:t>2019-22, TCE supported over 80 areas across England to improve their strategic responses to child exploitation and extra-familial harm. </a:t>
            </a:r>
            <a:endParaRPr lang="en-GB" sz="2000" dirty="0">
              <a:latin typeface="+mn-lt"/>
              <a:cs typeface="Arial" panose="020B0604020202020204" pitchFamily="34" charset="0"/>
            </a:endParaRPr>
          </a:p>
          <a:p>
            <a:pPr marL="342900" indent="-342900">
              <a:buFont typeface="Arial" panose="02020603050405020304" pitchFamily="18" charset="0"/>
              <a:buChar char="•"/>
            </a:pPr>
            <a:r>
              <a:rPr lang="en-GB" sz="2000" dirty="0">
                <a:latin typeface="+mn-lt"/>
                <a:ea typeface="Microsoft YaHei"/>
                <a:cs typeface="Arial"/>
              </a:rPr>
              <a:t>2022-23, TCE was commissioned to develop a set of Practice Principles to inform local multi-agency responses to child exploitation and extra-familial harm. </a:t>
            </a:r>
            <a:endParaRPr lang="en-GB" sz="2000" dirty="0">
              <a:latin typeface="+mn-lt"/>
              <a:cs typeface="Arial" panose="020B0604020202020204" pitchFamily="34" charset="0"/>
            </a:endParaRPr>
          </a:p>
          <a:p>
            <a:pPr>
              <a:lnSpc>
                <a:spcPct val="150000"/>
              </a:lnSpc>
            </a:pPr>
            <a:endParaRPr lang="en-GB" sz="1700" dirty="0">
              <a:solidFill>
                <a:schemeClr val="tx1">
                  <a:lumMod val="95000"/>
                  <a:lumOff val="5000"/>
                </a:schemeClr>
              </a:solidFill>
              <a:latin typeface="Calibri"/>
              <a:ea typeface="Microsoft YaHei"/>
              <a:cs typeface="Calibri"/>
            </a:endParaRPr>
          </a:p>
          <a:p>
            <a:pPr>
              <a:lnSpc>
                <a:spcPct val="150000"/>
              </a:lnSpc>
            </a:pPr>
            <a:endParaRPr lang="en-GB" sz="1700" dirty="0">
              <a:solidFill>
                <a:schemeClr val="tx1">
                  <a:lumMod val="95000"/>
                  <a:lumOff val="5000"/>
                </a:schemeClr>
              </a:solidFill>
              <a:latin typeface="Calibri"/>
              <a:cs typeface="Calibri"/>
            </a:endParaRPr>
          </a:p>
          <a:p>
            <a:pPr marL="342900" indent="-342900">
              <a:lnSpc>
                <a:spcPct val="150000"/>
              </a:lnSpc>
              <a:buFont typeface="Arial" panose="020B0604020202020204" pitchFamily="34" charset="0"/>
              <a:buChar char="•"/>
            </a:pPr>
            <a:endParaRPr lang="en-GB" sz="1700" dirty="0">
              <a:solidFill>
                <a:schemeClr val="tx1">
                  <a:lumMod val="95000"/>
                  <a:lumOff val="5000"/>
                </a:schemeClr>
              </a:solidFill>
              <a:latin typeface="+mn-lt"/>
              <a:ea typeface="Microsoft YaHei"/>
              <a:cs typeface="Calibri"/>
            </a:endParaRPr>
          </a:p>
          <a:p>
            <a:pPr>
              <a:lnSpc>
                <a:spcPct val="150000"/>
              </a:lnSpc>
            </a:pPr>
            <a:r>
              <a:rPr lang="en-US" sz="1700" dirty="0">
                <a:solidFill>
                  <a:schemeClr val="tx1">
                    <a:lumMod val="95000"/>
                    <a:lumOff val="5000"/>
                  </a:schemeClr>
                </a:solidFill>
                <a:latin typeface="+mn-lt"/>
                <a:ea typeface="Microsoft YaHei"/>
              </a:rPr>
              <a:t>​</a:t>
            </a:r>
            <a:endParaRPr lang="en-US" sz="1700" dirty="0">
              <a:solidFill>
                <a:schemeClr val="tx1">
                  <a:lumMod val="95000"/>
                  <a:lumOff val="5000"/>
                </a:schemeClr>
              </a:solidFill>
              <a:latin typeface="+mn-lt"/>
              <a:ea typeface="Microsoft YaHei"/>
              <a:cs typeface="Calibri"/>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926" y="41275"/>
            <a:ext cx="879475" cy="879475"/>
          </a:xfrm>
          <a:prstGeom prst="rect">
            <a:avLst/>
          </a:prstGeom>
        </p:spPr>
      </p:pic>
      <p:pic>
        <p:nvPicPr>
          <p:cNvPr id="2" name="Picture 10" descr="Diagram&#10;&#10;Description automatically generated">
            <a:extLst>
              <a:ext uri="{FF2B5EF4-FFF2-40B4-BE49-F238E27FC236}">
                <a16:creationId xmlns:a16="http://schemas.microsoft.com/office/drawing/2014/main" id="{2B3F3A33-77C4-E035-C95B-89D1FF3FCC81}"/>
              </a:ext>
            </a:extLst>
          </p:cNvPr>
          <p:cNvPicPr>
            <a:picLocks noChangeAspect="1"/>
          </p:cNvPicPr>
          <p:nvPr/>
        </p:nvPicPr>
        <p:blipFill>
          <a:blip r:embed="rId5"/>
          <a:stretch>
            <a:fillRect/>
          </a:stretch>
        </p:blipFill>
        <p:spPr>
          <a:xfrm>
            <a:off x="161926" y="3783105"/>
            <a:ext cx="4683326" cy="2311687"/>
          </a:xfrm>
          <a:prstGeom prst="rect">
            <a:avLst/>
          </a:prstGeom>
        </p:spPr>
      </p:pic>
      <p:sp>
        <p:nvSpPr>
          <p:cNvPr id="3" name="TextBox 2">
            <a:extLst>
              <a:ext uri="{FF2B5EF4-FFF2-40B4-BE49-F238E27FC236}">
                <a16:creationId xmlns:a16="http://schemas.microsoft.com/office/drawing/2014/main" id="{A1E67BC1-12FB-9323-969A-ED15467E5A59}"/>
              </a:ext>
            </a:extLst>
          </p:cNvPr>
          <p:cNvSpPr txBox="1"/>
          <p:nvPr/>
        </p:nvSpPr>
        <p:spPr>
          <a:xfrm>
            <a:off x="4740510" y="3847744"/>
            <a:ext cx="2196861" cy="865237"/>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solidFill>
                  <a:srgbClr val="0D0D0D"/>
                </a:solidFill>
                <a:latin typeface="Calibri"/>
                <a:ea typeface="Microsoft YaHei"/>
                <a:cs typeface="Arial"/>
              </a:rPr>
              <a:t>Over 750 multi-agency professionals across England</a:t>
            </a:r>
            <a:r>
              <a:rPr lang="en-US">
                <a:latin typeface="Calibri"/>
                <a:ea typeface="Microsoft YaHei"/>
                <a:cs typeface="Arial"/>
              </a:rPr>
              <a:t>​​</a:t>
            </a:r>
            <a:endParaRPr lang="en-US"/>
          </a:p>
        </p:txBody>
      </p:sp>
      <p:sp>
        <p:nvSpPr>
          <p:cNvPr id="7" name="TextBox 6">
            <a:extLst>
              <a:ext uri="{FF2B5EF4-FFF2-40B4-BE49-F238E27FC236}">
                <a16:creationId xmlns:a16="http://schemas.microsoft.com/office/drawing/2014/main" id="{50D688D2-3FB8-7D7A-AC1D-585FDDB73E51}"/>
              </a:ext>
            </a:extLst>
          </p:cNvPr>
          <p:cNvSpPr txBox="1"/>
          <p:nvPr/>
        </p:nvSpPr>
        <p:spPr>
          <a:xfrm>
            <a:off x="4740510" y="5088779"/>
            <a:ext cx="3275162" cy="865237"/>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20603050405020304" pitchFamily="18" charset="0"/>
              <a:buChar char="•"/>
            </a:pPr>
            <a:r>
              <a:rPr lang="en-GB">
                <a:solidFill>
                  <a:srgbClr val="0D0D0D"/>
                </a:solidFill>
                <a:latin typeface="Calibri"/>
                <a:ea typeface="Microsoft YaHei"/>
                <a:cs typeface="Arial"/>
              </a:rPr>
              <a:t>200 children and young people</a:t>
            </a:r>
            <a:r>
              <a:rPr lang="en-US">
                <a:latin typeface="Calibri"/>
                <a:ea typeface="Microsoft YaHei"/>
                <a:cs typeface="Arial"/>
              </a:rPr>
              <a:t>​</a:t>
            </a:r>
            <a:endParaRPr lang="en-US"/>
          </a:p>
          <a:p>
            <a:pPr marL="285750" indent="-285750">
              <a:buFont typeface="Arial" panose="02020603050405020304" pitchFamily="18" charset="0"/>
              <a:buChar char="•"/>
            </a:pPr>
            <a:r>
              <a:rPr lang="en-GB">
                <a:solidFill>
                  <a:srgbClr val="0D0D0D"/>
                </a:solidFill>
                <a:latin typeface="Calibri"/>
                <a:ea typeface="Microsoft YaHei"/>
                <a:cs typeface="Arial"/>
              </a:rPr>
              <a:t>39 parents and carers </a:t>
            </a:r>
          </a:p>
        </p:txBody>
      </p:sp>
    </p:spTree>
    <p:extLst>
      <p:ext uri="{BB962C8B-B14F-4D97-AF65-F5344CB8AC3E}">
        <p14:creationId xmlns:p14="http://schemas.microsoft.com/office/powerpoint/2010/main" val="1835798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169"/>
            <a:ext cx="9144000" cy="6879875"/>
          </a:xfrm>
          <a:prstGeom prst="rect">
            <a:avLst/>
          </a:prstGeom>
        </p:spPr>
      </p:pic>
      <p:sp>
        <p:nvSpPr>
          <p:cNvPr id="5" name="Title 5">
            <a:extLst>
              <a:ext uri="{FF2B5EF4-FFF2-40B4-BE49-F238E27FC236}">
                <a16:creationId xmlns:a16="http://schemas.microsoft.com/office/drawing/2014/main" id="{CCB410C9-64CD-449F-859B-4F0908EDA901}"/>
              </a:ext>
            </a:extLst>
          </p:cNvPr>
          <p:cNvSpPr txBox="1">
            <a:spLocks/>
          </p:cNvSpPr>
          <p:nvPr/>
        </p:nvSpPr>
        <p:spPr>
          <a:xfrm>
            <a:off x="1203327" y="352243"/>
            <a:ext cx="7074366" cy="737732"/>
          </a:xfrm>
          <a:prstGeom prst="rect">
            <a:avLst/>
          </a:prstGeom>
        </p:spPr>
        <p:txBody>
          <a:bodyPr lIns="91440" tIns="45720" rIns="91440" bIns="4572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buClrTx/>
              <a:buSzTx/>
              <a:buFontTx/>
            </a:pPr>
            <a:r>
              <a:rPr lang="en-GB" sz="2400" b="1" dirty="0">
                <a:solidFill>
                  <a:schemeClr val="bg1"/>
                </a:solidFill>
                <a:latin typeface="Lota Grotesque Alt 1 Bold"/>
              </a:rPr>
              <a:t>The Practice Principles</a:t>
            </a:r>
            <a:endParaRPr lang="en-GB" sz="2400" dirty="0">
              <a:solidFill>
                <a:schemeClr val="bg1"/>
              </a:solidFill>
              <a:latin typeface="Lota Grotesque Alt 1 Bold"/>
            </a:endParaRPr>
          </a:p>
        </p:txBody>
      </p:sp>
      <p:sp>
        <p:nvSpPr>
          <p:cNvPr id="6" name="TextBox 5"/>
          <p:cNvSpPr txBox="1"/>
          <p:nvPr/>
        </p:nvSpPr>
        <p:spPr>
          <a:xfrm>
            <a:off x="478903" y="1300481"/>
            <a:ext cx="8186194" cy="4385816"/>
          </a:xfrm>
          <a:prstGeom prst="rect">
            <a:avLst/>
          </a:prstGeom>
          <a:noFill/>
        </p:spPr>
        <p:txBody>
          <a:bodyPr wrap="square" lIns="91440" tIns="45720" rIns="91440" bIns="45720" rtlCol="0" anchor="t">
            <a:spAutoFit/>
          </a:bodyPr>
          <a:lstStyle/>
          <a:p>
            <a:pPr marL="285750" indent="-285750">
              <a:buFont typeface="Symbol"/>
              <a:buChar char="•"/>
            </a:pPr>
            <a:r>
              <a:rPr lang="en-GB" sz="2000" b="1" dirty="0">
                <a:latin typeface="+mn-lt"/>
                <a:ea typeface="Microsoft YaHei"/>
                <a:cs typeface="Arial"/>
              </a:rPr>
              <a:t>Interrelated and interdependent</a:t>
            </a:r>
            <a:r>
              <a:rPr lang="en-GB" sz="2000" dirty="0">
                <a:latin typeface="+mn-lt"/>
                <a:ea typeface="Microsoft YaHei"/>
                <a:cs typeface="Arial"/>
              </a:rPr>
              <a:t>, focusing on the 'how' not the 'what’.</a:t>
            </a:r>
            <a:endParaRPr lang="en-GB" sz="2000" b="1" dirty="0">
              <a:latin typeface="+mn-lt"/>
              <a:ea typeface="Microsoft YaHei"/>
              <a:cs typeface="Arial"/>
            </a:endParaRPr>
          </a:p>
          <a:p>
            <a:pPr marL="285750" indent="-285750">
              <a:buFont typeface="Symbol"/>
              <a:buChar char="•"/>
            </a:pPr>
            <a:endParaRPr lang="en-GB" sz="2000" b="1" dirty="0">
              <a:latin typeface="+mn-lt"/>
              <a:ea typeface="Microsoft YaHei"/>
              <a:cs typeface="Arial"/>
            </a:endParaRPr>
          </a:p>
          <a:p>
            <a:pPr marL="285750" indent="-285750">
              <a:buFont typeface="Symbol"/>
              <a:buChar char="•"/>
            </a:pPr>
            <a:r>
              <a:rPr lang="en-GB" sz="2000" b="1" dirty="0">
                <a:latin typeface="+mn-lt"/>
                <a:ea typeface="Microsoft YaHei"/>
                <a:cs typeface="Arial"/>
              </a:rPr>
              <a:t>Offer a compass to help navigate a complex landscape,</a:t>
            </a:r>
            <a:r>
              <a:rPr lang="en-GB" sz="2000" dirty="0">
                <a:latin typeface="+mn-lt"/>
                <a:ea typeface="Microsoft YaHei"/>
                <a:cs typeface="Arial"/>
              </a:rPr>
              <a:t> rather than a detailed map for every individual situation.</a:t>
            </a:r>
            <a:endParaRPr lang="en-US" sz="2000" dirty="0">
              <a:latin typeface="+mn-lt"/>
              <a:ea typeface="Microsoft YaHei"/>
              <a:cs typeface="Arial"/>
            </a:endParaRPr>
          </a:p>
          <a:p>
            <a:pPr marL="285750" indent="-285750">
              <a:buFont typeface="Symbol"/>
              <a:buChar char="•"/>
            </a:pPr>
            <a:endParaRPr lang="en-GB" sz="2000" b="1" dirty="0">
              <a:latin typeface="+mn-lt"/>
              <a:ea typeface="Microsoft YaHei"/>
              <a:cs typeface="Arial"/>
            </a:endParaRPr>
          </a:p>
          <a:p>
            <a:pPr marL="285750" indent="-285750">
              <a:buFont typeface="Symbol"/>
              <a:buChar char="•"/>
            </a:pPr>
            <a:r>
              <a:rPr lang="en-GB" sz="2000" b="1" dirty="0">
                <a:latin typeface="+mn-lt"/>
                <a:ea typeface="Microsoft YaHei"/>
                <a:cs typeface="Arial"/>
              </a:rPr>
              <a:t>Are high-level</a:t>
            </a:r>
            <a:r>
              <a:rPr lang="en-GB" sz="2000" dirty="0">
                <a:latin typeface="+mn-lt"/>
                <a:ea typeface="Microsoft YaHei"/>
                <a:cs typeface="Arial"/>
              </a:rPr>
              <a:t> to support a </a:t>
            </a:r>
            <a:r>
              <a:rPr lang="en-GB" sz="2000" b="1" dirty="0">
                <a:latin typeface="+mn-lt"/>
                <a:ea typeface="Microsoft YaHei"/>
                <a:cs typeface="Arial"/>
              </a:rPr>
              <a:t>coherent</a:t>
            </a:r>
            <a:r>
              <a:rPr lang="en-GB" sz="2000" dirty="0">
                <a:latin typeface="+mn-lt"/>
                <a:ea typeface="Microsoft YaHei"/>
                <a:cs typeface="Arial"/>
              </a:rPr>
              <a:t> approach across local partnerships and to support multi agency working.</a:t>
            </a:r>
          </a:p>
          <a:p>
            <a:pPr marL="285750" indent="-285750">
              <a:buFont typeface="Symbol"/>
              <a:buChar char="•"/>
            </a:pPr>
            <a:endParaRPr lang="en-GB" sz="2000" b="1" dirty="0">
              <a:latin typeface="+mn-lt"/>
              <a:ea typeface="Microsoft YaHei"/>
              <a:cs typeface="Arial"/>
            </a:endParaRPr>
          </a:p>
          <a:p>
            <a:pPr marL="285750" indent="-285750">
              <a:buFont typeface="Symbol"/>
              <a:buChar char="•"/>
            </a:pPr>
            <a:r>
              <a:rPr lang="en-GB" sz="2000" b="1" dirty="0">
                <a:latin typeface="+mn-lt"/>
                <a:ea typeface="Microsoft YaHei"/>
                <a:cs typeface="Arial"/>
              </a:rPr>
              <a:t>Focus on behaviours and culture </a:t>
            </a:r>
            <a:r>
              <a:rPr lang="en-GB" sz="2000" dirty="0">
                <a:latin typeface="+mn-lt"/>
                <a:ea typeface="Microsoft YaHei"/>
                <a:cs typeface="Arial"/>
              </a:rPr>
              <a:t>to help direct work with children, young people, and families, operational management and strategic leadership to align.</a:t>
            </a:r>
            <a:endParaRPr lang="en-US" sz="2000" dirty="0">
              <a:latin typeface="+mn-lt"/>
              <a:ea typeface="Microsoft YaHei"/>
              <a:cs typeface="Arial"/>
            </a:endParaRPr>
          </a:p>
          <a:p>
            <a:pPr marL="285750" indent="-285750">
              <a:buFont typeface="Symbol"/>
              <a:buChar char="•"/>
            </a:pPr>
            <a:endParaRPr lang="en-GB" sz="2000" b="1" dirty="0">
              <a:latin typeface="+mn-lt"/>
              <a:ea typeface="Microsoft YaHei"/>
              <a:cs typeface="Arial"/>
            </a:endParaRPr>
          </a:p>
          <a:p>
            <a:pPr marL="285750" indent="-285750">
              <a:buFont typeface="Symbol"/>
              <a:buChar char="•"/>
            </a:pPr>
            <a:r>
              <a:rPr lang="en-GB" sz="2000" b="1" dirty="0">
                <a:latin typeface="+mn-lt"/>
                <a:ea typeface="Microsoft YaHei"/>
                <a:cs typeface="Arial"/>
              </a:rPr>
              <a:t>Aim to complement existing and forthcoming guidance </a:t>
            </a:r>
            <a:r>
              <a:rPr lang="en-GB" sz="2000" dirty="0">
                <a:latin typeface="+mn-lt"/>
                <a:ea typeface="Microsoft YaHei"/>
                <a:cs typeface="Arial"/>
              </a:rPr>
              <a:t>endure over time and fit with diverse local contexts</a:t>
            </a:r>
          </a:p>
          <a:p>
            <a:endParaRPr lang="en-GB" sz="2000" dirty="0">
              <a:latin typeface="+mn-lt"/>
              <a:ea typeface="Microsoft YaHei"/>
              <a:cs typeface="Arial"/>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926" y="41275"/>
            <a:ext cx="879475" cy="879475"/>
          </a:xfrm>
          <a:prstGeom prst="rect">
            <a:avLst/>
          </a:prstGeom>
        </p:spPr>
      </p:pic>
    </p:spTree>
    <p:extLst>
      <p:ext uri="{BB962C8B-B14F-4D97-AF65-F5344CB8AC3E}">
        <p14:creationId xmlns:p14="http://schemas.microsoft.com/office/powerpoint/2010/main" val="1160740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7" name="Content Placeholder 6"/>
          <p:cNvGraphicFramePr>
            <a:graphicFrameLocks/>
          </p:cNvGraphicFramePr>
          <p:nvPr/>
        </p:nvGraphicFramePr>
        <p:xfrm>
          <a:off x="2871898" y="1304131"/>
          <a:ext cx="5489903" cy="42497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512284" y="1773716"/>
            <a:ext cx="3117774" cy="2411045"/>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Lota Grotesque Alt 1 SemiBold" panose="00000700000000000000" pitchFamily="50" charset="0"/>
              </a:rPr>
              <a:t>Parallel processes</a:t>
            </a:r>
          </a:p>
          <a:p>
            <a:endParaRPr lang="en-GB" dirty="0">
              <a:latin typeface="Lota Grotesque Alt 1 SemiBold" panose="00000700000000000000" pitchFamily="50" charset="0"/>
            </a:endParaRPr>
          </a:p>
          <a:p>
            <a:pPr marL="285750" indent="-285750">
              <a:buFont typeface="Arial" panose="020B0604020202020204" pitchFamily="34" charset="0"/>
              <a:buChar char="•"/>
            </a:pPr>
            <a:r>
              <a:rPr lang="en-GB" dirty="0">
                <a:latin typeface="Lota Grotesque Alt 1 SemiBold" panose="00000700000000000000" pitchFamily="50" charset="0"/>
              </a:rPr>
              <a:t>Whole system change</a:t>
            </a:r>
          </a:p>
          <a:p>
            <a:endParaRPr lang="en-GB" dirty="0">
              <a:latin typeface="Lota Grotesque Alt 1 SemiBold" panose="00000700000000000000" pitchFamily="50" charset="0"/>
            </a:endParaRPr>
          </a:p>
          <a:p>
            <a:pPr marL="285750" indent="-285750">
              <a:buFont typeface="Arial" panose="020B0604020202020204" pitchFamily="34" charset="0"/>
              <a:buChar char="•"/>
            </a:pPr>
            <a:r>
              <a:rPr lang="en-GB" dirty="0">
                <a:latin typeface="Lota Grotesque Alt 1 SemiBold" panose="00000700000000000000" pitchFamily="50" charset="0"/>
              </a:rPr>
              <a:t>Congruence and coherence</a:t>
            </a:r>
          </a:p>
          <a:p>
            <a:endParaRPr lang="en-GB" dirty="0">
              <a:latin typeface="Lota Grotesque Alt 1 SemiBold" panose="00000700000000000000" pitchFamily="50" charset="0"/>
            </a:endParaRPr>
          </a:p>
          <a:p>
            <a:pPr marL="285750" indent="-285750">
              <a:buFont typeface="Arial" panose="020B0604020202020204" pitchFamily="34" charset="0"/>
              <a:buChar char="•"/>
            </a:pPr>
            <a:r>
              <a:rPr lang="en-GB" dirty="0">
                <a:latin typeface="Lota Grotesque Alt 1 SemiBold" panose="00000700000000000000" pitchFamily="50" charset="0"/>
              </a:rPr>
              <a:t>Modelling</a:t>
            </a:r>
          </a:p>
          <a:p>
            <a:endParaRPr lang="en-GB" dirty="0">
              <a:latin typeface="Lota Grotesque Alt 1 SemiBold" panose="00000700000000000000" pitchFamily="50" charset="0"/>
            </a:endParaRPr>
          </a:p>
        </p:txBody>
      </p:sp>
    </p:spTree>
    <p:extLst>
      <p:ext uri="{BB962C8B-B14F-4D97-AF65-F5344CB8AC3E}">
        <p14:creationId xmlns:p14="http://schemas.microsoft.com/office/powerpoint/2010/main" val="2326354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a:extLst>
              <a:ext uri="{FF2B5EF4-FFF2-40B4-BE49-F238E27FC236}">
                <a16:creationId xmlns:a16="http://schemas.microsoft.com/office/drawing/2014/main" id="{CCB410C9-64CD-449F-859B-4F0908EDA901}"/>
              </a:ext>
            </a:extLst>
          </p:cNvPr>
          <p:cNvSpPr txBox="1">
            <a:spLocks/>
          </p:cNvSpPr>
          <p:nvPr/>
        </p:nvSpPr>
        <p:spPr>
          <a:xfrm>
            <a:off x="524785" y="353160"/>
            <a:ext cx="5318475" cy="898581"/>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914400" fontAlgn="auto">
              <a:spcAft>
                <a:spcPts val="600"/>
              </a:spcAft>
              <a:buClrTx/>
              <a:buSzTx/>
            </a:pPr>
            <a:r>
              <a:rPr lang="en-US" sz="3500">
                <a:solidFill>
                  <a:srgbClr val="FFFFFF"/>
                </a:solidFill>
              </a:rPr>
              <a:t>The Practice Principles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 y="-763"/>
            <a:ext cx="9138771" cy="6860096"/>
          </a:xfrm>
          <a:prstGeom prst="rect">
            <a:avLst/>
          </a:prstGeom>
        </p:spPr>
      </p:pic>
      <p:sp>
        <p:nvSpPr>
          <p:cNvPr id="12" name="Title 5">
            <a:extLst>
              <a:ext uri="{FF2B5EF4-FFF2-40B4-BE49-F238E27FC236}">
                <a16:creationId xmlns:a16="http://schemas.microsoft.com/office/drawing/2014/main" id="{742C0F97-B1E0-13E2-E8FD-67ABB9B67F74}"/>
              </a:ext>
            </a:extLst>
          </p:cNvPr>
          <p:cNvSpPr txBox="1">
            <a:spLocks/>
          </p:cNvSpPr>
          <p:nvPr/>
        </p:nvSpPr>
        <p:spPr>
          <a:xfrm>
            <a:off x="1202467" y="350010"/>
            <a:ext cx="7074366" cy="574131"/>
          </a:xfrm>
          <a:prstGeom prst="rect">
            <a:avLst/>
          </a:prstGeom>
        </p:spPr>
        <p:txBody>
          <a:bodyPr lIns="91440" tIns="45720" rIns="91440" bIns="4572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spcAft>
                <a:spcPts val="0"/>
              </a:spcAft>
            </a:pPr>
            <a:r>
              <a:rPr lang="en-GB" sz="2400" b="1" dirty="0">
                <a:solidFill>
                  <a:schemeClr val="bg1"/>
                </a:solidFill>
                <a:latin typeface="Lota Grotesque Alt 1 Bold"/>
              </a:rPr>
              <a:t>The eight Practice Principles</a:t>
            </a:r>
            <a:endParaRPr lang="en-US" dirty="0">
              <a:solidFill>
                <a:schemeClr val="bg1"/>
              </a:solidFill>
            </a:endParaRP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926" y="41275"/>
            <a:ext cx="879475" cy="879475"/>
          </a:xfrm>
          <a:prstGeom prst="rect">
            <a:avLst/>
          </a:prstGeom>
        </p:spPr>
      </p:pic>
      <p:sp>
        <p:nvSpPr>
          <p:cNvPr id="2" name="Thought Bubble: Cloud 1">
            <a:extLst>
              <a:ext uri="{FF2B5EF4-FFF2-40B4-BE49-F238E27FC236}">
                <a16:creationId xmlns:a16="http://schemas.microsoft.com/office/drawing/2014/main" id="{82060726-08E1-563D-6FAF-592B2D788C85}"/>
              </a:ext>
            </a:extLst>
          </p:cNvPr>
          <p:cNvSpPr/>
          <p:nvPr/>
        </p:nvSpPr>
        <p:spPr>
          <a:xfrm>
            <a:off x="1121791" y="1670882"/>
            <a:ext cx="6634714" cy="4032334"/>
          </a:xfrm>
          <a:prstGeom prst="cloudCallout">
            <a:avLst>
              <a:gd name="adj1" fmla="val -48397"/>
              <a:gd name="adj2" fmla="val -40831"/>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9CA7F271-3326-D854-3760-FA1280DD5F49}"/>
              </a:ext>
            </a:extLst>
          </p:cNvPr>
          <p:cNvSpPr txBox="1"/>
          <p:nvPr/>
        </p:nvSpPr>
        <p:spPr>
          <a:xfrm>
            <a:off x="2477494" y="3125677"/>
            <a:ext cx="4185501" cy="1237262"/>
          </a:xfrm>
          <a:prstGeom prst="rect">
            <a:avLst/>
          </a:prstGeom>
          <a:noFill/>
        </p:spPr>
        <p:txBody>
          <a:bodyPr wrap="square" rtlCol="0">
            <a:spAutoFit/>
          </a:bodyPr>
          <a:lstStyle/>
          <a:p>
            <a:r>
              <a:rPr lang="en-GB" sz="4000" dirty="0">
                <a:latin typeface="Calibri" panose="020F0502020204030204" pitchFamily="34" charset="0"/>
                <a:cs typeface="Calibri" panose="020F0502020204030204" pitchFamily="34" charset="0"/>
              </a:rPr>
              <a:t>Initial reactions…?</a:t>
            </a:r>
          </a:p>
          <a:p>
            <a:endParaRPr lang="en-GB" sz="4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36561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Rectangle 15">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492"/>
            <a:ext cx="9143999"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35"/>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8" y="-3783777"/>
            <a:ext cx="1576446" cy="9144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69075" y="986"/>
            <a:ext cx="3227567"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5">
            <a:extLst>
              <a:ext uri="{FF2B5EF4-FFF2-40B4-BE49-F238E27FC236}">
                <a16:creationId xmlns:a16="http://schemas.microsoft.com/office/drawing/2014/main" id="{CCB410C9-64CD-449F-859B-4F0908EDA901}"/>
              </a:ext>
            </a:extLst>
          </p:cNvPr>
          <p:cNvSpPr txBox="1">
            <a:spLocks/>
          </p:cNvSpPr>
          <p:nvPr/>
        </p:nvSpPr>
        <p:spPr>
          <a:xfrm>
            <a:off x="524785" y="353160"/>
            <a:ext cx="5318475" cy="898581"/>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914400" fontAlgn="auto">
              <a:spcAft>
                <a:spcPts val="600"/>
              </a:spcAft>
              <a:buClrTx/>
              <a:buSzTx/>
            </a:pPr>
            <a:r>
              <a:rPr lang="en-US" sz="3500">
                <a:solidFill>
                  <a:srgbClr val="FFFFFF"/>
                </a:solidFill>
              </a:rPr>
              <a:t>The Practice Principles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 y="-763"/>
            <a:ext cx="9138771" cy="6860096"/>
          </a:xfrm>
          <a:prstGeom prst="rect">
            <a:avLst/>
          </a:prstGeom>
        </p:spPr>
      </p:pic>
      <p:pic>
        <p:nvPicPr>
          <p:cNvPr id="6" name="Picture 6" descr="Diagram&#10;&#10;Description automatically generated">
            <a:extLst>
              <a:ext uri="{FF2B5EF4-FFF2-40B4-BE49-F238E27FC236}">
                <a16:creationId xmlns:a16="http://schemas.microsoft.com/office/drawing/2014/main" id="{276816F1-AC39-2579-EC4D-CC357A574B73}"/>
              </a:ext>
            </a:extLst>
          </p:cNvPr>
          <p:cNvPicPr>
            <a:picLocks noChangeAspect="1"/>
          </p:cNvPicPr>
          <p:nvPr/>
        </p:nvPicPr>
        <p:blipFill>
          <a:blip r:embed="rId4"/>
          <a:stretch>
            <a:fillRect/>
          </a:stretch>
        </p:blipFill>
        <p:spPr>
          <a:xfrm>
            <a:off x="2002431" y="1097390"/>
            <a:ext cx="5149514" cy="5013230"/>
          </a:xfrm>
          <a:prstGeom prst="rect">
            <a:avLst/>
          </a:prstGeom>
        </p:spPr>
      </p:pic>
      <p:sp>
        <p:nvSpPr>
          <p:cNvPr id="12" name="Title 5">
            <a:extLst>
              <a:ext uri="{FF2B5EF4-FFF2-40B4-BE49-F238E27FC236}">
                <a16:creationId xmlns:a16="http://schemas.microsoft.com/office/drawing/2014/main" id="{742C0F97-B1E0-13E2-E8FD-67ABB9B67F74}"/>
              </a:ext>
            </a:extLst>
          </p:cNvPr>
          <p:cNvSpPr txBox="1">
            <a:spLocks/>
          </p:cNvSpPr>
          <p:nvPr/>
        </p:nvSpPr>
        <p:spPr>
          <a:xfrm>
            <a:off x="1202467" y="350010"/>
            <a:ext cx="7074366" cy="574131"/>
          </a:xfrm>
          <a:prstGeom prst="rect">
            <a:avLst/>
          </a:prstGeom>
        </p:spPr>
        <p:txBody>
          <a:bodyPr lIns="91440" tIns="45720" rIns="91440" bIns="4572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spcAft>
                <a:spcPts val="0"/>
              </a:spcAft>
            </a:pPr>
            <a:r>
              <a:rPr lang="en-GB" sz="2400" b="1" dirty="0">
                <a:solidFill>
                  <a:schemeClr val="bg1"/>
                </a:solidFill>
                <a:latin typeface="Lota Grotesque Alt 1 Bold"/>
              </a:rPr>
              <a:t>The eight Practice Principles</a:t>
            </a:r>
            <a:endParaRPr lang="en-US" dirty="0">
              <a:solidFill>
                <a:schemeClr val="bg1"/>
              </a:solidFill>
            </a:endParaRPr>
          </a:p>
        </p:txBody>
      </p:sp>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926" y="41275"/>
            <a:ext cx="879475" cy="879475"/>
          </a:xfrm>
          <a:prstGeom prst="rect">
            <a:avLst/>
          </a:prstGeom>
        </p:spPr>
      </p:pic>
    </p:spTree>
    <p:extLst>
      <p:ext uri="{BB962C8B-B14F-4D97-AF65-F5344CB8AC3E}">
        <p14:creationId xmlns:p14="http://schemas.microsoft.com/office/powerpoint/2010/main" val="3520024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79" y="401156"/>
            <a:ext cx="9157577" cy="6466086"/>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78" y="0"/>
            <a:ext cx="9157577" cy="6466086"/>
          </a:xfrm>
          <a:prstGeom prst="rect">
            <a:avLst/>
          </a:prstGeom>
        </p:spPr>
      </p:pic>
      <p:sp>
        <p:nvSpPr>
          <p:cNvPr id="5" name="Title 5">
            <a:extLst>
              <a:ext uri="{FF2B5EF4-FFF2-40B4-BE49-F238E27FC236}">
                <a16:creationId xmlns:a16="http://schemas.microsoft.com/office/drawing/2014/main" id="{CCB410C9-64CD-449F-859B-4F0908EDA901}"/>
              </a:ext>
            </a:extLst>
          </p:cNvPr>
          <p:cNvSpPr txBox="1">
            <a:spLocks/>
          </p:cNvSpPr>
          <p:nvPr/>
        </p:nvSpPr>
        <p:spPr>
          <a:xfrm>
            <a:off x="1568605" y="226392"/>
            <a:ext cx="7074366" cy="574131"/>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buClrTx/>
              <a:buSzTx/>
              <a:buFontTx/>
            </a:pPr>
            <a:endParaRPr lang="en-GB" sz="2400">
              <a:solidFill>
                <a:schemeClr val="bg1"/>
              </a:solidFill>
              <a:latin typeface="Lota Grotesque Alt 1" panose="00000500000000000000" pitchFamily="50" charset="0"/>
            </a:endParaRPr>
          </a:p>
        </p:txBody>
      </p:sp>
      <p:sp>
        <p:nvSpPr>
          <p:cNvPr id="14" name="Rectangle 6"/>
          <p:cNvSpPr>
            <a:spLocks noChangeArrowheads="1"/>
          </p:cNvSpPr>
          <p:nvPr/>
        </p:nvSpPr>
        <p:spPr bwMode="auto">
          <a:xfrm>
            <a:off x="0" y="2788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18" name="Rectangle 4"/>
          <p:cNvSpPr>
            <a:spLocks noChangeArrowheads="1"/>
          </p:cNvSpPr>
          <p:nvPr/>
        </p:nvSpPr>
        <p:spPr bwMode="auto">
          <a:xfrm>
            <a:off x="1481765" y="1923725"/>
            <a:ext cx="6153315"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defTabSz="914400" eaLnBrk="0">
              <a:lnSpc>
                <a:spcPct val="100000"/>
              </a:lnSpc>
              <a:buClrTx/>
              <a:buSzTx/>
            </a:pPr>
            <a:r>
              <a:rPr kumimoji="0" lang="en-GB" altLang="en-US" sz="3600" b="1" i="0" u="none" strike="noStrike" cap="none" normalizeH="0" baseline="0" dirty="0">
                <a:ln>
                  <a:noFill/>
                </a:ln>
                <a:solidFill>
                  <a:srgbClr val="A53C25"/>
                </a:solidFill>
                <a:effectLst/>
                <a:latin typeface="+mn-lt"/>
                <a:ea typeface="Calibri" panose="020F0502020204030204" pitchFamily="34" charset="0"/>
              </a:rPr>
              <a:t>Responses to child exploitation</a:t>
            </a:r>
            <a:r>
              <a:rPr lang="en-GB" altLang="en-US" sz="3600" b="1" dirty="0">
                <a:solidFill>
                  <a:srgbClr val="A53C25"/>
                </a:solidFill>
                <a:latin typeface="+mn-lt"/>
                <a:ea typeface="Calibri" panose="020F0502020204030204" pitchFamily="34" charset="0"/>
              </a:rPr>
              <a:t> </a:t>
            </a:r>
            <a:r>
              <a:rPr kumimoji="0" lang="en-GB" altLang="en-US" sz="3600" b="1" i="0" u="none" strike="noStrike" cap="none" normalizeH="0" baseline="0" dirty="0">
                <a:ln>
                  <a:noFill/>
                </a:ln>
                <a:solidFill>
                  <a:srgbClr val="A53C25"/>
                </a:solidFill>
                <a:effectLst/>
                <a:latin typeface="+mn-lt"/>
                <a:ea typeface="Calibri" panose="020F0502020204030204" pitchFamily="34" charset="0"/>
              </a:rPr>
              <a:t>and</a:t>
            </a:r>
            <a:r>
              <a:rPr lang="en-GB" altLang="en-US" sz="3600" b="1" dirty="0">
                <a:solidFill>
                  <a:srgbClr val="A53C25"/>
                </a:solidFill>
                <a:latin typeface="+mn-lt"/>
                <a:ea typeface="Calibri" panose="020F0502020204030204" pitchFamily="34" charset="0"/>
              </a:rPr>
              <a:t> </a:t>
            </a:r>
          </a:p>
          <a:p>
            <a:pPr algn="ctr" defTabSz="914400" eaLnBrk="0">
              <a:lnSpc>
                <a:spcPct val="100000"/>
              </a:lnSpc>
              <a:buClrTx/>
              <a:buSzTx/>
            </a:pPr>
            <a:r>
              <a:rPr lang="en-GB" altLang="en-US" sz="3600" b="1" dirty="0">
                <a:solidFill>
                  <a:srgbClr val="A53C25"/>
                </a:solidFill>
                <a:latin typeface="+mn-lt"/>
                <a:ea typeface="Calibri" panose="020F0502020204030204" pitchFamily="34" charset="0"/>
              </a:rPr>
              <a:t>extra-familial</a:t>
            </a:r>
            <a:r>
              <a:rPr kumimoji="0" lang="en-GB" altLang="en-US" sz="3600" b="1" i="0" u="none" strike="noStrike" cap="none" normalizeH="0" baseline="0" dirty="0">
                <a:ln>
                  <a:noFill/>
                </a:ln>
                <a:solidFill>
                  <a:srgbClr val="A53C25"/>
                </a:solidFill>
                <a:effectLst/>
                <a:latin typeface="+mn-lt"/>
                <a:ea typeface="Calibri" panose="020F0502020204030204" pitchFamily="34" charset="0"/>
              </a:rPr>
              <a:t> harm</a:t>
            </a:r>
            <a:r>
              <a:rPr kumimoji="0" lang="en-GB" altLang="en-US" sz="3600" b="1" i="0" u="none" strike="noStrike" cap="none" normalizeH="0" dirty="0">
                <a:ln>
                  <a:noFill/>
                </a:ln>
                <a:solidFill>
                  <a:srgbClr val="A53C25"/>
                </a:solidFill>
                <a:effectLst/>
                <a:latin typeface="+mn-lt"/>
                <a:ea typeface="Calibri" panose="020F0502020204030204" pitchFamily="34" charset="0"/>
              </a:rPr>
              <a:t> m</a:t>
            </a:r>
            <a:r>
              <a:rPr kumimoji="0" lang="en-GB" altLang="en-US" sz="3600" b="1" i="0" u="none" strike="noStrike" cap="none" normalizeH="0" baseline="0" dirty="0">
                <a:ln>
                  <a:noFill/>
                </a:ln>
                <a:solidFill>
                  <a:srgbClr val="A53C25"/>
                </a:solidFill>
                <a:effectLst/>
                <a:latin typeface="+mn-lt"/>
                <a:ea typeface="Calibri" panose="020F0502020204030204" pitchFamily="34" charset="0"/>
              </a:rPr>
              <a:t>ust</a:t>
            </a:r>
            <a:r>
              <a:rPr lang="en-GB" altLang="en-US" sz="3600" b="1" dirty="0">
                <a:solidFill>
                  <a:srgbClr val="A53C25"/>
                </a:solidFill>
                <a:latin typeface="+mn-lt"/>
                <a:ea typeface="Calibri" panose="020F0502020204030204" pitchFamily="34" charset="0"/>
              </a:rPr>
              <a:t>… </a:t>
            </a:r>
          </a:p>
          <a:p>
            <a:pPr algn="ctr" defTabSz="914400" eaLnBrk="0">
              <a:lnSpc>
                <a:spcPct val="100000"/>
              </a:lnSpc>
              <a:buClrTx/>
              <a:buSzTx/>
            </a:pPr>
            <a:r>
              <a:rPr lang="en-GB" altLang="en-US" sz="3600" b="1" dirty="0">
                <a:solidFill>
                  <a:srgbClr val="A53C25"/>
                </a:solidFill>
                <a:latin typeface="+mn-lt"/>
                <a:ea typeface="Calibri" panose="020F0502020204030204" pitchFamily="34" charset="0"/>
              </a:rPr>
              <a:t>P</a:t>
            </a:r>
            <a:r>
              <a:rPr kumimoji="0" lang="en-GB" altLang="en-US" sz="3600" b="1" i="0" u="none" strike="noStrike" cap="none" normalizeH="0" baseline="0" dirty="0">
                <a:ln>
                  <a:noFill/>
                </a:ln>
                <a:solidFill>
                  <a:srgbClr val="A53C25"/>
                </a:solidFill>
                <a:effectLst/>
                <a:latin typeface="+mn-lt"/>
                <a:ea typeface="Calibri" panose="020F0502020204030204" pitchFamily="34" charset="0"/>
              </a:rPr>
              <a:t>ut children</a:t>
            </a:r>
            <a:r>
              <a:rPr lang="en-GB" altLang="en-US" sz="3600" b="1" dirty="0">
                <a:solidFill>
                  <a:srgbClr val="A53C25"/>
                </a:solidFill>
                <a:latin typeface="+mn-lt"/>
                <a:ea typeface="Calibri" panose="020F0502020204030204" pitchFamily="34" charset="0"/>
              </a:rPr>
              <a:t> </a:t>
            </a:r>
            <a:r>
              <a:rPr kumimoji="0" lang="en-GB" altLang="en-US" sz="3600" b="1" i="0" u="none" strike="noStrike" cap="none" normalizeH="0" baseline="0" dirty="0">
                <a:ln>
                  <a:noFill/>
                </a:ln>
                <a:solidFill>
                  <a:srgbClr val="A53C25"/>
                </a:solidFill>
                <a:effectLst/>
                <a:latin typeface="+mn-lt"/>
                <a:ea typeface="Calibri" panose="020F0502020204030204" pitchFamily="34" charset="0"/>
              </a:rPr>
              <a:t>and young</a:t>
            </a:r>
            <a:r>
              <a:rPr lang="en-GB" altLang="en-US" sz="3600" b="1" dirty="0">
                <a:solidFill>
                  <a:srgbClr val="A53C25"/>
                </a:solidFill>
                <a:latin typeface="+mn-lt"/>
                <a:ea typeface="Calibri" panose="020F0502020204030204" pitchFamily="34" charset="0"/>
              </a:rPr>
              <a:t> </a:t>
            </a:r>
          </a:p>
          <a:p>
            <a:pPr algn="ctr" defTabSz="914400" eaLnBrk="0">
              <a:lnSpc>
                <a:spcPct val="100000"/>
              </a:lnSpc>
              <a:buClrTx/>
              <a:buSzTx/>
            </a:pPr>
            <a:r>
              <a:rPr kumimoji="0" lang="en-GB" altLang="en-US" sz="3600" b="1" i="0" u="none" strike="noStrike" cap="none" normalizeH="0" baseline="0" dirty="0">
                <a:ln>
                  <a:noFill/>
                </a:ln>
                <a:solidFill>
                  <a:srgbClr val="A53C25"/>
                </a:solidFill>
                <a:effectLst/>
                <a:latin typeface="+mn-lt"/>
                <a:ea typeface="Calibri" panose="020F0502020204030204" pitchFamily="34" charset="0"/>
              </a:rPr>
              <a:t>people first</a:t>
            </a:r>
            <a:endParaRPr lang="en-GB" altLang="en-US" sz="3600" b="1" i="0" u="none" strike="noStrike" cap="none" normalizeH="0" baseline="0" dirty="0">
              <a:ln>
                <a:noFill/>
              </a:ln>
              <a:solidFill>
                <a:srgbClr val="A53C25"/>
              </a:solidFill>
              <a:effectLst/>
              <a:latin typeface="+mn-lt"/>
            </a:endParaRPr>
          </a:p>
        </p:txBody>
      </p:sp>
      <p:sp>
        <p:nvSpPr>
          <p:cNvPr id="19" name="Rectangle 4"/>
          <p:cNvSpPr>
            <a:spLocks noChangeArrowheads="1"/>
          </p:cNvSpPr>
          <p:nvPr/>
        </p:nvSpPr>
        <p:spPr bwMode="auto">
          <a:xfrm>
            <a:off x="1018578" y="339602"/>
            <a:ext cx="592274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1" defTabSz="914400" eaLnBrk="0">
              <a:lnSpc>
                <a:spcPct val="100000"/>
              </a:lnSpc>
              <a:buClrTx/>
              <a:buSzTx/>
            </a:pPr>
            <a:r>
              <a:rPr kumimoji="0" lang="en-GB" altLang="en-US" sz="2800" b="1" i="0" u="none" strike="noStrike" cap="none" normalizeH="0" baseline="0">
                <a:ln>
                  <a:noFill/>
                </a:ln>
                <a:solidFill>
                  <a:schemeClr val="bg1"/>
                </a:solidFill>
                <a:effectLst/>
                <a:latin typeface="Lota Grotesque Alt 1"/>
                <a:ea typeface="Calibri" panose="020F0502020204030204" pitchFamily="34" charset="0"/>
              </a:rPr>
              <a:t>Practice</a:t>
            </a:r>
            <a:r>
              <a:rPr kumimoji="0" lang="en-GB" altLang="en-US" sz="2800" b="1" i="0" u="none" strike="noStrike" cap="none" normalizeH="0">
                <a:ln>
                  <a:noFill/>
                </a:ln>
                <a:solidFill>
                  <a:schemeClr val="bg1"/>
                </a:solidFill>
                <a:effectLst/>
                <a:latin typeface="Lota Grotesque Alt 1"/>
                <a:ea typeface="Calibri" panose="020F0502020204030204" pitchFamily="34" charset="0"/>
              </a:rPr>
              <a:t> Principle 1</a:t>
            </a:r>
            <a:endParaRPr lang="en-GB" altLang="en-US" sz="2800" b="1" i="0" u="none" strike="noStrike" cap="none" normalizeH="0" baseline="0">
              <a:ln>
                <a:noFill/>
              </a:ln>
              <a:solidFill>
                <a:schemeClr val="bg1"/>
              </a:solidFill>
              <a:effectLst/>
              <a:latin typeface="Lota Grotesque Alt 1"/>
            </a:endParaRPr>
          </a:p>
        </p:txBody>
      </p:sp>
      <p:pic>
        <p:nvPicPr>
          <p:cNvPr id="20" name="Picture 19"/>
          <p:cNvPicPr>
            <a:picLocks noChangeAspect="1"/>
          </p:cNvPicPr>
          <p:nvPr/>
        </p:nvPicPr>
        <p:blipFill rotWithShape="1">
          <a:blip r:embed="rId4">
            <a:extLst>
              <a:ext uri="{28A0092B-C50C-407E-A947-70E740481C1C}">
                <a14:useLocalDpi xmlns:a14="http://schemas.microsoft.com/office/drawing/2010/main" val="0"/>
              </a:ext>
            </a:extLst>
          </a:blip>
          <a:srcRect t="88702"/>
          <a:stretch/>
        </p:blipFill>
        <p:spPr>
          <a:xfrm>
            <a:off x="-1" y="6083167"/>
            <a:ext cx="9144000" cy="774834"/>
          </a:xfrm>
          <a:prstGeom prst="rect">
            <a:avLst/>
          </a:prstGeom>
        </p:spPr>
      </p:pic>
    </p:spTree>
    <p:extLst>
      <p:ext uri="{BB962C8B-B14F-4D97-AF65-F5344CB8AC3E}">
        <p14:creationId xmlns:p14="http://schemas.microsoft.com/office/powerpoint/2010/main" val="4175083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79" y="401156"/>
            <a:ext cx="9157577" cy="6466086"/>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78" y="0"/>
            <a:ext cx="9157577" cy="6466086"/>
          </a:xfrm>
          <a:prstGeom prst="rect">
            <a:avLst/>
          </a:prstGeom>
        </p:spPr>
      </p:pic>
      <p:sp>
        <p:nvSpPr>
          <p:cNvPr id="5" name="Title 5">
            <a:extLst>
              <a:ext uri="{FF2B5EF4-FFF2-40B4-BE49-F238E27FC236}">
                <a16:creationId xmlns:a16="http://schemas.microsoft.com/office/drawing/2014/main" id="{CCB410C9-64CD-449F-859B-4F0908EDA901}"/>
              </a:ext>
            </a:extLst>
          </p:cNvPr>
          <p:cNvSpPr txBox="1">
            <a:spLocks/>
          </p:cNvSpPr>
          <p:nvPr/>
        </p:nvSpPr>
        <p:spPr>
          <a:xfrm>
            <a:off x="1568605" y="226392"/>
            <a:ext cx="7074366" cy="574131"/>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buClrTx/>
              <a:buSzTx/>
              <a:buFontTx/>
            </a:pPr>
            <a:endParaRPr lang="en-GB" sz="2400">
              <a:solidFill>
                <a:schemeClr val="bg1"/>
              </a:solidFill>
              <a:latin typeface="Lota Grotesque Alt 1" panose="00000500000000000000" pitchFamily="50" charset="0"/>
            </a:endParaRPr>
          </a:p>
        </p:txBody>
      </p:sp>
      <p:sp>
        <p:nvSpPr>
          <p:cNvPr id="12" name="Rectangle 4"/>
          <p:cNvSpPr>
            <a:spLocks noChangeArrowheads="1"/>
          </p:cNvSpPr>
          <p:nvPr/>
        </p:nvSpPr>
        <p:spPr bwMode="auto">
          <a:xfrm>
            <a:off x="1067577" y="133309"/>
            <a:ext cx="592274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a:lnSpc>
                <a:spcPct val="100000"/>
              </a:lnSpc>
              <a:buClrTx/>
              <a:buSzTx/>
            </a:pPr>
            <a:r>
              <a:rPr kumimoji="0" lang="en-GB" altLang="en-US" sz="2400" b="1" i="0" u="none" strike="noStrike" cap="none" normalizeH="0" baseline="0" dirty="0">
                <a:ln>
                  <a:noFill/>
                </a:ln>
                <a:solidFill>
                  <a:schemeClr val="bg1"/>
                </a:solidFill>
                <a:effectLst/>
                <a:latin typeface="Lota Grotesque Alt 1"/>
                <a:ea typeface="Calibri" panose="020F0502020204030204" pitchFamily="34" charset="0"/>
              </a:rPr>
              <a:t>Put children</a:t>
            </a:r>
            <a:r>
              <a:rPr lang="en-GB" altLang="en-US" sz="2400" b="1" dirty="0">
                <a:solidFill>
                  <a:schemeClr val="bg1"/>
                </a:solidFill>
                <a:latin typeface="Lota Grotesque Alt 1"/>
                <a:ea typeface="Calibri" panose="020F0502020204030204" pitchFamily="34" charset="0"/>
              </a:rPr>
              <a:t> </a:t>
            </a:r>
            <a:r>
              <a:rPr kumimoji="0" lang="en-GB" altLang="en-US" sz="2400" b="1" i="0" u="none" strike="noStrike" cap="none" normalizeH="0" baseline="0" dirty="0">
                <a:ln>
                  <a:noFill/>
                </a:ln>
                <a:solidFill>
                  <a:schemeClr val="bg1"/>
                </a:solidFill>
                <a:effectLst/>
                <a:latin typeface="Lota Grotesque Alt 1"/>
                <a:ea typeface="Calibri" panose="020F0502020204030204" pitchFamily="34" charset="0"/>
              </a:rPr>
              <a:t>and young</a:t>
            </a:r>
            <a:r>
              <a:rPr lang="en-GB" altLang="en-US" sz="2400" b="1" dirty="0">
                <a:solidFill>
                  <a:schemeClr val="bg1"/>
                </a:solidFill>
                <a:latin typeface="Lota Grotesque Alt 1"/>
                <a:ea typeface="Calibri" panose="020F0502020204030204" pitchFamily="34" charset="0"/>
              </a:rPr>
              <a:t> </a:t>
            </a:r>
          </a:p>
          <a:p>
            <a:pPr defTabSz="914400" eaLnBrk="0">
              <a:lnSpc>
                <a:spcPct val="100000"/>
              </a:lnSpc>
              <a:buClrTx/>
              <a:buSzTx/>
            </a:pPr>
            <a:r>
              <a:rPr kumimoji="0" lang="en-GB" altLang="en-US" sz="2400" b="1" i="0" u="none" strike="noStrike" cap="none" normalizeH="0" baseline="0" dirty="0">
                <a:ln>
                  <a:noFill/>
                </a:ln>
                <a:solidFill>
                  <a:schemeClr val="bg1"/>
                </a:solidFill>
                <a:effectLst/>
                <a:latin typeface="Lota Grotesque Alt 1"/>
                <a:ea typeface="Calibri" panose="020F0502020204030204" pitchFamily="34" charset="0"/>
              </a:rPr>
              <a:t>people first</a:t>
            </a:r>
            <a:endParaRPr lang="en-GB" altLang="en-US" sz="2400" b="1" i="0" u="none" strike="noStrike" cap="none" normalizeH="0" baseline="0" dirty="0">
              <a:ln>
                <a:noFill/>
              </a:ln>
              <a:solidFill>
                <a:schemeClr val="bg1"/>
              </a:solidFill>
              <a:effectLst/>
              <a:latin typeface="Lota Grotesque Alt 1"/>
            </a:endParaRPr>
          </a:p>
        </p:txBody>
      </p:sp>
      <p:sp>
        <p:nvSpPr>
          <p:cNvPr id="14" name="Rectangle 6"/>
          <p:cNvSpPr>
            <a:spLocks noChangeArrowheads="1"/>
          </p:cNvSpPr>
          <p:nvPr/>
        </p:nvSpPr>
        <p:spPr bwMode="auto">
          <a:xfrm>
            <a:off x="0" y="2788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17" name="TextBox 16"/>
          <p:cNvSpPr txBox="1"/>
          <p:nvPr/>
        </p:nvSpPr>
        <p:spPr>
          <a:xfrm>
            <a:off x="446721" y="1314539"/>
            <a:ext cx="8196250" cy="4832092"/>
          </a:xfrm>
          <a:prstGeom prst="rect">
            <a:avLst/>
          </a:prstGeom>
          <a:noFill/>
        </p:spPr>
        <p:txBody>
          <a:bodyPr wrap="square" lIns="91440" tIns="45720" rIns="91440" bIns="45720" rtlCol="0" anchor="t">
            <a:spAutoFit/>
          </a:bodyPr>
          <a:lstStyle/>
          <a:p>
            <a:pPr marL="285750" indent="-285750">
              <a:lnSpc>
                <a:spcPct val="100000"/>
              </a:lnSpc>
              <a:buClr>
                <a:srgbClr val="AF300B"/>
              </a:buClr>
              <a:buFont typeface="Arial" panose="020B0604020202020204" pitchFamily="34" charset="0"/>
              <a:buChar char="•"/>
            </a:pPr>
            <a:r>
              <a:rPr lang="en-GB" sz="2200" b="1" dirty="0">
                <a:solidFill>
                  <a:srgbClr val="A53C25"/>
                </a:solidFill>
                <a:latin typeface="+mn-lt"/>
                <a:ea typeface="Microsoft YaHei"/>
                <a:cs typeface="Arial"/>
              </a:rPr>
              <a:t>Children cannot be held responsible for harm caused by others</a:t>
            </a:r>
          </a:p>
          <a:p>
            <a:pPr>
              <a:lnSpc>
                <a:spcPct val="100000"/>
              </a:lnSpc>
              <a:buClr>
                <a:srgbClr val="AF300B"/>
              </a:buClr>
            </a:pPr>
            <a:endParaRPr lang="en-GB" sz="2200" b="1" dirty="0">
              <a:solidFill>
                <a:srgbClr val="A53C25"/>
              </a:solidFill>
              <a:latin typeface="+mn-lt"/>
              <a:ea typeface="Microsoft YaHei"/>
              <a:cs typeface="Arial"/>
            </a:endParaRPr>
          </a:p>
          <a:p>
            <a:pPr marL="285750" indent="-285750">
              <a:lnSpc>
                <a:spcPct val="100000"/>
              </a:lnSpc>
              <a:buClr>
                <a:srgbClr val="AF300B"/>
              </a:buClr>
              <a:buFont typeface="Arial" panose="020B0604020202020204" pitchFamily="34" charset="0"/>
              <a:buChar char="•"/>
            </a:pPr>
            <a:r>
              <a:rPr lang="en-GB" sz="2200" b="1" dirty="0">
                <a:solidFill>
                  <a:srgbClr val="A53C25"/>
                </a:solidFill>
                <a:latin typeface="+mn-lt"/>
                <a:ea typeface="Microsoft YaHei"/>
                <a:cs typeface="Arial"/>
              </a:rPr>
              <a:t>Where children are causing harm – they are still children &amp; responses should reflect that</a:t>
            </a:r>
          </a:p>
          <a:p>
            <a:pPr>
              <a:lnSpc>
                <a:spcPct val="100000"/>
              </a:lnSpc>
              <a:buClr>
                <a:srgbClr val="AF300B"/>
              </a:buClr>
            </a:pPr>
            <a:endParaRPr lang="en-GB" sz="2200" b="1" dirty="0">
              <a:solidFill>
                <a:srgbClr val="A53C25"/>
              </a:solidFill>
              <a:latin typeface="+mn-lt"/>
              <a:ea typeface="Microsoft YaHei"/>
              <a:cs typeface="Arial"/>
            </a:endParaRPr>
          </a:p>
          <a:p>
            <a:pPr marL="285750" indent="-285750">
              <a:lnSpc>
                <a:spcPct val="100000"/>
              </a:lnSpc>
              <a:buClr>
                <a:srgbClr val="AF300B"/>
              </a:buClr>
              <a:buFont typeface="Arial" panose="020B0604020202020204" pitchFamily="34" charset="0"/>
              <a:buChar char="•"/>
            </a:pPr>
            <a:r>
              <a:rPr lang="en-GB" sz="2200" b="1" i="1" dirty="0">
                <a:solidFill>
                  <a:srgbClr val="A53C25"/>
                </a:solidFill>
                <a:latin typeface="+mn-lt"/>
                <a:ea typeface="Microsoft YaHei"/>
                <a:cs typeface="Arial"/>
              </a:rPr>
              <a:t>All</a:t>
            </a:r>
            <a:r>
              <a:rPr lang="en-GB" sz="2200" b="1" dirty="0">
                <a:solidFill>
                  <a:srgbClr val="A53C25"/>
                </a:solidFill>
                <a:latin typeface="+mn-lt"/>
                <a:ea typeface="Microsoft YaHei"/>
                <a:cs typeface="Arial"/>
              </a:rPr>
              <a:t> children and young people deserve to be supported in a way that respects their rights and offers protection</a:t>
            </a:r>
          </a:p>
          <a:p>
            <a:pPr>
              <a:lnSpc>
                <a:spcPct val="100000"/>
              </a:lnSpc>
              <a:buClr>
                <a:srgbClr val="AF300B"/>
              </a:buClr>
            </a:pPr>
            <a:endParaRPr lang="en-GB" sz="2200" b="1" dirty="0">
              <a:solidFill>
                <a:srgbClr val="A53C25"/>
              </a:solidFill>
              <a:latin typeface="+mn-lt"/>
              <a:ea typeface="Microsoft YaHei"/>
              <a:cs typeface="Arial"/>
            </a:endParaRPr>
          </a:p>
          <a:p>
            <a:pPr marL="285750" indent="-285750">
              <a:lnSpc>
                <a:spcPct val="100000"/>
              </a:lnSpc>
              <a:buClr>
                <a:srgbClr val="AF300B"/>
              </a:buClr>
              <a:buFont typeface="Arial" panose="020B0604020202020204" pitchFamily="34" charset="0"/>
              <a:buChar char="•"/>
            </a:pPr>
            <a:r>
              <a:rPr lang="en-GB" sz="2200" b="1" dirty="0">
                <a:solidFill>
                  <a:srgbClr val="A53C25"/>
                </a:solidFill>
                <a:latin typeface="+mn-lt"/>
                <a:ea typeface="Microsoft YaHei"/>
                <a:cs typeface="Arial"/>
              </a:rPr>
              <a:t>The complexities and presentation of child exploitation and extra-familial harm means that responses sometimes undermine the realisation of these rights  </a:t>
            </a:r>
            <a:endParaRPr lang="en-GB" sz="2200" b="1" dirty="0">
              <a:solidFill>
                <a:srgbClr val="A53C25"/>
              </a:solidFill>
              <a:latin typeface="+mn-lt"/>
              <a:cs typeface="Arial"/>
            </a:endParaRPr>
          </a:p>
          <a:p>
            <a:pPr>
              <a:lnSpc>
                <a:spcPct val="100000"/>
              </a:lnSpc>
            </a:pPr>
            <a:endParaRPr lang="en-GB" sz="2200" dirty="0">
              <a:latin typeface="+mn-lt"/>
            </a:endParaRPr>
          </a:p>
          <a:p>
            <a:pPr>
              <a:lnSpc>
                <a:spcPct val="100000"/>
              </a:lnSpc>
            </a:pPr>
            <a:endParaRPr lang="en-GB" sz="2200" dirty="0">
              <a:latin typeface="+mn-lt"/>
            </a:endParaRPr>
          </a:p>
          <a:p>
            <a:pPr>
              <a:lnSpc>
                <a:spcPct val="100000"/>
              </a:lnSpc>
            </a:pPr>
            <a:endParaRPr lang="en-GB" sz="2200" dirty="0">
              <a:latin typeface="+mn-lt"/>
            </a:endParaRPr>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t="88702"/>
          <a:stretch/>
        </p:blipFill>
        <p:spPr>
          <a:xfrm>
            <a:off x="-1" y="6083167"/>
            <a:ext cx="9144000" cy="774834"/>
          </a:xfrm>
          <a:prstGeom prst="rect">
            <a:avLst/>
          </a:prstGeom>
        </p:spPr>
      </p:pic>
    </p:spTree>
    <p:extLst>
      <p:ext uri="{BB962C8B-B14F-4D97-AF65-F5344CB8AC3E}">
        <p14:creationId xmlns:p14="http://schemas.microsoft.com/office/powerpoint/2010/main" val="755865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665E4-B5F3-0146-D21C-481B1F19E0E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DB955E7-E8BE-5D20-4DA6-E94D3D462AD3}"/>
              </a:ext>
            </a:extLst>
          </p:cNvPr>
          <p:cNvSpPr>
            <a:spLocks noGrp="1"/>
          </p:cNvSpPr>
          <p:nvPr>
            <p:ph idx="1"/>
          </p:nvPr>
        </p:nvSpPr>
        <p:spPr/>
        <p:txBody>
          <a:bodyPr/>
          <a:lstStyle/>
          <a:p>
            <a:endParaRPr lang="en-GB" dirty="0"/>
          </a:p>
        </p:txBody>
      </p:sp>
      <p:pic>
        <p:nvPicPr>
          <p:cNvPr id="6" name="Picture 5">
            <a:extLst>
              <a:ext uri="{FF2B5EF4-FFF2-40B4-BE49-F238E27FC236}">
                <a16:creationId xmlns:a16="http://schemas.microsoft.com/office/drawing/2014/main" id="{EDB13AA5-D608-0125-CCD1-428C062B8F3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578" y="0"/>
            <a:ext cx="9157577" cy="6466086"/>
          </a:xfrm>
          <a:prstGeom prst="rect">
            <a:avLst/>
          </a:prstGeom>
        </p:spPr>
      </p:pic>
      <p:sp>
        <p:nvSpPr>
          <p:cNvPr id="9" name="TextBox 8">
            <a:extLst>
              <a:ext uri="{FF2B5EF4-FFF2-40B4-BE49-F238E27FC236}">
                <a16:creationId xmlns:a16="http://schemas.microsoft.com/office/drawing/2014/main" id="{C17D0DD9-F6CE-E365-B033-4974A8C82D35}"/>
              </a:ext>
            </a:extLst>
          </p:cNvPr>
          <p:cNvSpPr txBox="1"/>
          <p:nvPr/>
        </p:nvSpPr>
        <p:spPr>
          <a:xfrm>
            <a:off x="743464" y="1713071"/>
            <a:ext cx="7899507" cy="5021055"/>
          </a:xfrm>
          <a:prstGeom prst="rect">
            <a:avLst/>
          </a:prstGeom>
          <a:noFill/>
        </p:spPr>
        <p:txBody>
          <a:bodyPr wrap="square" lIns="91440" tIns="45720" rIns="91440" bIns="45720" rtlCol="0" anchor="t">
            <a:spAutoFit/>
          </a:bodyPr>
          <a:lstStyle/>
          <a:p>
            <a:pPr>
              <a:lnSpc>
                <a:spcPct val="150000"/>
              </a:lnSpc>
            </a:pPr>
            <a:r>
              <a:rPr lang="en-GB" sz="2400" b="1" dirty="0">
                <a:solidFill>
                  <a:srgbClr val="A53C25"/>
                </a:solidFill>
                <a:latin typeface="+mn-lt"/>
              </a:rPr>
              <a:t>How it should feel for a child / young person being supported:</a:t>
            </a:r>
          </a:p>
          <a:p>
            <a:pPr>
              <a:lnSpc>
                <a:spcPct val="150000"/>
              </a:lnSpc>
            </a:pPr>
            <a:endParaRPr lang="en-GB" sz="2400" dirty="0">
              <a:solidFill>
                <a:srgbClr val="A53C25"/>
              </a:solidFill>
              <a:latin typeface="+mn-lt"/>
            </a:endParaRPr>
          </a:p>
          <a:p>
            <a:pPr algn="ctr">
              <a:lnSpc>
                <a:spcPct val="150000"/>
              </a:lnSpc>
            </a:pPr>
            <a:r>
              <a:rPr lang="en-GB" sz="2400" b="1" i="1" dirty="0">
                <a:solidFill>
                  <a:srgbClr val="A53C25"/>
                </a:solidFill>
                <a:latin typeface="+mn-lt"/>
                <a:ea typeface="Microsoft YaHei"/>
                <a:cs typeface="Arial"/>
              </a:rPr>
              <a:t>“I feel understood, believed and treated like a human being. I feel my worker is interested in me and on my side. I know they don’t judge or blame me.”</a:t>
            </a:r>
          </a:p>
          <a:p>
            <a:pPr>
              <a:lnSpc>
                <a:spcPct val="150000"/>
              </a:lnSpc>
            </a:pPr>
            <a:endParaRPr lang="en-GB" sz="2400" dirty="0">
              <a:latin typeface="+mn-lt"/>
            </a:endParaRPr>
          </a:p>
          <a:p>
            <a:pPr>
              <a:lnSpc>
                <a:spcPct val="150000"/>
              </a:lnSpc>
            </a:pPr>
            <a:endParaRPr lang="en-GB" sz="2400" dirty="0">
              <a:latin typeface="+mn-lt"/>
            </a:endParaRPr>
          </a:p>
          <a:p>
            <a:pPr>
              <a:lnSpc>
                <a:spcPct val="150000"/>
              </a:lnSpc>
            </a:pPr>
            <a:endParaRPr lang="en-GB" sz="2400" dirty="0">
              <a:latin typeface="+mn-lt"/>
            </a:endParaRPr>
          </a:p>
        </p:txBody>
      </p:sp>
      <p:sp>
        <p:nvSpPr>
          <p:cNvPr id="10" name="Rectangle 4">
            <a:extLst>
              <a:ext uri="{FF2B5EF4-FFF2-40B4-BE49-F238E27FC236}">
                <a16:creationId xmlns:a16="http://schemas.microsoft.com/office/drawing/2014/main" id="{78165805-5D32-7A0D-BE70-11ECCD13EF6A}"/>
              </a:ext>
            </a:extLst>
          </p:cNvPr>
          <p:cNvSpPr>
            <a:spLocks noChangeArrowheads="1"/>
          </p:cNvSpPr>
          <p:nvPr/>
        </p:nvSpPr>
        <p:spPr bwMode="auto">
          <a:xfrm>
            <a:off x="1067577" y="133309"/>
            <a:ext cx="592274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a:lnSpc>
                <a:spcPct val="100000"/>
              </a:lnSpc>
              <a:buClrTx/>
              <a:buSzTx/>
            </a:pPr>
            <a:r>
              <a:rPr kumimoji="0" lang="en-GB" altLang="en-US" sz="2400" b="1" i="0" u="none" strike="noStrike" cap="none" normalizeH="0" baseline="0" dirty="0">
                <a:ln>
                  <a:noFill/>
                </a:ln>
                <a:solidFill>
                  <a:schemeClr val="bg1"/>
                </a:solidFill>
                <a:effectLst/>
                <a:latin typeface="Lota Grotesque Alt 1"/>
                <a:ea typeface="Calibri" panose="020F0502020204030204" pitchFamily="34" charset="0"/>
              </a:rPr>
              <a:t>Put children</a:t>
            </a:r>
            <a:r>
              <a:rPr lang="en-GB" altLang="en-US" sz="2400" b="1" dirty="0">
                <a:solidFill>
                  <a:schemeClr val="bg1"/>
                </a:solidFill>
                <a:latin typeface="Lota Grotesque Alt 1"/>
                <a:ea typeface="Calibri" panose="020F0502020204030204" pitchFamily="34" charset="0"/>
              </a:rPr>
              <a:t> </a:t>
            </a:r>
            <a:r>
              <a:rPr kumimoji="0" lang="en-GB" altLang="en-US" sz="2400" b="1" i="0" u="none" strike="noStrike" cap="none" normalizeH="0" baseline="0" dirty="0">
                <a:ln>
                  <a:noFill/>
                </a:ln>
                <a:solidFill>
                  <a:schemeClr val="bg1"/>
                </a:solidFill>
                <a:effectLst/>
                <a:latin typeface="Lota Grotesque Alt 1"/>
                <a:ea typeface="Calibri" panose="020F0502020204030204" pitchFamily="34" charset="0"/>
              </a:rPr>
              <a:t>and young</a:t>
            </a:r>
            <a:r>
              <a:rPr lang="en-GB" altLang="en-US" sz="2400" b="1" dirty="0">
                <a:solidFill>
                  <a:schemeClr val="bg1"/>
                </a:solidFill>
                <a:latin typeface="Lota Grotesque Alt 1"/>
                <a:ea typeface="Calibri" panose="020F0502020204030204" pitchFamily="34" charset="0"/>
              </a:rPr>
              <a:t> </a:t>
            </a:r>
          </a:p>
          <a:p>
            <a:pPr defTabSz="914400" eaLnBrk="0">
              <a:lnSpc>
                <a:spcPct val="100000"/>
              </a:lnSpc>
              <a:buClrTx/>
              <a:buSzTx/>
            </a:pPr>
            <a:r>
              <a:rPr kumimoji="0" lang="en-GB" altLang="en-US" sz="2400" b="1" i="0" u="none" strike="noStrike" cap="none" normalizeH="0" baseline="0" dirty="0">
                <a:ln>
                  <a:noFill/>
                </a:ln>
                <a:solidFill>
                  <a:schemeClr val="bg1"/>
                </a:solidFill>
                <a:effectLst/>
                <a:latin typeface="Lota Grotesque Alt 1"/>
                <a:ea typeface="Calibri" panose="020F0502020204030204" pitchFamily="34" charset="0"/>
              </a:rPr>
              <a:t>people first</a:t>
            </a:r>
            <a:endParaRPr lang="en-GB" altLang="en-US" sz="2400" b="1" i="0" u="none" strike="noStrike" cap="none" normalizeH="0" baseline="0" dirty="0">
              <a:ln>
                <a:noFill/>
              </a:ln>
              <a:solidFill>
                <a:schemeClr val="bg1"/>
              </a:solidFill>
              <a:effectLst/>
              <a:latin typeface="Lota Grotesque Alt 1"/>
            </a:endParaRPr>
          </a:p>
        </p:txBody>
      </p:sp>
    </p:spTree>
    <p:extLst>
      <p:ext uri="{BB962C8B-B14F-4D97-AF65-F5344CB8AC3E}">
        <p14:creationId xmlns:p14="http://schemas.microsoft.com/office/powerpoint/2010/main" val="1098201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467008"/>
          </a:xfrm>
          <a:prstGeom prst="rect">
            <a:avLst/>
          </a:prstGeom>
        </p:spPr>
      </p:pic>
      <p:sp>
        <p:nvSpPr>
          <p:cNvPr id="5" name="Title 5">
            <a:extLst>
              <a:ext uri="{FF2B5EF4-FFF2-40B4-BE49-F238E27FC236}">
                <a16:creationId xmlns:a16="http://schemas.microsoft.com/office/drawing/2014/main" id="{CCB410C9-64CD-449F-859B-4F0908EDA901}"/>
              </a:ext>
            </a:extLst>
          </p:cNvPr>
          <p:cNvSpPr txBox="1">
            <a:spLocks/>
          </p:cNvSpPr>
          <p:nvPr/>
        </p:nvSpPr>
        <p:spPr>
          <a:xfrm>
            <a:off x="1568605" y="226392"/>
            <a:ext cx="7074366" cy="574131"/>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buClrTx/>
              <a:buSzTx/>
              <a:buFontTx/>
            </a:pPr>
            <a:endParaRPr lang="en-GB" sz="2400">
              <a:solidFill>
                <a:schemeClr val="bg1"/>
              </a:solidFill>
              <a:latin typeface="Lota Grotesque Alt 1" panose="00000500000000000000" pitchFamily="50" charset="0"/>
            </a:endParaRPr>
          </a:p>
        </p:txBody>
      </p:sp>
      <p:sp>
        <p:nvSpPr>
          <p:cNvPr id="14" name="Rectangle 6"/>
          <p:cNvSpPr>
            <a:spLocks noChangeArrowheads="1"/>
          </p:cNvSpPr>
          <p:nvPr/>
        </p:nvSpPr>
        <p:spPr bwMode="auto">
          <a:xfrm>
            <a:off x="0" y="2788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13" name="Rectangle 4"/>
          <p:cNvSpPr>
            <a:spLocks noChangeArrowheads="1"/>
          </p:cNvSpPr>
          <p:nvPr/>
        </p:nvSpPr>
        <p:spPr bwMode="auto">
          <a:xfrm>
            <a:off x="1018578" y="339602"/>
            <a:ext cx="592274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1" defTabSz="914400" eaLnBrk="0">
              <a:lnSpc>
                <a:spcPct val="100000"/>
              </a:lnSpc>
              <a:buClrTx/>
              <a:buSzTx/>
            </a:pPr>
            <a:r>
              <a:rPr kumimoji="0" lang="en-GB" altLang="en-US" sz="2800" b="1" i="0" u="none" strike="noStrike" cap="none" normalizeH="0" baseline="0" dirty="0">
                <a:ln>
                  <a:noFill/>
                </a:ln>
                <a:solidFill>
                  <a:schemeClr val="bg1"/>
                </a:solidFill>
                <a:effectLst/>
                <a:latin typeface="Lota Grotesque Alt 1"/>
                <a:ea typeface="Calibri" panose="020F0502020204030204" pitchFamily="34" charset="0"/>
              </a:rPr>
              <a:t>Practice</a:t>
            </a:r>
            <a:r>
              <a:rPr kumimoji="0" lang="en-GB" altLang="en-US" sz="2800" b="1" i="0" u="none" strike="noStrike" cap="none" normalizeH="0" dirty="0">
                <a:ln>
                  <a:noFill/>
                </a:ln>
                <a:solidFill>
                  <a:schemeClr val="bg1"/>
                </a:solidFill>
                <a:effectLst/>
                <a:latin typeface="Lota Grotesque Alt 1"/>
                <a:ea typeface="Calibri" panose="020F0502020204030204" pitchFamily="34" charset="0"/>
              </a:rPr>
              <a:t> Principle 2</a:t>
            </a:r>
            <a:endParaRPr lang="en-GB" altLang="en-US" sz="2800" b="1" i="0" u="none" strike="noStrike" cap="none" normalizeH="0" baseline="0" dirty="0">
              <a:ln>
                <a:noFill/>
              </a:ln>
              <a:solidFill>
                <a:schemeClr val="bg1"/>
              </a:solidFill>
              <a:effectLst/>
              <a:latin typeface="Lota Grotesque Alt 1"/>
            </a:endParaRPr>
          </a:p>
        </p:txBody>
      </p:sp>
      <p:sp>
        <p:nvSpPr>
          <p:cNvPr id="15" name="Rectangle 4"/>
          <p:cNvSpPr>
            <a:spLocks noChangeArrowheads="1"/>
          </p:cNvSpPr>
          <p:nvPr/>
        </p:nvSpPr>
        <p:spPr bwMode="auto">
          <a:xfrm>
            <a:off x="1481765" y="1923725"/>
            <a:ext cx="6153315"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defTabSz="914400" eaLnBrk="0">
              <a:lnSpc>
                <a:spcPct val="100000"/>
              </a:lnSpc>
              <a:buClrTx/>
              <a:buSzTx/>
            </a:pPr>
            <a:r>
              <a:rPr lang="en-GB" altLang="en-US" sz="3600" b="1" dirty="0">
                <a:solidFill>
                  <a:srgbClr val="C88939"/>
                </a:solidFill>
                <a:latin typeface="+mn-lt"/>
                <a:ea typeface="Calibri" panose="020F0502020204030204" pitchFamily="34" charset="0"/>
              </a:rPr>
              <a:t>Responses to child exploitation and extra-familial harm must…</a:t>
            </a:r>
          </a:p>
          <a:p>
            <a:pPr lvl="0" algn="ctr" defTabSz="914400" eaLnBrk="0">
              <a:lnSpc>
                <a:spcPct val="100000"/>
              </a:lnSpc>
              <a:buClrTx/>
              <a:buSzTx/>
            </a:pPr>
            <a:r>
              <a:rPr lang="en-GB" altLang="en-US" sz="3600" b="1" dirty="0">
                <a:solidFill>
                  <a:srgbClr val="C88939"/>
                </a:solidFill>
                <a:latin typeface="+mn-lt"/>
                <a:ea typeface="Calibri" panose="020F0502020204030204" pitchFamily="34" charset="0"/>
              </a:rPr>
              <a:t>Recognise and challenge inequalities, exclusion and discrimination</a:t>
            </a:r>
            <a:endParaRPr lang="en-GB" altLang="en-US" sz="3600" dirty="0">
              <a:solidFill>
                <a:srgbClr val="C88939"/>
              </a:solidFill>
              <a:latin typeface="+mn-lt"/>
            </a:endParaRPr>
          </a:p>
        </p:txBody>
      </p:sp>
      <p:pic>
        <p:nvPicPr>
          <p:cNvPr id="17" name="Picture 16"/>
          <p:cNvPicPr>
            <a:picLocks noChangeAspect="1"/>
          </p:cNvPicPr>
          <p:nvPr/>
        </p:nvPicPr>
        <p:blipFill rotWithShape="1">
          <a:blip r:embed="rId4">
            <a:extLst>
              <a:ext uri="{28A0092B-C50C-407E-A947-70E740481C1C}">
                <a14:useLocalDpi xmlns:a14="http://schemas.microsoft.com/office/drawing/2010/main" val="0"/>
              </a:ext>
            </a:extLst>
          </a:blip>
          <a:srcRect t="88702"/>
          <a:stretch/>
        </p:blipFill>
        <p:spPr>
          <a:xfrm>
            <a:off x="-1" y="6083167"/>
            <a:ext cx="9144000" cy="774834"/>
          </a:xfrm>
          <a:prstGeom prst="rect">
            <a:avLst/>
          </a:prstGeom>
        </p:spPr>
      </p:pic>
    </p:spTree>
    <p:extLst>
      <p:ext uri="{BB962C8B-B14F-4D97-AF65-F5344CB8AC3E}">
        <p14:creationId xmlns:p14="http://schemas.microsoft.com/office/powerpoint/2010/main" val="577458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90992"/>
            <a:ext cx="9144000" cy="6467008"/>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467008"/>
          </a:xfrm>
          <a:prstGeom prst="rect">
            <a:avLst/>
          </a:prstGeom>
        </p:spPr>
      </p:pic>
      <p:sp>
        <p:nvSpPr>
          <p:cNvPr id="5" name="TextBox 4"/>
          <p:cNvSpPr txBox="1"/>
          <p:nvPr/>
        </p:nvSpPr>
        <p:spPr>
          <a:xfrm>
            <a:off x="718002" y="1440420"/>
            <a:ext cx="7601501" cy="5575052"/>
          </a:xfrm>
          <a:prstGeom prst="rect">
            <a:avLst/>
          </a:prstGeom>
          <a:noFill/>
        </p:spPr>
        <p:txBody>
          <a:bodyPr wrap="square" lIns="91440" tIns="45720" rIns="91440" bIns="45720" rtlCol="0" anchor="t">
            <a:spAutoFit/>
          </a:bodyPr>
          <a:lstStyle/>
          <a:p>
            <a:pPr marL="285750" indent="-285750">
              <a:lnSpc>
                <a:spcPct val="150000"/>
              </a:lnSpc>
              <a:buClr>
                <a:srgbClr val="C88939"/>
              </a:buClr>
              <a:buFont typeface="Arial" panose="020B0604020202020204" pitchFamily="34" charset="0"/>
              <a:buChar char="•"/>
            </a:pPr>
            <a:r>
              <a:rPr lang="en-GB" sz="2400" b="1" dirty="0">
                <a:solidFill>
                  <a:srgbClr val="C88939"/>
                </a:solidFill>
                <a:latin typeface="+mn-lt"/>
                <a:ea typeface="Microsoft YaHei"/>
                <a:cs typeface="Arial"/>
              </a:rPr>
              <a:t>Inequalities, exclusion and discrimination faced by children, young people and their parents / carers can be experienced in multiple ways and must be recognised and challenged </a:t>
            </a:r>
            <a:br>
              <a:rPr lang="en-GB" sz="2400" b="1" dirty="0">
                <a:solidFill>
                  <a:srgbClr val="C88939"/>
                </a:solidFill>
                <a:latin typeface="+mn-lt"/>
                <a:ea typeface="Microsoft YaHei"/>
                <a:cs typeface="Arial"/>
              </a:rPr>
            </a:br>
            <a:endParaRPr lang="en-GB" sz="2400" b="1" dirty="0">
              <a:solidFill>
                <a:srgbClr val="C88939"/>
              </a:solidFill>
              <a:latin typeface="+mn-lt"/>
              <a:cs typeface="Arial" panose="020B0604020202020204" pitchFamily="34" charset="0"/>
            </a:endParaRPr>
          </a:p>
          <a:p>
            <a:pPr marL="285750" indent="-285750">
              <a:lnSpc>
                <a:spcPct val="150000"/>
              </a:lnSpc>
              <a:buClr>
                <a:srgbClr val="C88939"/>
              </a:buClr>
              <a:buFont typeface="Arial" panose="020B0604020202020204" pitchFamily="34" charset="0"/>
              <a:buChar char="•"/>
            </a:pPr>
            <a:r>
              <a:rPr lang="en-GB" sz="2400" b="1" dirty="0">
                <a:solidFill>
                  <a:srgbClr val="C88939"/>
                </a:solidFill>
                <a:latin typeface="+mn-lt"/>
                <a:ea typeface="Microsoft YaHei"/>
                <a:cs typeface="Arial"/>
              </a:rPr>
              <a:t>Systems issues can affect outcomes for children and young people, e.g. what data are or are not collected</a:t>
            </a:r>
            <a:br>
              <a:rPr lang="en-GB" sz="2400" b="1" dirty="0">
                <a:solidFill>
                  <a:srgbClr val="C88939"/>
                </a:solidFill>
                <a:latin typeface="+mn-lt"/>
                <a:ea typeface="Microsoft YaHei"/>
                <a:cs typeface="Arial"/>
              </a:rPr>
            </a:br>
            <a:endParaRPr lang="en-GB" sz="2400" b="1" dirty="0">
              <a:solidFill>
                <a:srgbClr val="C88939"/>
              </a:solidFill>
              <a:latin typeface="+mn-lt"/>
              <a:ea typeface="Microsoft YaHei"/>
              <a:cs typeface="Arial"/>
            </a:endParaRPr>
          </a:p>
          <a:p>
            <a:pPr marL="285750" indent="-285750">
              <a:lnSpc>
                <a:spcPct val="150000"/>
              </a:lnSpc>
              <a:buClr>
                <a:srgbClr val="C88939"/>
              </a:buClr>
              <a:buFont typeface="Arial" panose="020B0604020202020204" pitchFamily="34" charset="0"/>
              <a:buChar char="•"/>
            </a:pPr>
            <a:r>
              <a:rPr lang="en-GB" sz="2400" b="1" dirty="0">
                <a:solidFill>
                  <a:srgbClr val="C88939"/>
                </a:solidFill>
                <a:latin typeface="+mn-lt"/>
                <a:ea typeface="Microsoft YaHei"/>
                <a:cs typeface="Arial"/>
              </a:rPr>
              <a:t>Importance of developing an inclusive culture </a:t>
            </a:r>
          </a:p>
          <a:p>
            <a:pPr>
              <a:lnSpc>
                <a:spcPct val="150000"/>
              </a:lnSpc>
            </a:pPr>
            <a:endParaRPr lang="en-GB" sz="2400" dirty="0">
              <a:latin typeface="+mn-lt"/>
              <a:ea typeface="Microsoft YaHei"/>
              <a:cs typeface="Arial"/>
            </a:endParaRPr>
          </a:p>
        </p:txBody>
      </p:sp>
      <p:sp>
        <p:nvSpPr>
          <p:cNvPr id="7" name="Rectangle 4"/>
          <p:cNvSpPr>
            <a:spLocks noChangeArrowheads="1"/>
          </p:cNvSpPr>
          <p:nvPr/>
        </p:nvSpPr>
        <p:spPr bwMode="auto">
          <a:xfrm>
            <a:off x="980478" y="256903"/>
            <a:ext cx="6360122" cy="754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a:lnSpc>
                <a:spcPct val="100000"/>
              </a:lnSpc>
              <a:buClrTx/>
              <a:buSzTx/>
            </a:pPr>
            <a:r>
              <a:rPr kumimoji="0" lang="en-GB" altLang="en-US" sz="2150" b="1" i="0" u="none" strike="noStrike" cap="none" normalizeH="0" baseline="0" dirty="0">
                <a:ln>
                  <a:noFill/>
                </a:ln>
                <a:solidFill>
                  <a:schemeClr val="bg1"/>
                </a:solidFill>
                <a:effectLst/>
                <a:latin typeface="Lota Grotesque Alt 1"/>
                <a:ea typeface="Calibri" panose="020F0502020204030204" pitchFamily="34" charset="0"/>
              </a:rPr>
              <a:t>Recognise and challenge</a:t>
            </a:r>
            <a:r>
              <a:rPr kumimoji="0" lang="en-GB" altLang="en-US" sz="2150" b="1" i="0" u="none" strike="noStrike" cap="none" normalizeH="0" dirty="0">
                <a:ln>
                  <a:noFill/>
                </a:ln>
                <a:solidFill>
                  <a:schemeClr val="bg1"/>
                </a:solidFill>
                <a:effectLst/>
                <a:latin typeface="Lota Grotesque Alt 1"/>
                <a:ea typeface="Calibri" panose="020F0502020204030204" pitchFamily="34" charset="0"/>
              </a:rPr>
              <a:t> i</a:t>
            </a:r>
            <a:r>
              <a:rPr kumimoji="0" lang="en-GB" altLang="en-US" sz="2150" b="1" i="0" u="none" strike="noStrike" cap="none" normalizeH="0" baseline="0" dirty="0">
                <a:ln>
                  <a:noFill/>
                </a:ln>
                <a:solidFill>
                  <a:schemeClr val="bg1"/>
                </a:solidFill>
                <a:effectLst/>
                <a:latin typeface="Lota Grotesque Alt 1"/>
                <a:ea typeface="Calibri" panose="020F0502020204030204" pitchFamily="34" charset="0"/>
              </a:rPr>
              <a:t>nequalities,</a:t>
            </a:r>
            <a:r>
              <a:rPr kumimoji="0" lang="en-GB" altLang="en-US" sz="2150" b="1" i="0" u="none" strike="noStrike" cap="none" normalizeH="0" dirty="0">
                <a:ln>
                  <a:noFill/>
                </a:ln>
                <a:solidFill>
                  <a:schemeClr val="bg1"/>
                </a:solidFill>
                <a:effectLst/>
                <a:latin typeface="Lota Grotesque Alt 1"/>
                <a:ea typeface="Calibri" panose="020F0502020204030204" pitchFamily="34" charset="0"/>
              </a:rPr>
              <a:t> </a:t>
            </a:r>
          </a:p>
          <a:p>
            <a:pPr defTabSz="914400" eaLnBrk="0">
              <a:lnSpc>
                <a:spcPct val="100000"/>
              </a:lnSpc>
              <a:buClrTx/>
              <a:buSzTx/>
            </a:pPr>
            <a:r>
              <a:rPr kumimoji="0" lang="en-GB" altLang="en-US" sz="2150" b="1" i="0" u="none" strike="noStrike" cap="none" normalizeH="0" dirty="0">
                <a:ln>
                  <a:noFill/>
                </a:ln>
                <a:solidFill>
                  <a:schemeClr val="bg1"/>
                </a:solidFill>
                <a:effectLst/>
                <a:latin typeface="Lota Grotesque Alt 1"/>
                <a:ea typeface="Calibri" panose="020F0502020204030204" pitchFamily="34" charset="0"/>
              </a:rPr>
              <a:t>exclusion and discrimination</a:t>
            </a:r>
            <a:endParaRPr lang="en-GB" altLang="en-US" sz="2150" b="1" i="0" u="none" strike="noStrike" cap="none" normalizeH="0" baseline="0" dirty="0">
              <a:ln>
                <a:noFill/>
              </a:ln>
              <a:solidFill>
                <a:schemeClr val="bg1"/>
              </a:solidFill>
              <a:effectLst/>
              <a:latin typeface="Lota Grotesque Alt 1"/>
            </a:endParaRPr>
          </a:p>
        </p:txBody>
      </p:sp>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t="88702"/>
          <a:stretch/>
        </p:blipFill>
        <p:spPr>
          <a:xfrm>
            <a:off x="-1" y="6083167"/>
            <a:ext cx="9144000" cy="774834"/>
          </a:xfrm>
          <a:prstGeom prst="rect">
            <a:avLst/>
          </a:prstGeom>
        </p:spPr>
      </p:pic>
    </p:spTree>
    <p:extLst>
      <p:ext uri="{BB962C8B-B14F-4D97-AF65-F5344CB8AC3E}">
        <p14:creationId xmlns:p14="http://schemas.microsoft.com/office/powerpoint/2010/main" val="1059435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4262B4-3137-6FE4-3B34-E408CAC636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467008"/>
          </a:xfrm>
          <a:prstGeom prst="rect">
            <a:avLst/>
          </a:prstGeom>
        </p:spPr>
      </p:pic>
      <p:sp>
        <p:nvSpPr>
          <p:cNvPr id="4" name="Rectangle 3">
            <a:extLst>
              <a:ext uri="{FF2B5EF4-FFF2-40B4-BE49-F238E27FC236}">
                <a16:creationId xmlns:a16="http://schemas.microsoft.com/office/drawing/2014/main" id="{570A6D71-11BC-622A-B823-2931C5A0693B}"/>
              </a:ext>
            </a:extLst>
          </p:cNvPr>
          <p:cNvSpPr/>
          <p:nvPr/>
        </p:nvSpPr>
        <p:spPr>
          <a:xfrm>
            <a:off x="790575" y="1558910"/>
            <a:ext cx="7562850" cy="3359061"/>
          </a:xfrm>
          <a:prstGeom prst="rect">
            <a:avLst/>
          </a:prstGeom>
        </p:spPr>
        <p:txBody>
          <a:bodyPr wrap="square">
            <a:spAutoFit/>
          </a:bodyPr>
          <a:lstStyle/>
          <a:p>
            <a:pPr>
              <a:lnSpc>
                <a:spcPct val="150000"/>
              </a:lnSpc>
            </a:pPr>
            <a:r>
              <a:rPr lang="en-GB" sz="2400" b="1" dirty="0">
                <a:solidFill>
                  <a:srgbClr val="C88939"/>
                </a:solidFill>
                <a:latin typeface="+mn-lt"/>
                <a:ea typeface="Microsoft YaHei"/>
                <a:cs typeface="Arial"/>
              </a:rPr>
              <a:t>How it should feel for a child / young person being supported:</a:t>
            </a:r>
          </a:p>
          <a:p>
            <a:pPr>
              <a:lnSpc>
                <a:spcPct val="150000"/>
              </a:lnSpc>
            </a:pPr>
            <a:endParaRPr lang="en-GB" altLang="en-US" sz="2400" dirty="0">
              <a:solidFill>
                <a:srgbClr val="C88939"/>
              </a:solidFill>
              <a:latin typeface="+mn-lt"/>
              <a:ea typeface="Microsoft YaHei"/>
              <a:cs typeface="Arial"/>
            </a:endParaRPr>
          </a:p>
          <a:p>
            <a:pPr algn="ctr">
              <a:lnSpc>
                <a:spcPct val="150000"/>
              </a:lnSpc>
            </a:pPr>
            <a:r>
              <a:rPr lang="en-GB" altLang="en-US" sz="2400" b="1" i="1" dirty="0">
                <a:solidFill>
                  <a:srgbClr val="C88939"/>
                </a:solidFill>
                <a:latin typeface="+mn-lt"/>
                <a:ea typeface="Microsoft YaHei"/>
                <a:cs typeface="Arial"/>
              </a:rPr>
              <a:t>“I am seen, respected and accepted for who I am, professionals can relate to me, and they challenge any discrimination I face.”</a:t>
            </a:r>
            <a:endParaRPr lang="en-GB" sz="2400" b="1" i="1" dirty="0">
              <a:solidFill>
                <a:srgbClr val="C88939"/>
              </a:solidFill>
              <a:latin typeface="+mn-lt"/>
              <a:ea typeface="Microsoft YaHei"/>
              <a:cs typeface="Arial"/>
            </a:endParaRPr>
          </a:p>
        </p:txBody>
      </p:sp>
      <p:sp>
        <p:nvSpPr>
          <p:cNvPr id="5" name="Rectangle 4">
            <a:extLst>
              <a:ext uri="{FF2B5EF4-FFF2-40B4-BE49-F238E27FC236}">
                <a16:creationId xmlns:a16="http://schemas.microsoft.com/office/drawing/2014/main" id="{31D8E3FE-09EA-1010-166C-8DA20BBBFCEB}"/>
              </a:ext>
            </a:extLst>
          </p:cNvPr>
          <p:cNvSpPr>
            <a:spLocks noChangeArrowheads="1"/>
          </p:cNvSpPr>
          <p:nvPr/>
        </p:nvSpPr>
        <p:spPr bwMode="auto">
          <a:xfrm>
            <a:off x="980478" y="256903"/>
            <a:ext cx="6360122" cy="754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a:lnSpc>
                <a:spcPct val="100000"/>
              </a:lnSpc>
              <a:buClrTx/>
              <a:buSzTx/>
            </a:pPr>
            <a:r>
              <a:rPr kumimoji="0" lang="en-GB" altLang="en-US" sz="2150" b="1" i="0" u="none" strike="noStrike" cap="none" normalizeH="0" baseline="0" dirty="0">
                <a:ln>
                  <a:noFill/>
                </a:ln>
                <a:solidFill>
                  <a:schemeClr val="bg1"/>
                </a:solidFill>
                <a:effectLst/>
                <a:latin typeface="Lota Grotesque Alt 1"/>
                <a:ea typeface="Calibri" panose="020F0502020204030204" pitchFamily="34" charset="0"/>
              </a:rPr>
              <a:t>Recognise and challenge</a:t>
            </a:r>
            <a:r>
              <a:rPr kumimoji="0" lang="en-GB" altLang="en-US" sz="2150" b="1" i="0" u="none" strike="noStrike" cap="none" normalizeH="0" dirty="0">
                <a:ln>
                  <a:noFill/>
                </a:ln>
                <a:solidFill>
                  <a:schemeClr val="bg1"/>
                </a:solidFill>
                <a:effectLst/>
                <a:latin typeface="Lota Grotesque Alt 1"/>
                <a:ea typeface="Calibri" panose="020F0502020204030204" pitchFamily="34" charset="0"/>
              </a:rPr>
              <a:t> i</a:t>
            </a:r>
            <a:r>
              <a:rPr kumimoji="0" lang="en-GB" altLang="en-US" sz="2150" b="1" i="0" u="none" strike="noStrike" cap="none" normalizeH="0" baseline="0" dirty="0">
                <a:ln>
                  <a:noFill/>
                </a:ln>
                <a:solidFill>
                  <a:schemeClr val="bg1"/>
                </a:solidFill>
                <a:effectLst/>
                <a:latin typeface="Lota Grotesque Alt 1"/>
                <a:ea typeface="Calibri" panose="020F0502020204030204" pitchFamily="34" charset="0"/>
              </a:rPr>
              <a:t>nequalities,</a:t>
            </a:r>
            <a:r>
              <a:rPr kumimoji="0" lang="en-GB" altLang="en-US" sz="2150" b="1" i="0" u="none" strike="noStrike" cap="none" normalizeH="0" dirty="0">
                <a:ln>
                  <a:noFill/>
                </a:ln>
                <a:solidFill>
                  <a:schemeClr val="bg1"/>
                </a:solidFill>
                <a:effectLst/>
                <a:latin typeface="Lota Grotesque Alt 1"/>
                <a:ea typeface="Calibri" panose="020F0502020204030204" pitchFamily="34" charset="0"/>
              </a:rPr>
              <a:t> </a:t>
            </a:r>
          </a:p>
          <a:p>
            <a:pPr defTabSz="914400" eaLnBrk="0">
              <a:lnSpc>
                <a:spcPct val="100000"/>
              </a:lnSpc>
              <a:buClrTx/>
              <a:buSzTx/>
            </a:pPr>
            <a:r>
              <a:rPr kumimoji="0" lang="en-GB" altLang="en-US" sz="2150" b="1" i="0" u="none" strike="noStrike" cap="none" normalizeH="0" dirty="0">
                <a:ln>
                  <a:noFill/>
                </a:ln>
                <a:solidFill>
                  <a:schemeClr val="bg1"/>
                </a:solidFill>
                <a:effectLst/>
                <a:latin typeface="Lota Grotesque Alt 1"/>
                <a:ea typeface="Calibri" panose="020F0502020204030204" pitchFamily="34" charset="0"/>
              </a:rPr>
              <a:t>exclusion and discrimination</a:t>
            </a:r>
            <a:endParaRPr lang="en-GB" altLang="en-US" sz="2150" b="1" i="0" u="none" strike="noStrike" cap="none" normalizeH="0" baseline="0" dirty="0">
              <a:ln>
                <a:noFill/>
              </a:ln>
              <a:solidFill>
                <a:schemeClr val="bg1"/>
              </a:solidFill>
              <a:effectLst/>
              <a:latin typeface="Lota Grotesque Alt 1"/>
            </a:endParaRPr>
          </a:p>
        </p:txBody>
      </p:sp>
    </p:spTree>
    <p:extLst>
      <p:ext uri="{BB962C8B-B14F-4D97-AF65-F5344CB8AC3E}">
        <p14:creationId xmlns:p14="http://schemas.microsoft.com/office/powerpoint/2010/main" val="2390648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90992"/>
            <a:ext cx="9144000" cy="6467008"/>
          </a:xfrm>
          <a:prstGeom prst="rect">
            <a:avLst/>
          </a:prstGeom>
        </p:spPr>
      </p:pic>
      <p:sp>
        <p:nvSpPr>
          <p:cNvPr id="6" name="TextBox 5"/>
          <p:cNvSpPr txBox="1"/>
          <p:nvPr/>
        </p:nvSpPr>
        <p:spPr>
          <a:xfrm>
            <a:off x="519546" y="1183480"/>
            <a:ext cx="7922841" cy="5145255"/>
          </a:xfrm>
          <a:prstGeom prst="rect">
            <a:avLst/>
          </a:prstGeom>
          <a:noFill/>
        </p:spPr>
        <p:txBody>
          <a:bodyPr wrap="square" lIns="91440" tIns="45720" rIns="91440" bIns="45720" rtlCol="0" anchor="t">
            <a:spAutoFit/>
          </a:bodyPr>
          <a:lstStyle/>
          <a:p>
            <a:pPr marL="285750" indent="-285750">
              <a:lnSpc>
                <a:spcPct val="150000"/>
              </a:lnSpc>
              <a:buFont typeface="Arial" panose="02020603050405020304" pitchFamily="18" charset="0"/>
              <a:buChar char="•"/>
            </a:pPr>
            <a:r>
              <a:rPr lang="en-GB" sz="1700">
                <a:latin typeface="Arial"/>
                <a:ea typeface="Microsoft YaHei"/>
                <a:cs typeface="Arial"/>
              </a:rPr>
              <a:t>Children and young people: </a:t>
            </a:r>
            <a:endParaRPr lang="en-GB" sz="1700">
              <a:cs typeface="Arial" panose="020B0604020202020204" pitchFamily="34" charset="0"/>
            </a:endParaRPr>
          </a:p>
          <a:p>
            <a:pPr marL="1028700" lvl="1" indent="-285750">
              <a:lnSpc>
                <a:spcPct val="150000"/>
              </a:lnSpc>
              <a:buFont typeface="Arial" panose="020B0604020202020204" pitchFamily="34" charset="0"/>
              <a:buChar char="•"/>
            </a:pPr>
            <a:r>
              <a:rPr lang="en-GB" sz="1700">
                <a:latin typeface="Arial"/>
                <a:ea typeface="Microsoft YaHei"/>
                <a:cs typeface="Arial"/>
              </a:rPr>
              <a:t>have the right to have a say about matters that affect them and be heard in decisions made about them </a:t>
            </a:r>
            <a:endParaRPr lang="en-GB" sz="1700">
              <a:cs typeface="Arial" panose="020B0604020202020204" pitchFamily="34" charset="0"/>
            </a:endParaRPr>
          </a:p>
          <a:p>
            <a:pPr marL="1028700" lvl="1">
              <a:lnSpc>
                <a:spcPct val="150000"/>
              </a:lnSpc>
              <a:buFont typeface="Arial" panose="020B0604020202020204" pitchFamily="34" charset="0"/>
              <a:buChar char="•"/>
            </a:pPr>
            <a:r>
              <a:rPr lang="en-GB" sz="1700">
                <a:latin typeface="Arial"/>
                <a:ea typeface="Microsoft YaHei"/>
                <a:cs typeface="Arial"/>
              </a:rPr>
              <a:t>should be respected and listened to as experts in their own lives: to develop trusting relationships and increase safety</a:t>
            </a:r>
          </a:p>
          <a:p>
            <a:pPr marL="285750" indent="-285750">
              <a:lnSpc>
                <a:spcPct val="150000"/>
              </a:lnSpc>
              <a:buFont typeface="Arial" panose="020B0604020202020204" pitchFamily="34" charset="0"/>
              <a:buChar char="•"/>
            </a:pPr>
            <a:r>
              <a:rPr lang="en-GB" sz="1700">
                <a:latin typeface="Arial"/>
                <a:ea typeface="Microsoft YaHei"/>
                <a:cs typeface="Arial"/>
              </a:rPr>
              <a:t>Participation is a powerful way to invert the coercion and manipulation of exploitation and extra-familial harm</a:t>
            </a:r>
          </a:p>
          <a:p>
            <a:pPr marL="285750" indent="-285750">
              <a:lnSpc>
                <a:spcPct val="150000"/>
              </a:lnSpc>
              <a:buFont typeface="Arial" panose="020B0604020202020204" pitchFamily="34" charset="0"/>
              <a:buChar char="•"/>
            </a:pPr>
            <a:endParaRPr lang="en-GB" sz="1700">
              <a:cs typeface="Arial" panose="020B0604020202020204" pitchFamily="34" charset="0"/>
            </a:endParaRPr>
          </a:p>
          <a:p>
            <a:pPr>
              <a:lnSpc>
                <a:spcPct val="150000"/>
              </a:lnSpc>
            </a:pPr>
            <a:r>
              <a:rPr lang="en-GB" sz="1700">
                <a:cs typeface="Arial" panose="020B0604020202020204" pitchFamily="34" charset="0"/>
              </a:rPr>
              <a:t>How it should feel for a child / young person being supported</a:t>
            </a:r>
          </a:p>
          <a:p>
            <a:pPr marL="285750" indent="-285750">
              <a:lnSpc>
                <a:spcPct val="150000"/>
              </a:lnSpc>
              <a:buFont typeface="Wingdings" panose="05000000000000000000" pitchFamily="2" charset="2"/>
              <a:buChar char="Ø"/>
            </a:pPr>
            <a:r>
              <a:rPr lang="en-GB" altLang="en-US" sz="1700" b="1" i="1">
                <a:ea typeface="Calibri" panose="020F0502020204030204" pitchFamily="34" charset="0"/>
                <a:cs typeface="Arial" panose="020B0604020202020204" pitchFamily="34" charset="0"/>
              </a:rPr>
              <a:t>I feel heard, acknowledged,</a:t>
            </a:r>
            <a:r>
              <a:rPr lang="en-GB" altLang="en-US" sz="1700" b="1" i="1">
                <a:solidFill>
                  <a:srgbClr val="FF0000"/>
                </a:solidFill>
                <a:ea typeface="Calibri" panose="020F0502020204030204" pitchFamily="34" charset="0"/>
                <a:cs typeface="Arial" panose="020B0604020202020204" pitchFamily="34" charset="0"/>
              </a:rPr>
              <a:t> </a:t>
            </a:r>
            <a:r>
              <a:rPr lang="en-GB" altLang="en-US" sz="1700" b="1" i="1">
                <a:ea typeface="Calibri" panose="020F0502020204030204" pitchFamily="34" charset="0"/>
                <a:cs typeface="Arial" panose="020B0604020202020204" pitchFamily="34" charset="0"/>
              </a:rPr>
              <a:t>and validated because my views and opinions are sought and included. This matters to me and makes me want to talk to them.</a:t>
            </a:r>
            <a:endParaRPr lang="en-GB" sz="1700" b="1" i="1">
              <a:cs typeface="Arial" panose="020B0604020202020204" pitchFamily="34" charset="0"/>
            </a:endParaRPr>
          </a:p>
          <a:p>
            <a:pPr>
              <a:lnSpc>
                <a:spcPct val="150000"/>
              </a:lnSpc>
            </a:pPr>
            <a:endParaRPr lang="en-GB" sz="1700">
              <a:cs typeface="Arial" panose="020B0604020202020204"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467008"/>
          </a:xfrm>
          <a:prstGeom prst="rect">
            <a:avLst/>
          </a:prstGeom>
        </p:spPr>
      </p:pic>
      <p:pic>
        <p:nvPicPr>
          <p:cNvPr id="16" name="Picture 15"/>
          <p:cNvPicPr>
            <a:picLocks noChangeAspect="1"/>
          </p:cNvPicPr>
          <p:nvPr/>
        </p:nvPicPr>
        <p:blipFill rotWithShape="1">
          <a:blip r:embed="rId4">
            <a:extLst>
              <a:ext uri="{28A0092B-C50C-407E-A947-70E740481C1C}">
                <a14:useLocalDpi xmlns:a14="http://schemas.microsoft.com/office/drawing/2010/main" val="0"/>
              </a:ext>
            </a:extLst>
          </a:blip>
          <a:srcRect t="88702"/>
          <a:stretch/>
        </p:blipFill>
        <p:spPr>
          <a:xfrm>
            <a:off x="-1" y="6083167"/>
            <a:ext cx="9144000" cy="774834"/>
          </a:xfrm>
          <a:prstGeom prst="rect">
            <a:avLst/>
          </a:prstGeom>
        </p:spPr>
      </p:pic>
      <p:sp>
        <p:nvSpPr>
          <p:cNvPr id="17" name="Rectangle 4"/>
          <p:cNvSpPr>
            <a:spLocks noChangeArrowheads="1"/>
          </p:cNvSpPr>
          <p:nvPr/>
        </p:nvSpPr>
        <p:spPr bwMode="auto">
          <a:xfrm>
            <a:off x="1481765" y="1646726"/>
            <a:ext cx="6153315"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defTabSz="914400" eaLnBrk="0">
              <a:lnSpc>
                <a:spcPct val="100000"/>
              </a:lnSpc>
              <a:buClrTx/>
              <a:buSzTx/>
            </a:pPr>
            <a:r>
              <a:rPr kumimoji="0" lang="en-GB" altLang="en-US" sz="3600" b="1" i="0" u="none" strike="noStrike" cap="none" normalizeH="0" baseline="0" dirty="0">
                <a:ln>
                  <a:noFill/>
                </a:ln>
                <a:solidFill>
                  <a:srgbClr val="916B1A"/>
                </a:solidFill>
                <a:effectLst/>
                <a:latin typeface="+mn-lt"/>
                <a:ea typeface="Calibri" panose="020F0502020204030204" pitchFamily="34" charset="0"/>
              </a:rPr>
              <a:t>Responses to child exploitation</a:t>
            </a:r>
            <a:r>
              <a:rPr lang="en-GB" altLang="en-US" sz="3600" b="1" dirty="0">
                <a:solidFill>
                  <a:srgbClr val="916B1A"/>
                </a:solidFill>
                <a:latin typeface="+mn-lt"/>
                <a:ea typeface="Calibri" panose="020F0502020204030204" pitchFamily="34" charset="0"/>
              </a:rPr>
              <a:t> </a:t>
            </a:r>
            <a:r>
              <a:rPr kumimoji="0" lang="en-GB" altLang="en-US" sz="3600" b="1" i="0" u="none" strike="noStrike" cap="none" normalizeH="0" baseline="0" dirty="0">
                <a:ln>
                  <a:noFill/>
                </a:ln>
                <a:solidFill>
                  <a:srgbClr val="916B1A"/>
                </a:solidFill>
                <a:effectLst/>
                <a:latin typeface="+mn-lt"/>
                <a:ea typeface="Calibri" panose="020F0502020204030204" pitchFamily="34" charset="0"/>
              </a:rPr>
              <a:t>and</a:t>
            </a:r>
            <a:r>
              <a:rPr lang="en-GB" altLang="en-US" sz="3600" b="1" dirty="0">
                <a:solidFill>
                  <a:srgbClr val="916B1A"/>
                </a:solidFill>
                <a:latin typeface="+mn-lt"/>
                <a:ea typeface="Calibri" panose="020F0502020204030204" pitchFamily="34" charset="0"/>
              </a:rPr>
              <a:t> </a:t>
            </a:r>
          </a:p>
          <a:p>
            <a:pPr algn="ctr" defTabSz="914400" eaLnBrk="0">
              <a:lnSpc>
                <a:spcPct val="100000"/>
              </a:lnSpc>
              <a:buClrTx/>
              <a:buSzTx/>
            </a:pPr>
            <a:r>
              <a:rPr lang="en-GB" altLang="en-US" sz="3600" b="1" dirty="0">
                <a:solidFill>
                  <a:srgbClr val="916B1A"/>
                </a:solidFill>
                <a:latin typeface="+mn-lt"/>
                <a:ea typeface="Calibri" panose="020F0502020204030204" pitchFamily="34" charset="0"/>
              </a:rPr>
              <a:t>extra-familial</a:t>
            </a:r>
            <a:r>
              <a:rPr kumimoji="0" lang="en-GB" altLang="en-US" sz="3600" b="1" i="0" u="none" strike="noStrike" cap="none" normalizeH="0" baseline="0" dirty="0">
                <a:ln>
                  <a:noFill/>
                </a:ln>
                <a:solidFill>
                  <a:srgbClr val="916B1A"/>
                </a:solidFill>
                <a:effectLst/>
                <a:latin typeface="+mn-lt"/>
                <a:ea typeface="Calibri" panose="020F0502020204030204" pitchFamily="34" charset="0"/>
              </a:rPr>
              <a:t> harm</a:t>
            </a:r>
            <a:r>
              <a:rPr kumimoji="0" lang="en-GB" altLang="en-US" sz="3600" b="1" i="0" u="none" strike="noStrike" cap="none" normalizeH="0" dirty="0">
                <a:ln>
                  <a:noFill/>
                </a:ln>
                <a:solidFill>
                  <a:srgbClr val="916B1A"/>
                </a:solidFill>
                <a:effectLst/>
                <a:latin typeface="+mn-lt"/>
                <a:ea typeface="Calibri" panose="020F0502020204030204" pitchFamily="34" charset="0"/>
              </a:rPr>
              <a:t> m</a:t>
            </a:r>
            <a:r>
              <a:rPr kumimoji="0" lang="en-GB" altLang="en-US" sz="3600" b="1" i="0" u="none" strike="noStrike" cap="none" normalizeH="0" baseline="0" dirty="0">
                <a:ln>
                  <a:noFill/>
                </a:ln>
                <a:solidFill>
                  <a:srgbClr val="916B1A"/>
                </a:solidFill>
                <a:effectLst/>
                <a:latin typeface="+mn-lt"/>
                <a:ea typeface="Calibri" panose="020F0502020204030204" pitchFamily="34" charset="0"/>
              </a:rPr>
              <a:t>ust</a:t>
            </a:r>
            <a:r>
              <a:rPr lang="en-GB" altLang="en-US" sz="3600" b="1" dirty="0">
                <a:solidFill>
                  <a:srgbClr val="916B1A"/>
                </a:solidFill>
                <a:latin typeface="+mn-lt"/>
                <a:ea typeface="Calibri" panose="020F0502020204030204" pitchFamily="34" charset="0"/>
              </a:rPr>
              <a:t>…</a:t>
            </a:r>
          </a:p>
          <a:p>
            <a:pPr algn="ctr" defTabSz="914400" eaLnBrk="0">
              <a:lnSpc>
                <a:spcPct val="100000"/>
              </a:lnSpc>
              <a:buClrTx/>
              <a:buSzTx/>
            </a:pPr>
            <a:r>
              <a:rPr lang="en-GB" altLang="en-US" sz="3600" b="1" dirty="0">
                <a:solidFill>
                  <a:srgbClr val="916B1A"/>
                </a:solidFill>
                <a:latin typeface="+mn-lt"/>
                <a:ea typeface="Calibri" panose="020F0502020204030204" pitchFamily="34" charset="0"/>
              </a:rPr>
              <a:t>Respect the voices, experiences and expertise of children and young people</a:t>
            </a:r>
          </a:p>
        </p:txBody>
      </p:sp>
      <p:sp>
        <p:nvSpPr>
          <p:cNvPr id="18" name="Rectangle 4"/>
          <p:cNvSpPr>
            <a:spLocks noChangeArrowheads="1"/>
          </p:cNvSpPr>
          <p:nvPr/>
        </p:nvSpPr>
        <p:spPr bwMode="auto">
          <a:xfrm>
            <a:off x="1018578" y="339602"/>
            <a:ext cx="592274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1" defTabSz="914400" eaLnBrk="0">
              <a:lnSpc>
                <a:spcPct val="100000"/>
              </a:lnSpc>
              <a:buClrTx/>
              <a:buSzTx/>
            </a:pPr>
            <a:r>
              <a:rPr kumimoji="0" lang="en-GB" altLang="en-US" sz="2800" b="1" i="0" u="none" strike="noStrike" cap="none" normalizeH="0" baseline="0">
                <a:ln>
                  <a:noFill/>
                </a:ln>
                <a:solidFill>
                  <a:srgbClr val="40300C"/>
                </a:solidFill>
                <a:effectLst/>
                <a:latin typeface="Lota Grotesque Alt 1"/>
                <a:ea typeface="Calibri" panose="020F0502020204030204" pitchFamily="34" charset="0"/>
              </a:rPr>
              <a:t>Practice</a:t>
            </a:r>
            <a:r>
              <a:rPr kumimoji="0" lang="en-GB" altLang="en-US" sz="2800" b="1" i="0" u="none" strike="noStrike" cap="none" normalizeH="0">
                <a:ln>
                  <a:noFill/>
                </a:ln>
                <a:solidFill>
                  <a:srgbClr val="40300C"/>
                </a:solidFill>
                <a:effectLst/>
                <a:latin typeface="Lota Grotesque Alt 1"/>
                <a:ea typeface="Calibri" panose="020F0502020204030204" pitchFamily="34" charset="0"/>
              </a:rPr>
              <a:t> Principle 3</a:t>
            </a:r>
            <a:endParaRPr lang="en-GB" altLang="en-US" sz="2800" b="1" i="0" u="none" strike="noStrike" cap="none" normalizeH="0" baseline="0">
              <a:ln>
                <a:noFill/>
              </a:ln>
              <a:solidFill>
                <a:srgbClr val="40300C"/>
              </a:solidFill>
              <a:effectLst/>
              <a:latin typeface="Lota Grotesque Alt 1"/>
            </a:endParaRPr>
          </a:p>
        </p:txBody>
      </p:sp>
    </p:spTree>
    <p:extLst>
      <p:ext uri="{BB962C8B-B14F-4D97-AF65-F5344CB8AC3E}">
        <p14:creationId xmlns:p14="http://schemas.microsoft.com/office/powerpoint/2010/main" val="1959516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90992"/>
            <a:ext cx="9144000" cy="6467008"/>
          </a:xfrm>
          <a:prstGeom prst="rect">
            <a:avLst/>
          </a:prstGeom>
        </p:spPr>
      </p:pic>
      <p:sp>
        <p:nvSpPr>
          <p:cNvPr id="6" name="TextBox 5"/>
          <p:cNvSpPr txBox="1"/>
          <p:nvPr/>
        </p:nvSpPr>
        <p:spPr>
          <a:xfrm>
            <a:off x="519546" y="1183480"/>
            <a:ext cx="7922841" cy="5145255"/>
          </a:xfrm>
          <a:prstGeom prst="rect">
            <a:avLst/>
          </a:prstGeom>
          <a:noFill/>
        </p:spPr>
        <p:txBody>
          <a:bodyPr wrap="square" lIns="91440" tIns="45720" rIns="91440" bIns="45720" rtlCol="0" anchor="t">
            <a:spAutoFit/>
          </a:bodyPr>
          <a:lstStyle/>
          <a:p>
            <a:pPr marL="285750" indent="-285750">
              <a:lnSpc>
                <a:spcPct val="150000"/>
              </a:lnSpc>
              <a:buFont typeface="Arial" panose="02020603050405020304" pitchFamily="18" charset="0"/>
              <a:buChar char="•"/>
            </a:pPr>
            <a:r>
              <a:rPr lang="en-GB" sz="1700">
                <a:latin typeface="Arial"/>
                <a:ea typeface="Microsoft YaHei"/>
                <a:cs typeface="Arial"/>
              </a:rPr>
              <a:t>Children and young people: </a:t>
            </a:r>
            <a:endParaRPr lang="en-GB" sz="1700">
              <a:cs typeface="Arial" panose="020B0604020202020204" pitchFamily="34" charset="0"/>
            </a:endParaRPr>
          </a:p>
          <a:p>
            <a:pPr marL="1028700" lvl="1" indent="-285750">
              <a:lnSpc>
                <a:spcPct val="150000"/>
              </a:lnSpc>
              <a:buFont typeface="Arial" panose="020B0604020202020204" pitchFamily="34" charset="0"/>
              <a:buChar char="•"/>
            </a:pPr>
            <a:r>
              <a:rPr lang="en-GB" sz="1700">
                <a:latin typeface="Arial"/>
                <a:ea typeface="Microsoft YaHei"/>
                <a:cs typeface="Arial"/>
              </a:rPr>
              <a:t>have the right to have a say about matters that affect them and be heard in decisions made about them </a:t>
            </a:r>
            <a:endParaRPr lang="en-GB" sz="1700">
              <a:cs typeface="Arial" panose="020B0604020202020204" pitchFamily="34" charset="0"/>
            </a:endParaRPr>
          </a:p>
          <a:p>
            <a:pPr marL="1028700" lvl="1">
              <a:lnSpc>
                <a:spcPct val="150000"/>
              </a:lnSpc>
              <a:buFont typeface="Arial" panose="020B0604020202020204" pitchFamily="34" charset="0"/>
              <a:buChar char="•"/>
            </a:pPr>
            <a:r>
              <a:rPr lang="en-GB" sz="1700">
                <a:latin typeface="Arial"/>
                <a:ea typeface="Microsoft YaHei"/>
                <a:cs typeface="Arial"/>
              </a:rPr>
              <a:t>should be respected and listened to as experts in their own lives: to develop trusting relationships and increase safety</a:t>
            </a:r>
          </a:p>
          <a:p>
            <a:pPr marL="285750" indent="-285750">
              <a:lnSpc>
                <a:spcPct val="150000"/>
              </a:lnSpc>
              <a:buFont typeface="Arial" panose="020B0604020202020204" pitchFamily="34" charset="0"/>
              <a:buChar char="•"/>
            </a:pPr>
            <a:r>
              <a:rPr lang="en-GB" sz="1700">
                <a:latin typeface="Arial"/>
                <a:ea typeface="Microsoft YaHei"/>
                <a:cs typeface="Arial"/>
              </a:rPr>
              <a:t>Participation is a powerful way to invert the coercion and manipulation of exploitation and extra-familial harm</a:t>
            </a:r>
          </a:p>
          <a:p>
            <a:pPr marL="285750" indent="-285750">
              <a:lnSpc>
                <a:spcPct val="150000"/>
              </a:lnSpc>
              <a:buFont typeface="Arial" panose="020B0604020202020204" pitchFamily="34" charset="0"/>
              <a:buChar char="•"/>
            </a:pPr>
            <a:endParaRPr lang="en-GB" sz="1700">
              <a:cs typeface="Arial" panose="020B0604020202020204" pitchFamily="34" charset="0"/>
            </a:endParaRPr>
          </a:p>
          <a:p>
            <a:pPr>
              <a:lnSpc>
                <a:spcPct val="150000"/>
              </a:lnSpc>
            </a:pPr>
            <a:r>
              <a:rPr lang="en-GB" sz="1700">
                <a:cs typeface="Arial" panose="020B0604020202020204" pitchFamily="34" charset="0"/>
              </a:rPr>
              <a:t>How it should feel for a child / young person being supported</a:t>
            </a:r>
          </a:p>
          <a:p>
            <a:pPr marL="285750" indent="-285750">
              <a:lnSpc>
                <a:spcPct val="150000"/>
              </a:lnSpc>
              <a:buFont typeface="Wingdings" panose="05000000000000000000" pitchFamily="2" charset="2"/>
              <a:buChar char="Ø"/>
            </a:pPr>
            <a:r>
              <a:rPr lang="en-GB" altLang="en-US" sz="1700" b="1" i="1">
                <a:ea typeface="Calibri" panose="020F0502020204030204" pitchFamily="34" charset="0"/>
                <a:cs typeface="Arial" panose="020B0604020202020204" pitchFamily="34" charset="0"/>
              </a:rPr>
              <a:t>I feel heard, acknowledged,</a:t>
            </a:r>
            <a:r>
              <a:rPr lang="en-GB" altLang="en-US" sz="1700" b="1" i="1">
                <a:solidFill>
                  <a:srgbClr val="FF0000"/>
                </a:solidFill>
                <a:ea typeface="Calibri" panose="020F0502020204030204" pitchFamily="34" charset="0"/>
                <a:cs typeface="Arial" panose="020B0604020202020204" pitchFamily="34" charset="0"/>
              </a:rPr>
              <a:t> </a:t>
            </a:r>
            <a:r>
              <a:rPr lang="en-GB" altLang="en-US" sz="1700" b="1" i="1">
                <a:ea typeface="Calibri" panose="020F0502020204030204" pitchFamily="34" charset="0"/>
                <a:cs typeface="Arial" panose="020B0604020202020204" pitchFamily="34" charset="0"/>
              </a:rPr>
              <a:t>and validated because my views and opinions are sought and included. This matters to me and makes me want to talk to them.</a:t>
            </a:r>
            <a:endParaRPr lang="en-GB" sz="1700" b="1" i="1">
              <a:cs typeface="Arial" panose="020B0604020202020204" pitchFamily="34" charset="0"/>
            </a:endParaRPr>
          </a:p>
          <a:p>
            <a:pPr>
              <a:lnSpc>
                <a:spcPct val="150000"/>
              </a:lnSpc>
            </a:pPr>
            <a:endParaRPr lang="en-GB" sz="1700">
              <a:cs typeface="Arial" panose="020B0604020202020204"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467008"/>
          </a:xfrm>
          <a:prstGeom prst="rect">
            <a:avLst/>
          </a:prstGeom>
        </p:spPr>
      </p:pic>
      <p:pic>
        <p:nvPicPr>
          <p:cNvPr id="16" name="Picture 15"/>
          <p:cNvPicPr>
            <a:picLocks noChangeAspect="1"/>
          </p:cNvPicPr>
          <p:nvPr/>
        </p:nvPicPr>
        <p:blipFill rotWithShape="1">
          <a:blip r:embed="rId4">
            <a:extLst>
              <a:ext uri="{28A0092B-C50C-407E-A947-70E740481C1C}">
                <a14:useLocalDpi xmlns:a14="http://schemas.microsoft.com/office/drawing/2010/main" val="0"/>
              </a:ext>
            </a:extLst>
          </a:blip>
          <a:srcRect t="88702"/>
          <a:stretch/>
        </p:blipFill>
        <p:spPr>
          <a:xfrm>
            <a:off x="-1" y="6083167"/>
            <a:ext cx="9144000" cy="774834"/>
          </a:xfrm>
          <a:prstGeom prst="rect">
            <a:avLst/>
          </a:prstGeom>
        </p:spPr>
      </p:pic>
      <p:sp>
        <p:nvSpPr>
          <p:cNvPr id="7" name="Rectangle 4"/>
          <p:cNvSpPr>
            <a:spLocks noChangeArrowheads="1"/>
          </p:cNvSpPr>
          <p:nvPr/>
        </p:nvSpPr>
        <p:spPr bwMode="auto">
          <a:xfrm>
            <a:off x="1018578" y="247268"/>
            <a:ext cx="592274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a:lnSpc>
                <a:spcPct val="100000"/>
              </a:lnSpc>
              <a:buClrTx/>
              <a:buSzTx/>
            </a:pPr>
            <a:r>
              <a:rPr kumimoji="0" lang="en-GB" altLang="en-US" sz="2000" b="1" i="0" u="none" strike="noStrike" cap="none" normalizeH="0" baseline="0" dirty="0">
                <a:ln>
                  <a:noFill/>
                </a:ln>
                <a:solidFill>
                  <a:srgbClr val="40300C"/>
                </a:solidFill>
                <a:effectLst/>
                <a:latin typeface="Lota Grotesque Alt 1"/>
                <a:ea typeface="Calibri" panose="020F0502020204030204" pitchFamily="34" charset="0"/>
              </a:rPr>
              <a:t>Respect</a:t>
            </a:r>
            <a:r>
              <a:rPr kumimoji="0" lang="en-GB" altLang="en-US" sz="2000" b="1" i="0" u="none" strike="noStrike" cap="none" normalizeH="0" dirty="0">
                <a:ln>
                  <a:noFill/>
                </a:ln>
                <a:solidFill>
                  <a:srgbClr val="40300C"/>
                </a:solidFill>
                <a:effectLst/>
                <a:latin typeface="Lota Grotesque Alt 1"/>
                <a:ea typeface="Calibri" panose="020F0502020204030204" pitchFamily="34" charset="0"/>
              </a:rPr>
              <a:t> the voices, experience and </a:t>
            </a:r>
          </a:p>
          <a:p>
            <a:pPr defTabSz="914400" eaLnBrk="0">
              <a:lnSpc>
                <a:spcPct val="100000"/>
              </a:lnSpc>
              <a:buClrTx/>
              <a:buSzTx/>
            </a:pPr>
            <a:r>
              <a:rPr lang="en-GB" altLang="en-US" sz="2000" b="1" dirty="0">
                <a:solidFill>
                  <a:srgbClr val="40300C"/>
                </a:solidFill>
                <a:latin typeface="Lota Grotesque Alt 1"/>
              </a:rPr>
              <a:t>e</a:t>
            </a:r>
            <a:r>
              <a:rPr lang="en-GB" altLang="en-US" sz="2000" b="1" baseline="0" dirty="0">
                <a:solidFill>
                  <a:srgbClr val="40300C"/>
                </a:solidFill>
                <a:latin typeface="Lota Grotesque Alt 1"/>
              </a:rPr>
              <a:t>xpertise</a:t>
            </a:r>
            <a:r>
              <a:rPr lang="en-GB" altLang="en-US" sz="2000" b="1" dirty="0">
                <a:solidFill>
                  <a:srgbClr val="40300C"/>
                </a:solidFill>
                <a:latin typeface="Lota Grotesque Alt 1"/>
              </a:rPr>
              <a:t> of children and young people</a:t>
            </a:r>
            <a:endParaRPr lang="en-GB" altLang="en-US" sz="2000" b="1" i="0" u="none" strike="noStrike" cap="none" normalizeH="0" baseline="0" dirty="0">
              <a:ln>
                <a:noFill/>
              </a:ln>
              <a:solidFill>
                <a:srgbClr val="40300C"/>
              </a:solidFill>
              <a:effectLst/>
              <a:latin typeface="Lota Grotesque Alt 1"/>
            </a:endParaRPr>
          </a:p>
        </p:txBody>
      </p:sp>
      <p:sp>
        <p:nvSpPr>
          <p:cNvPr id="3" name="Rectangle 2"/>
          <p:cNvSpPr/>
          <p:nvPr/>
        </p:nvSpPr>
        <p:spPr>
          <a:xfrm>
            <a:off x="348848" y="1202422"/>
            <a:ext cx="8264236" cy="4467057"/>
          </a:xfrm>
          <a:prstGeom prst="rect">
            <a:avLst/>
          </a:prstGeom>
        </p:spPr>
        <p:txBody>
          <a:bodyPr wrap="square">
            <a:spAutoFit/>
          </a:bodyPr>
          <a:lstStyle/>
          <a:p>
            <a:pPr marL="285750" indent="-285750">
              <a:lnSpc>
                <a:spcPct val="150000"/>
              </a:lnSpc>
              <a:buClr>
                <a:srgbClr val="916B1A"/>
              </a:buClr>
              <a:buFont typeface="Arial" panose="02020603050405020304" pitchFamily="18" charset="0"/>
              <a:buChar char="•"/>
            </a:pPr>
            <a:r>
              <a:rPr lang="en-GB" sz="2400" b="1" dirty="0">
                <a:solidFill>
                  <a:srgbClr val="916B1A"/>
                </a:solidFill>
                <a:latin typeface="+mn-lt"/>
                <a:ea typeface="Microsoft YaHei"/>
                <a:cs typeface="Arial"/>
              </a:rPr>
              <a:t>Children and young people: </a:t>
            </a:r>
            <a:endParaRPr lang="en-GB" sz="2400" b="1" dirty="0">
              <a:solidFill>
                <a:srgbClr val="916B1A"/>
              </a:solidFill>
              <a:latin typeface="+mn-lt"/>
              <a:cs typeface="Arial" panose="020B0604020202020204" pitchFamily="34" charset="0"/>
            </a:endParaRPr>
          </a:p>
          <a:p>
            <a:pPr marL="1028700" lvl="1">
              <a:lnSpc>
                <a:spcPct val="150000"/>
              </a:lnSpc>
              <a:buClr>
                <a:srgbClr val="916B1A"/>
              </a:buClr>
              <a:buFont typeface="Arial" panose="020B0604020202020204" pitchFamily="34" charset="0"/>
              <a:buChar char="•"/>
            </a:pPr>
            <a:r>
              <a:rPr lang="en-GB" sz="2400" b="1" dirty="0">
                <a:solidFill>
                  <a:srgbClr val="916B1A"/>
                </a:solidFill>
                <a:latin typeface="+mn-lt"/>
                <a:ea typeface="Microsoft YaHei"/>
                <a:cs typeface="Arial"/>
              </a:rPr>
              <a:t>have the right to have a say about matters that affect them and be heard in decisions made about them </a:t>
            </a:r>
            <a:endParaRPr lang="en-GB" sz="2400" b="1" dirty="0">
              <a:solidFill>
                <a:srgbClr val="916B1A"/>
              </a:solidFill>
              <a:latin typeface="+mn-lt"/>
              <a:cs typeface="Arial" panose="020B0604020202020204" pitchFamily="34" charset="0"/>
            </a:endParaRPr>
          </a:p>
          <a:p>
            <a:pPr marL="1028700" lvl="1">
              <a:lnSpc>
                <a:spcPct val="150000"/>
              </a:lnSpc>
              <a:buClr>
                <a:srgbClr val="916B1A"/>
              </a:buClr>
              <a:buFont typeface="Arial" panose="020B0604020202020204" pitchFamily="34" charset="0"/>
              <a:buChar char="•"/>
            </a:pPr>
            <a:r>
              <a:rPr lang="en-GB" sz="2400" b="1" dirty="0">
                <a:solidFill>
                  <a:srgbClr val="916B1A"/>
                </a:solidFill>
                <a:latin typeface="+mn-lt"/>
                <a:ea typeface="Microsoft YaHei"/>
                <a:cs typeface="Arial"/>
              </a:rPr>
              <a:t>should be respected and listened to as experts in their own lives: to develop trusting relationships and increase safety</a:t>
            </a:r>
          </a:p>
          <a:p>
            <a:pPr marL="360363" lvl="1" indent="-268288">
              <a:lnSpc>
                <a:spcPct val="150000"/>
              </a:lnSpc>
              <a:buClr>
                <a:srgbClr val="916B1A"/>
              </a:buClr>
              <a:buFont typeface="Arial" panose="020B0604020202020204" pitchFamily="34" charset="0"/>
              <a:buChar char="•"/>
            </a:pPr>
            <a:r>
              <a:rPr lang="en-GB" sz="2400" b="1" dirty="0">
                <a:solidFill>
                  <a:srgbClr val="916B1A"/>
                </a:solidFill>
                <a:latin typeface="+mn-lt"/>
                <a:ea typeface="Microsoft YaHei"/>
                <a:cs typeface="Arial"/>
              </a:rPr>
              <a:t>Participation is a powerful way to invert the coercion and manipulation of exploitation and extra-familial harm</a:t>
            </a:r>
          </a:p>
        </p:txBody>
      </p:sp>
    </p:spTree>
    <p:extLst>
      <p:ext uri="{BB962C8B-B14F-4D97-AF65-F5344CB8AC3E}">
        <p14:creationId xmlns:p14="http://schemas.microsoft.com/office/powerpoint/2010/main" val="2080767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A69614-76AB-D08C-E2A4-8DC65B051A0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467008"/>
          </a:xfrm>
          <a:prstGeom prst="rect">
            <a:avLst/>
          </a:prstGeom>
        </p:spPr>
      </p:pic>
      <p:sp>
        <p:nvSpPr>
          <p:cNvPr id="4" name="Rectangle 3">
            <a:extLst>
              <a:ext uri="{FF2B5EF4-FFF2-40B4-BE49-F238E27FC236}">
                <a16:creationId xmlns:a16="http://schemas.microsoft.com/office/drawing/2014/main" id="{988F4670-CEAD-3DDC-2E7A-1798B42AD57C}"/>
              </a:ext>
            </a:extLst>
          </p:cNvPr>
          <p:cNvSpPr/>
          <p:nvPr/>
        </p:nvSpPr>
        <p:spPr>
          <a:xfrm>
            <a:off x="628650" y="1747642"/>
            <a:ext cx="8052341" cy="2805063"/>
          </a:xfrm>
          <a:prstGeom prst="rect">
            <a:avLst/>
          </a:prstGeom>
        </p:spPr>
        <p:txBody>
          <a:bodyPr wrap="square">
            <a:spAutoFit/>
          </a:bodyPr>
          <a:lstStyle/>
          <a:p>
            <a:pPr>
              <a:lnSpc>
                <a:spcPct val="150000"/>
              </a:lnSpc>
            </a:pPr>
            <a:r>
              <a:rPr lang="en-GB" sz="2400" b="1" dirty="0">
                <a:solidFill>
                  <a:srgbClr val="916B1A"/>
                </a:solidFill>
                <a:latin typeface="+mn-lt"/>
                <a:cs typeface="Arial" panose="020B0604020202020204" pitchFamily="34" charset="0"/>
              </a:rPr>
              <a:t>How it should feel for a child / young person being supported:</a:t>
            </a:r>
          </a:p>
          <a:p>
            <a:pPr>
              <a:lnSpc>
                <a:spcPct val="150000"/>
              </a:lnSpc>
            </a:pPr>
            <a:endParaRPr lang="en-GB" sz="2400" b="1" dirty="0">
              <a:solidFill>
                <a:srgbClr val="916B1A"/>
              </a:solidFill>
              <a:latin typeface="+mn-lt"/>
              <a:cs typeface="Arial" panose="020B0604020202020204" pitchFamily="34" charset="0"/>
            </a:endParaRPr>
          </a:p>
          <a:p>
            <a:pPr algn="ctr">
              <a:lnSpc>
                <a:spcPct val="150000"/>
              </a:lnSpc>
            </a:pPr>
            <a:r>
              <a:rPr lang="en-GB" altLang="en-US" sz="2400" b="1" i="1" dirty="0">
                <a:solidFill>
                  <a:srgbClr val="916B1A"/>
                </a:solidFill>
                <a:latin typeface="+mn-lt"/>
                <a:ea typeface="Calibri" panose="020F0502020204030204" pitchFamily="34" charset="0"/>
                <a:cs typeface="Arial" panose="020B0604020202020204" pitchFamily="34" charset="0"/>
              </a:rPr>
              <a:t>“I feel heard, acknowledged, and validated because my views and opinions are sought and included. This matters to me and makes me want to talk to them.”</a:t>
            </a:r>
            <a:endParaRPr lang="en-GB" sz="2400" b="1" i="1" dirty="0">
              <a:solidFill>
                <a:srgbClr val="916B1A"/>
              </a:solidFill>
              <a:latin typeface="+mn-lt"/>
              <a:cs typeface="Arial" panose="020B0604020202020204" pitchFamily="34" charset="0"/>
            </a:endParaRPr>
          </a:p>
        </p:txBody>
      </p:sp>
      <p:sp>
        <p:nvSpPr>
          <p:cNvPr id="5" name="Rectangle 4">
            <a:extLst>
              <a:ext uri="{FF2B5EF4-FFF2-40B4-BE49-F238E27FC236}">
                <a16:creationId xmlns:a16="http://schemas.microsoft.com/office/drawing/2014/main" id="{8AF59FDA-CB1D-852A-7489-FCFF94C2AAB1}"/>
              </a:ext>
            </a:extLst>
          </p:cNvPr>
          <p:cNvSpPr>
            <a:spLocks noChangeArrowheads="1"/>
          </p:cNvSpPr>
          <p:nvPr/>
        </p:nvSpPr>
        <p:spPr bwMode="auto">
          <a:xfrm>
            <a:off x="1018578" y="247268"/>
            <a:ext cx="592274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a:lnSpc>
                <a:spcPct val="100000"/>
              </a:lnSpc>
              <a:buClrTx/>
              <a:buSzTx/>
            </a:pPr>
            <a:r>
              <a:rPr kumimoji="0" lang="en-GB" altLang="en-US" sz="2000" b="1" i="0" u="none" strike="noStrike" cap="none" normalizeH="0" baseline="0" dirty="0">
                <a:ln>
                  <a:noFill/>
                </a:ln>
                <a:solidFill>
                  <a:srgbClr val="40300C"/>
                </a:solidFill>
                <a:effectLst/>
                <a:latin typeface="Lota Grotesque Alt 1"/>
                <a:ea typeface="Calibri" panose="020F0502020204030204" pitchFamily="34" charset="0"/>
              </a:rPr>
              <a:t>Respect</a:t>
            </a:r>
            <a:r>
              <a:rPr kumimoji="0" lang="en-GB" altLang="en-US" sz="2000" b="1" i="0" u="none" strike="noStrike" cap="none" normalizeH="0" dirty="0">
                <a:ln>
                  <a:noFill/>
                </a:ln>
                <a:solidFill>
                  <a:srgbClr val="40300C"/>
                </a:solidFill>
                <a:effectLst/>
                <a:latin typeface="Lota Grotesque Alt 1"/>
                <a:ea typeface="Calibri" panose="020F0502020204030204" pitchFamily="34" charset="0"/>
              </a:rPr>
              <a:t> the voices, experience and </a:t>
            </a:r>
          </a:p>
          <a:p>
            <a:pPr defTabSz="914400" eaLnBrk="0">
              <a:lnSpc>
                <a:spcPct val="100000"/>
              </a:lnSpc>
              <a:buClrTx/>
              <a:buSzTx/>
            </a:pPr>
            <a:r>
              <a:rPr lang="en-GB" altLang="en-US" sz="2000" b="1" dirty="0">
                <a:solidFill>
                  <a:srgbClr val="40300C"/>
                </a:solidFill>
                <a:latin typeface="Lota Grotesque Alt 1"/>
              </a:rPr>
              <a:t>e</a:t>
            </a:r>
            <a:r>
              <a:rPr lang="en-GB" altLang="en-US" sz="2000" b="1" baseline="0" dirty="0">
                <a:solidFill>
                  <a:srgbClr val="40300C"/>
                </a:solidFill>
                <a:latin typeface="Lota Grotesque Alt 1"/>
              </a:rPr>
              <a:t>xpertise</a:t>
            </a:r>
            <a:r>
              <a:rPr lang="en-GB" altLang="en-US" sz="2000" b="1" dirty="0">
                <a:solidFill>
                  <a:srgbClr val="40300C"/>
                </a:solidFill>
                <a:latin typeface="Lota Grotesque Alt 1"/>
              </a:rPr>
              <a:t> of children and young people</a:t>
            </a:r>
            <a:endParaRPr lang="en-GB" altLang="en-US" sz="2000" b="1" i="0" u="none" strike="noStrike" cap="none" normalizeH="0" baseline="0" dirty="0">
              <a:ln>
                <a:noFill/>
              </a:ln>
              <a:solidFill>
                <a:srgbClr val="40300C"/>
              </a:solidFill>
              <a:effectLst/>
              <a:latin typeface="Lota Grotesque Alt 1"/>
            </a:endParaRPr>
          </a:p>
        </p:txBody>
      </p:sp>
    </p:spTree>
    <p:extLst>
      <p:ext uri="{BB962C8B-B14F-4D97-AF65-F5344CB8AC3E}">
        <p14:creationId xmlns:p14="http://schemas.microsoft.com/office/powerpoint/2010/main" val="1541766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467008"/>
          </a:xfrm>
          <a:prstGeom prst="rect">
            <a:avLst/>
          </a:prstGeom>
        </p:spPr>
      </p:pic>
      <p:sp>
        <p:nvSpPr>
          <p:cNvPr id="5" name="Title 5">
            <a:extLst>
              <a:ext uri="{FF2B5EF4-FFF2-40B4-BE49-F238E27FC236}">
                <a16:creationId xmlns:a16="http://schemas.microsoft.com/office/drawing/2014/main" id="{CCB410C9-64CD-449F-859B-4F0908EDA901}"/>
              </a:ext>
            </a:extLst>
          </p:cNvPr>
          <p:cNvSpPr txBox="1">
            <a:spLocks/>
          </p:cNvSpPr>
          <p:nvPr/>
        </p:nvSpPr>
        <p:spPr>
          <a:xfrm>
            <a:off x="1568605" y="226392"/>
            <a:ext cx="7074366" cy="574131"/>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buClrTx/>
              <a:buSzTx/>
              <a:buFontTx/>
            </a:pPr>
            <a:endParaRPr lang="en-GB" sz="2400">
              <a:solidFill>
                <a:schemeClr val="bg1"/>
              </a:solidFill>
              <a:latin typeface="Lota Grotesque Alt 1" panose="00000500000000000000" pitchFamily="50" charset="0"/>
            </a:endParaRPr>
          </a:p>
        </p:txBody>
      </p:sp>
      <p:sp>
        <p:nvSpPr>
          <p:cNvPr id="14" name="Rectangle 6"/>
          <p:cNvSpPr>
            <a:spLocks noChangeArrowheads="1"/>
          </p:cNvSpPr>
          <p:nvPr/>
        </p:nvSpPr>
        <p:spPr bwMode="auto">
          <a:xfrm>
            <a:off x="0" y="2788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9" name="Rectangle 2"/>
          <p:cNvSpPr>
            <a:spLocks noChangeArrowheads="1"/>
          </p:cNvSpPr>
          <p:nvPr/>
        </p:nvSpPr>
        <p:spPr bwMode="auto">
          <a:xfrm>
            <a:off x="0" y="97795"/>
            <a:ext cx="22313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a:ln>
                  <a:noFill/>
                </a:ln>
                <a:solidFill>
                  <a:schemeClr val="tx1"/>
                </a:solidFill>
                <a:effectLst/>
                <a:latin typeface="Arial" panose="020B0604020202020204" pitchFamily="34" charset="0"/>
                <a:ea typeface="Calibri" panose="020F0502020204030204" pitchFamily="34" charset="0"/>
              </a:rPr>
              <a:t>.</a:t>
            </a:r>
            <a:endParaRPr kumimoji="0" lang="en-GB" altLang="en-US" sz="1800" b="0" i="0" u="none" strike="noStrike" cap="none" normalizeH="0" baseline="0">
              <a:ln>
                <a:noFill/>
              </a:ln>
              <a:solidFill>
                <a:schemeClr val="tx1"/>
              </a:solidFill>
              <a:effectLst/>
              <a:latin typeface="Arial" panose="020B0604020202020204" pitchFamily="34" charset="0"/>
            </a:endParaRPr>
          </a:p>
        </p:txBody>
      </p:sp>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t="88702"/>
          <a:stretch/>
        </p:blipFill>
        <p:spPr>
          <a:xfrm>
            <a:off x="-1" y="6083167"/>
            <a:ext cx="9144000" cy="774834"/>
          </a:xfrm>
          <a:prstGeom prst="rect">
            <a:avLst/>
          </a:prstGeom>
        </p:spPr>
      </p:pic>
      <p:sp>
        <p:nvSpPr>
          <p:cNvPr id="15" name="Rectangle 4"/>
          <p:cNvSpPr>
            <a:spLocks noChangeArrowheads="1"/>
          </p:cNvSpPr>
          <p:nvPr/>
        </p:nvSpPr>
        <p:spPr bwMode="auto">
          <a:xfrm>
            <a:off x="1018578" y="339602"/>
            <a:ext cx="592274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1" defTabSz="914400" eaLnBrk="0">
              <a:lnSpc>
                <a:spcPct val="100000"/>
              </a:lnSpc>
              <a:buClrTx/>
              <a:buSzTx/>
            </a:pPr>
            <a:r>
              <a:rPr kumimoji="0" lang="en-GB" altLang="en-US" sz="2800" b="1" i="0" u="none" strike="noStrike" cap="none" normalizeH="0" baseline="0">
                <a:ln>
                  <a:noFill/>
                </a:ln>
                <a:solidFill>
                  <a:srgbClr val="1B2911"/>
                </a:solidFill>
                <a:effectLst/>
                <a:latin typeface="Lota Grotesque Alt 1"/>
                <a:ea typeface="Calibri" panose="020F0502020204030204" pitchFamily="34" charset="0"/>
              </a:rPr>
              <a:t>Practice</a:t>
            </a:r>
            <a:r>
              <a:rPr kumimoji="0" lang="en-GB" altLang="en-US" sz="2800" b="1" i="0" u="none" strike="noStrike" cap="none" normalizeH="0">
                <a:ln>
                  <a:noFill/>
                </a:ln>
                <a:solidFill>
                  <a:srgbClr val="1B2911"/>
                </a:solidFill>
                <a:effectLst/>
                <a:latin typeface="Lota Grotesque Alt 1"/>
                <a:ea typeface="Calibri" panose="020F0502020204030204" pitchFamily="34" charset="0"/>
              </a:rPr>
              <a:t> Principle 4</a:t>
            </a:r>
            <a:endParaRPr lang="en-GB" altLang="en-US" sz="2800" b="1" i="0" u="none" strike="noStrike" cap="none" normalizeH="0" baseline="0">
              <a:ln>
                <a:noFill/>
              </a:ln>
              <a:solidFill>
                <a:srgbClr val="1B2911"/>
              </a:solidFill>
              <a:effectLst/>
              <a:latin typeface="Lota Grotesque Alt 1"/>
            </a:endParaRPr>
          </a:p>
        </p:txBody>
      </p:sp>
      <p:sp>
        <p:nvSpPr>
          <p:cNvPr id="16" name="Rectangle 4"/>
          <p:cNvSpPr>
            <a:spLocks noChangeArrowheads="1"/>
          </p:cNvSpPr>
          <p:nvPr/>
        </p:nvSpPr>
        <p:spPr bwMode="auto">
          <a:xfrm>
            <a:off x="1481765" y="1646726"/>
            <a:ext cx="6153315"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defTabSz="914400" eaLnBrk="0">
              <a:lnSpc>
                <a:spcPct val="100000"/>
              </a:lnSpc>
              <a:buClrTx/>
              <a:buSzTx/>
            </a:pPr>
            <a:r>
              <a:rPr kumimoji="0" lang="en-GB" altLang="en-US" sz="3600" b="1" i="0" u="none" strike="noStrike" cap="none" normalizeH="0" baseline="0" dirty="0">
                <a:ln>
                  <a:noFill/>
                </a:ln>
                <a:solidFill>
                  <a:srgbClr val="4C6A0E"/>
                </a:solidFill>
                <a:effectLst/>
                <a:latin typeface="+mn-lt"/>
                <a:ea typeface="Calibri" panose="020F0502020204030204" pitchFamily="34" charset="0"/>
              </a:rPr>
              <a:t>Responses to child exploitation</a:t>
            </a:r>
            <a:r>
              <a:rPr lang="en-GB" altLang="en-US" sz="3600" b="1" dirty="0">
                <a:solidFill>
                  <a:srgbClr val="4C6A0E"/>
                </a:solidFill>
                <a:latin typeface="+mn-lt"/>
                <a:ea typeface="Calibri" panose="020F0502020204030204" pitchFamily="34" charset="0"/>
              </a:rPr>
              <a:t> </a:t>
            </a:r>
            <a:r>
              <a:rPr kumimoji="0" lang="en-GB" altLang="en-US" sz="3600" b="1" i="0" u="none" strike="noStrike" cap="none" normalizeH="0" baseline="0" dirty="0">
                <a:ln>
                  <a:noFill/>
                </a:ln>
                <a:solidFill>
                  <a:srgbClr val="4C6A0E"/>
                </a:solidFill>
                <a:effectLst/>
                <a:latin typeface="+mn-lt"/>
                <a:ea typeface="Calibri" panose="020F0502020204030204" pitchFamily="34" charset="0"/>
              </a:rPr>
              <a:t>and</a:t>
            </a:r>
            <a:r>
              <a:rPr lang="en-GB" altLang="en-US" sz="3600" b="1" dirty="0">
                <a:solidFill>
                  <a:srgbClr val="4C6A0E"/>
                </a:solidFill>
                <a:latin typeface="+mn-lt"/>
                <a:ea typeface="Calibri" panose="020F0502020204030204" pitchFamily="34" charset="0"/>
              </a:rPr>
              <a:t> </a:t>
            </a:r>
          </a:p>
          <a:p>
            <a:pPr algn="ctr" defTabSz="914400" eaLnBrk="0">
              <a:lnSpc>
                <a:spcPct val="100000"/>
              </a:lnSpc>
              <a:buClrTx/>
              <a:buSzTx/>
            </a:pPr>
            <a:r>
              <a:rPr lang="en-GB" altLang="en-US" sz="3600" b="1" dirty="0">
                <a:solidFill>
                  <a:srgbClr val="4C6A0E"/>
                </a:solidFill>
                <a:latin typeface="+mn-lt"/>
                <a:ea typeface="Calibri" panose="020F0502020204030204" pitchFamily="34" charset="0"/>
              </a:rPr>
              <a:t>extra-familial</a:t>
            </a:r>
            <a:r>
              <a:rPr kumimoji="0" lang="en-GB" altLang="en-US" sz="3600" b="1" i="0" u="none" strike="noStrike" cap="none" normalizeH="0" baseline="0" dirty="0">
                <a:ln>
                  <a:noFill/>
                </a:ln>
                <a:solidFill>
                  <a:srgbClr val="4C6A0E"/>
                </a:solidFill>
                <a:effectLst/>
                <a:latin typeface="+mn-lt"/>
                <a:ea typeface="Calibri" panose="020F0502020204030204" pitchFamily="34" charset="0"/>
              </a:rPr>
              <a:t> harm</a:t>
            </a:r>
            <a:r>
              <a:rPr kumimoji="0" lang="en-GB" altLang="en-US" sz="3600" b="1" i="0" u="none" strike="noStrike" cap="none" normalizeH="0" dirty="0">
                <a:ln>
                  <a:noFill/>
                </a:ln>
                <a:solidFill>
                  <a:srgbClr val="4C6A0E"/>
                </a:solidFill>
                <a:effectLst/>
                <a:latin typeface="+mn-lt"/>
                <a:ea typeface="Calibri" panose="020F0502020204030204" pitchFamily="34" charset="0"/>
              </a:rPr>
              <a:t> m</a:t>
            </a:r>
            <a:r>
              <a:rPr kumimoji="0" lang="en-GB" altLang="en-US" sz="3600" b="1" i="0" u="none" strike="noStrike" cap="none" normalizeH="0" baseline="0" dirty="0">
                <a:ln>
                  <a:noFill/>
                </a:ln>
                <a:solidFill>
                  <a:srgbClr val="4C6A0E"/>
                </a:solidFill>
                <a:effectLst/>
                <a:latin typeface="+mn-lt"/>
                <a:ea typeface="Calibri" panose="020F0502020204030204" pitchFamily="34" charset="0"/>
              </a:rPr>
              <a:t>ust</a:t>
            </a:r>
            <a:r>
              <a:rPr lang="en-GB" altLang="en-US" sz="3600" b="1" dirty="0">
                <a:solidFill>
                  <a:srgbClr val="4C6A0E"/>
                </a:solidFill>
                <a:latin typeface="+mn-lt"/>
                <a:ea typeface="Calibri" panose="020F0502020204030204" pitchFamily="34" charset="0"/>
              </a:rPr>
              <a:t>…</a:t>
            </a:r>
          </a:p>
          <a:p>
            <a:pPr algn="ctr" defTabSz="914400" eaLnBrk="0">
              <a:lnSpc>
                <a:spcPct val="100000"/>
              </a:lnSpc>
              <a:buClrTx/>
              <a:buSzTx/>
            </a:pPr>
            <a:r>
              <a:rPr lang="en-GB" altLang="en-US" sz="3600" b="1" dirty="0">
                <a:solidFill>
                  <a:srgbClr val="4C6A0E"/>
                </a:solidFill>
                <a:latin typeface="+mn-lt"/>
                <a:ea typeface="Calibri" panose="020F0502020204030204" pitchFamily="34" charset="0"/>
              </a:rPr>
              <a:t>Be strengths-based and relationship-based</a:t>
            </a:r>
          </a:p>
          <a:p>
            <a:pPr algn="ctr" defTabSz="914400" eaLnBrk="0">
              <a:lnSpc>
                <a:spcPct val="100000"/>
              </a:lnSpc>
              <a:buClrTx/>
              <a:buSzTx/>
            </a:pPr>
            <a:endParaRPr lang="en-GB" altLang="en-US" sz="3600" b="1" dirty="0">
              <a:solidFill>
                <a:srgbClr val="4C6A0E"/>
              </a:solidFill>
              <a:latin typeface="+mn-lt"/>
              <a:ea typeface="Calibri" panose="020F0502020204030204" pitchFamily="34" charset="0"/>
            </a:endParaRPr>
          </a:p>
        </p:txBody>
      </p:sp>
    </p:spTree>
    <p:extLst>
      <p:ext uri="{BB962C8B-B14F-4D97-AF65-F5344CB8AC3E}">
        <p14:creationId xmlns:p14="http://schemas.microsoft.com/office/powerpoint/2010/main" val="5118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467008"/>
          </a:xfrm>
          <a:prstGeom prst="rect">
            <a:avLst/>
          </a:prstGeom>
        </p:spPr>
      </p:pic>
      <p:sp>
        <p:nvSpPr>
          <p:cNvPr id="5" name="Title 5">
            <a:extLst>
              <a:ext uri="{FF2B5EF4-FFF2-40B4-BE49-F238E27FC236}">
                <a16:creationId xmlns:a16="http://schemas.microsoft.com/office/drawing/2014/main" id="{CCB410C9-64CD-449F-859B-4F0908EDA901}"/>
              </a:ext>
            </a:extLst>
          </p:cNvPr>
          <p:cNvSpPr txBox="1">
            <a:spLocks/>
          </p:cNvSpPr>
          <p:nvPr/>
        </p:nvSpPr>
        <p:spPr>
          <a:xfrm>
            <a:off x="1568605" y="226392"/>
            <a:ext cx="7074366" cy="574131"/>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buClrTx/>
              <a:buSzTx/>
              <a:buFontTx/>
            </a:pPr>
            <a:endParaRPr lang="en-GB" sz="2400">
              <a:solidFill>
                <a:schemeClr val="bg1"/>
              </a:solidFill>
              <a:latin typeface="Lota Grotesque Alt 1" panose="00000500000000000000" pitchFamily="50" charset="0"/>
            </a:endParaRPr>
          </a:p>
        </p:txBody>
      </p:sp>
      <p:sp>
        <p:nvSpPr>
          <p:cNvPr id="14" name="Rectangle 6"/>
          <p:cNvSpPr>
            <a:spLocks noChangeArrowheads="1"/>
          </p:cNvSpPr>
          <p:nvPr/>
        </p:nvSpPr>
        <p:spPr bwMode="auto">
          <a:xfrm>
            <a:off x="0" y="2788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9" name="Rectangle 2"/>
          <p:cNvSpPr>
            <a:spLocks noChangeArrowheads="1"/>
          </p:cNvSpPr>
          <p:nvPr/>
        </p:nvSpPr>
        <p:spPr bwMode="auto">
          <a:xfrm>
            <a:off x="0" y="97795"/>
            <a:ext cx="22313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a:ln>
                  <a:noFill/>
                </a:ln>
                <a:solidFill>
                  <a:schemeClr val="tx1"/>
                </a:solidFill>
                <a:effectLst/>
                <a:latin typeface="Arial" panose="020B0604020202020204" pitchFamily="34" charset="0"/>
                <a:ea typeface="Calibri" panose="020F0502020204030204" pitchFamily="34" charset="0"/>
              </a:rPr>
              <a:t>.</a:t>
            </a:r>
            <a:endParaRPr kumimoji="0" lang="en-GB" altLang="en-US" sz="1800" b="0" i="0" u="none" strike="noStrike" cap="none" normalizeH="0" baseline="0">
              <a:ln>
                <a:noFill/>
              </a:ln>
              <a:solidFill>
                <a:schemeClr val="tx1"/>
              </a:solidFill>
              <a:effectLst/>
              <a:latin typeface="Arial" panose="020B0604020202020204" pitchFamily="34" charset="0"/>
            </a:endParaRPr>
          </a:p>
        </p:txBody>
      </p:sp>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t="88702"/>
          <a:stretch/>
        </p:blipFill>
        <p:spPr>
          <a:xfrm>
            <a:off x="-1" y="6083167"/>
            <a:ext cx="9144000" cy="774834"/>
          </a:xfrm>
          <a:prstGeom prst="rect">
            <a:avLst/>
          </a:prstGeom>
        </p:spPr>
      </p:pic>
      <p:sp>
        <p:nvSpPr>
          <p:cNvPr id="10" name="Rectangle 4"/>
          <p:cNvSpPr>
            <a:spLocks noChangeArrowheads="1"/>
          </p:cNvSpPr>
          <p:nvPr/>
        </p:nvSpPr>
        <p:spPr bwMode="auto">
          <a:xfrm>
            <a:off x="1018579" y="185713"/>
            <a:ext cx="447696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a:lnSpc>
                <a:spcPct val="100000"/>
              </a:lnSpc>
              <a:buClrTx/>
              <a:buSzTx/>
            </a:pPr>
            <a:r>
              <a:rPr kumimoji="0" lang="en-GB" altLang="en-US" sz="2400" b="1" i="0" u="none" strike="noStrike" cap="none" normalizeH="0" baseline="0" dirty="0">
                <a:ln>
                  <a:noFill/>
                </a:ln>
                <a:solidFill>
                  <a:srgbClr val="2A1C0C"/>
                </a:solidFill>
                <a:effectLst/>
                <a:latin typeface="Lota Grotesque Alt 1"/>
                <a:ea typeface="Calibri" panose="020F0502020204030204" pitchFamily="34" charset="0"/>
              </a:rPr>
              <a:t>Be strengths-based</a:t>
            </a:r>
            <a:r>
              <a:rPr kumimoji="0" lang="en-GB" altLang="en-US" sz="2400" b="1" i="0" u="none" strike="noStrike" cap="none" normalizeH="0" dirty="0">
                <a:ln>
                  <a:noFill/>
                </a:ln>
                <a:solidFill>
                  <a:srgbClr val="2A1C0C"/>
                </a:solidFill>
                <a:effectLst/>
                <a:latin typeface="Lota Grotesque Alt 1"/>
                <a:ea typeface="Calibri" panose="020F0502020204030204" pitchFamily="34" charset="0"/>
              </a:rPr>
              <a:t> </a:t>
            </a:r>
          </a:p>
          <a:p>
            <a:pPr defTabSz="914400" eaLnBrk="0">
              <a:lnSpc>
                <a:spcPct val="100000"/>
              </a:lnSpc>
              <a:buClrTx/>
              <a:buSzTx/>
            </a:pPr>
            <a:r>
              <a:rPr kumimoji="0" lang="en-GB" altLang="en-US" sz="2400" b="1" i="0" u="none" strike="noStrike" cap="none" normalizeH="0" dirty="0">
                <a:ln>
                  <a:noFill/>
                </a:ln>
                <a:solidFill>
                  <a:srgbClr val="2A1C0C"/>
                </a:solidFill>
                <a:effectLst/>
                <a:latin typeface="Lota Grotesque Alt 1"/>
                <a:ea typeface="Calibri" panose="020F0502020204030204" pitchFamily="34" charset="0"/>
              </a:rPr>
              <a:t>and relationships based</a:t>
            </a:r>
            <a:r>
              <a:rPr kumimoji="0" lang="en-GB" altLang="en-US" sz="2400" b="1" i="0" u="none" strike="noStrike" cap="none" normalizeH="0" baseline="0" dirty="0">
                <a:ln>
                  <a:noFill/>
                </a:ln>
                <a:solidFill>
                  <a:srgbClr val="2A1C0C"/>
                </a:solidFill>
                <a:effectLst/>
                <a:latin typeface="Lota Grotesque Alt 1"/>
                <a:ea typeface="Calibri" panose="020F0502020204030204" pitchFamily="34" charset="0"/>
              </a:rPr>
              <a:t> </a:t>
            </a:r>
            <a:endParaRPr lang="en-GB" altLang="en-US" sz="2400" b="1" i="0" u="none" strike="noStrike" cap="none" normalizeH="0" baseline="0" dirty="0">
              <a:ln>
                <a:noFill/>
              </a:ln>
              <a:solidFill>
                <a:srgbClr val="2A1C0C"/>
              </a:solidFill>
              <a:effectLst/>
              <a:latin typeface="Lota Grotesque Alt 1"/>
            </a:endParaRPr>
          </a:p>
        </p:txBody>
      </p:sp>
      <p:sp>
        <p:nvSpPr>
          <p:cNvPr id="3" name="Rectangle 2"/>
          <p:cNvSpPr/>
          <p:nvPr/>
        </p:nvSpPr>
        <p:spPr>
          <a:xfrm>
            <a:off x="628650" y="1608550"/>
            <a:ext cx="7838694" cy="3046988"/>
          </a:xfrm>
          <a:prstGeom prst="rect">
            <a:avLst/>
          </a:prstGeom>
        </p:spPr>
        <p:txBody>
          <a:bodyPr wrap="square">
            <a:spAutoFit/>
          </a:bodyPr>
          <a:lstStyle/>
          <a:p>
            <a:pPr marL="285750" indent="-285750">
              <a:lnSpc>
                <a:spcPct val="100000"/>
              </a:lnSpc>
              <a:buClr>
                <a:srgbClr val="4C6A0E"/>
              </a:buClr>
              <a:buFont typeface="Arial" panose="020B0604020202020204" pitchFamily="34" charset="0"/>
              <a:buChar char="•"/>
            </a:pPr>
            <a:r>
              <a:rPr lang="en-GB" sz="2400" b="1" dirty="0">
                <a:solidFill>
                  <a:srgbClr val="4C6A0E"/>
                </a:solidFill>
                <a:latin typeface="+mn-lt"/>
                <a:ea typeface="Microsoft YaHei"/>
                <a:cs typeface="Arial"/>
              </a:rPr>
              <a:t>Applies to working with children, young people, parents, carers and colleagues</a:t>
            </a:r>
          </a:p>
          <a:p>
            <a:pPr marL="285750" indent="-285750">
              <a:lnSpc>
                <a:spcPct val="100000"/>
              </a:lnSpc>
              <a:buClr>
                <a:srgbClr val="4C6A0E"/>
              </a:buClr>
              <a:buFont typeface="Arial" panose="020B0604020202020204" pitchFamily="34" charset="0"/>
              <a:buChar char="•"/>
            </a:pPr>
            <a:endParaRPr lang="en-GB" sz="2400" b="1" dirty="0">
              <a:solidFill>
                <a:srgbClr val="4C6A0E"/>
              </a:solidFill>
              <a:latin typeface="+mn-lt"/>
              <a:ea typeface="Microsoft YaHei"/>
              <a:cs typeface="Arial"/>
            </a:endParaRPr>
          </a:p>
          <a:p>
            <a:pPr marL="285750" indent="-285750">
              <a:lnSpc>
                <a:spcPct val="100000"/>
              </a:lnSpc>
              <a:buClr>
                <a:srgbClr val="4C6A0E"/>
              </a:buClr>
              <a:buFont typeface="Arial" panose="020B0604020202020204" pitchFamily="34" charset="0"/>
              <a:buChar char="•"/>
            </a:pPr>
            <a:r>
              <a:rPr lang="en-GB" sz="2400" b="1" dirty="0">
                <a:solidFill>
                  <a:srgbClr val="4C6A0E"/>
                </a:solidFill>
                <a:latin typeface="+mn-lt"/>
                <a:ea typeface="Microsoft YaHei"/>
                <a:cs typeface="Arial"/>
              </a:rPr>
              <a:t>Take a holistic approach: identify strengths, positive factors</a:t>
            </a:r>
          </a:p>
          <a:p>
            <a:pPr>
              <a:lnSpc>
                <a:spcPct val="100000"/>
              </a:lnSpc>
              <a:buClr>
                <a:srgbClr val="4C6A0E"/>
              </a:buClr>
            </a:pPr>
            <a:endParaRPr lang="en-GB" sz="2400" b="1" dirty="0">
              <a:solidFill>
                <a:srgbClr val="4C6A0E"/>
              </a:solidFill>
              <a:latin typeface="+mn-lt"/>
            </a:endParaRPr>
          </a:p>
          <a:p>
            <a:pPr marL="285750" indent="-285750">
              <a:lnSpc>
                <a:spcPct val="100000"/>
              </a:lnSpc>
              <a:buClr>
                <a:srgbClr val="4C6A0E"/>
              </a:buClr>
              <a:buFont typeface="Arial" panose="020B0604020202020204" pitchFamily="34" charset="0"/>
              <a:buChar char="•"/>
            </a:pPr>
            <a:r>
              <a:rPr lang="en-GB" sz="2400" b="1" dirty="0">
                <a:solidFill>
                  <a:srgbClr val="4C6A0E"/>
                </a:solidFill>
                <a:latin typeface="+mn-lt"/>
                <a:ea typeface="Microsoft YaHei"/>
                <a:cs typeface="Arial"/>
              </a:rPr>
              <a:t>Build on strengths, assets; work relationally to support growth and change</a:t>
            </a:r>
          </a:p>
        </p:txBody>
      </p:sp>
    </p:spTree>
    <p:extLst>
      <p:ext uri="{BB962C8B-B14F-4D97-AF65-F5344CB8AC3E}">
        <p14:creationId xmlns:p14="http://schemas.microsoft.com/office/powerpoint/2010/main" val="3542498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A0ED2B2-7247-B18E-B7D5-C05FF3048CE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467008"/>
          </a:xfrm>
          <a:prstGeom prst="rect">
            <a:avLst/>
          </a:prstGeom>
        </p:spPr>
      </p:pic>
      <p:sp>
        <p:nvSpPr>
          <p:cNvPr id="4" name="Rectangle 3">
            <a:extLst>
              <a:ext uri="{FF2B5EF4-FFF2-40B4-BE49-F238E27FC236}">
                <a16:creationId xmlns:a16="http://schemas.microsoft.com/office/drawing/2014/main" id="{60A5CE48-7410-A825-0584-50AD10573C6B}"/>
              </a:ext>
            </a:extLst>
          </p:cNvPr>
          <p:cNvSpPr/>
          <p:nvPr/>
        </p:nvSpPr>
        <p:spPr>
          <a:xfrm>
            <a:off x="628650" y="1784313"/>
            <a:ext cx="7811262" cy="3359061"/>
          </a:xfrm>
          <a:prstGeom prst="rect">
            <a:avLst/>
          </a:prstGeom>
        </p:spPr>
        <p:txBody>
          <a:bodyPr wrap="square">
            <a:spAutoFit/>
          </a:bodyPr>
          <a:lstStyle/>
          <a:p>
            <a:pPr>
              <a:lnSpc>
                <a:spcPct val="150000"/>
              </a:lnSpc>
            </a:pPr>
            <a:r>
              <a:rPr lang="en-GB" sz="2400" b="1" dirty="0">
                <a:solidFill>
                  <a:srgbClr val="4C6A0E"/>
                </a:solidFill>
                <a:latin typeface="+mn-lt"/>
                <a:cs typeface="Arial" panose="020B0604020202020204" pitchFamily="34" charset="0"/>
              </a:rPr>
              <a:t>How it should feel for a child / young person being supported:</a:t>
            </a:r>
          </a:p>
          <a:p>
            <a:pPr>
              <a:lnSpc>
                <a:spcPct val="150000"/>
              </a:lnSpc>
            </a:pPr>
            <a:endParaRPr lang="en-GB" sz="2400" dirty="0">
              <a:solidFill>
                <a:srgbClr val="4C6A0E"/>
              </a:solidFill>
              <a:latin typeface="+mn-lt"/>
              <a:cs typeface="Arial" panose="020B0604020202020204" pitchFamily="34" charset="0"/>
            </a:endParaRPr>
          </a:p>
          <a:p>
            <a:pPr algn="ctr">
              <a:lnSpc>
                <a:spcPct val="150000"/>
              </a:lnSpc>
            </a:pPr>
            <a:r>
              <a:rPr lang="en-GB" altLang="en-US" sz="2400" b="1" i="1" dirty="0">
                <a:solidFill>
                  <a:srgbClr val="4C6A0E"/>
                </a:solidFill>
                <a:latin typeface="+mn-lt"/>
                <a:ea typeface="Calibri" panose="020F0502020204030204" pitchFamily="34" charset="0"/>
                <a:cs typeface="Arial" panose="020B0604020202020204" pitchFamily="34" charset="0"/>
              </a:rPr>
              <a:t>“</a:t>
            </a:r>
            <a:r>
              <a:rPr lang="en-GB" altLang="en-US" sz="2400" b="1" i="1" dirty="0">
                <a:solidFill>
                  <a:srgbClr val="4C6A0E"/>
                </a:solidFill>
                <a:latin typeface="+mn-lt"/>
                <a:ea typeface="Calibri" panose="020F0502020204030204" pitchFamily="34" charset="0"/>
                <a:cs typeface="Arial"/>
              </a:rPr>
              <a:t>I have someone to go to who genuinely cares about me and my future. They do things to actually help me. I feel safe with them and can trust them.”</a:t>
            </a:r>
            <a:endParaRPr lang="en-GB" sz="2400" i="1" dirty="0">
              <a:solidFill>
                <a:srgbClr val="4C6A0E"/>
              </a:solidFill>
              <a:latin typeface="+mn-lt"/>
              <a:cs typeface="Arial"/>
            </a:endParaRPr>
          </a:p>
        </p:txBody>
      </p:sp>
      <p:sp>
        <p:nvSpPr>
          <p:cNvPr id="5" name="Rectangle 4">
            <a:extLst>
              <a:ext uri="{FF2B5EF4-FFF2-40B4-BE49-F238E27FC236}">
                <a16:creationId xmlns:a16="http://schemas.microsoft.com/office/drawing/2014/main" id="{696E6803-167D-170A-6729-784B2C9CBBC0}"/>
              </a:ext>
            </a:extLst>
          </p:cNvPr>
          <p:cNvSpPr>
            <a:spLocks noChangeArrowheads="1"/>
          </p:cNvSpPr>
          <p:nvPr/>
        </p:nvSpPr>
        <p:spPr bwMode="auto">
          <a:xfrm>
            <a:off x="1018579" y="185713"/>
            <a:ext cx="447696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a:lnSpc>
                <a:spcPct val="100000"/>
              </a:lnSpc>
              <a:buClrTx/>
              <a:buSzTx/>
            </a:pPr>
            <a:r>
              <a:rPr kumimoji="0" lang="en-GB" altLang="en-US" sz="2400" b="1" i="0" u="none" strike="noStrike" cap="none" normalizeH="0" baseline="0" dirty="0">
                <a:ln>
                  <a:noFill/>
                </a:ln>
                <a:solidFill>
                  <a:srgbClr val="2A1C0C"/>
                </a:solidFill>
                <a:effectLst/>
                <a:latin typeface="Lota Grotesque Alt 1"/>
                <a:ea typeface="Calibri" panose="020F0502020204030204" pitchFamily="34" charset="0"/>
              </a:rPr>
              <a:t>Be strengths-based</a:t>
            </a:r>
            <a:r>
              <a:rPr kumimoji="0" lang="en-GB" altLang="en-US" sz="2400" b="1" i="0" u="none" strike="noStrike" cap="none" normalizeH="0" dirty="0">
                <a:ln>
                  <a:noFill/>
                </a:ln>
                <a:solidFill>
                  <a:srgbClr val="2A1C0C"/>
                </a:solidFill>
                <a:effectLst/>
                <a:latin typeface="Lota Grotesque Alt 1"/>
                <a:ea typeface="Calibri" panose="020F0502020204030204" pitchFamily="34" charset="0"/>
              </a:rPr>
              <a:t> </a:t>
            </a:r>
          </a:p>
          <a:p>
            <a:pPr defTabSz="914400" eaLnBrk="0">
              <a:lnSpc>
                <a:spcPct val="100000"/>
              </a:lnSpc>
              <a:buClrTx/>
              <a:buSzTx/>
            </a:pPr>
            <a:r>
              <a:rPr kumimoji="0" lang="en-GB" altLang="en-US" sz="2400" b="1" i="0" u="none" strike="noStrike" cap="none" normalizeH="0" dirty="0">
                <a:ln>
                  <a:noFill/>
                </a:ln>
                <a:solidFill>
                  <a:srgbClr val="2A1C0C"/>
                </a:solidFill>
                <a:effectLst/>
                <a:latin typeface="Lota Grotesque Alt 1"/>
                <a:ea typeface="Calibri" panose="020F0502020204030204" pitchFamily="34" charset="0"/>
              </a:rPr>
              <a:t>and relationships based</a:t>
            </a:r>
            <a:r>
              <a:rPr kumimoji="0" lang="en-GB" altLang="en-US" sz="2400" b="1" i="0" u="none" strike="noStrike" cap="none" normalizeH="0" baseline="0" dirty="0">
                <a:ln>
                  <a:noFill/>
                </a:ln>
                <a:solidFill>
                  <a:srgbClr val="2A1C0C"/>
                </a:solidFill>
                <a:effectLst/>
                <a:latin typeface="Lota Grotesque Alt 1"/>
                <a:ea typeface="Calibri" panose="020F0502020204030204" pitchFamily="34" charset="0"/>
              </a:rPr>
              <a:t> </a:t>
            </a:r>
            <a:endParaRPr lang="en-GB" altLang="en-US" sz="2400" b="1" i="0" u="none" strike="noStrike" cap="none" normalizeH="0" baseline="0" dirty="0">
              <a:ln>
                <a:noFill/>
              </a:ln>
              <a:solidFill>
                <a:srgbClr val="2A1C0C"/>
              </a:solidFill>
              <a:effectLst/>
              <a:latin typeface="Lota Grotesque Alt 1"/>
            </a:endParaRPr>
          </a:p>
        </p:txBody>
      </p:sp>
    </p:spTree>
    <p:extLst>
      <p:ext uri="{BB962C8B-B14F-4D97-AF65-F5344CB8AC3E}">
        <p14:creationId xmlns:p14="http://schemas.microsoft.com/office/powerpoint/2010/main" val="35628173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467008"/>
          </a:xfrm>
          <a:prstGeom prst="rect">
            <a:avLst/>
          </a:prstGeom>
        </p:spPr>
      </p:pic>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t="88702"/>
          <a:stretch/>
        </p:blipFill>
        <p:spPr>
          <a:xfrm>
            <a:off x="-1" y="6083167"/>
            <a:ext cx="9144000" cy="774834"/>
          </a:xfrm>
          <a:prstGeom prst="rect">
            <a:avLst/>
          </a:prstGeom>
        </p:spPr>
      </p:pic>
      <p:sp>
        <p:nvSpPr>
          <p:cNvPr id="15" name="Rectangle 4"/>
          <p:cNvSpPr>
            <a:spLocks noChangeArrowheads="1"/>
          </p:cNvSpPr>
          <p:nvPr/>
        </p:nvSpPr>
        <p:spPr bwMode="auto">
          <a:xfrm>
            <a:off x="1018578" y="339602"/>
            <a:ext cx="592274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1" defTabSz="914400" eaLnBrk="0">
              <a:lnSpc>
                <a:spcPct val="100000"/>
              </a:lnSpc>
              <a:buClrTx/>
              <a:buSzTx/>
            </a:pPr>
            <a:r>
              <a:rPr kumimoji="0" lang="en-GB" altLang="en-US" sz="2800" b="1" i="0" u="none" strike="noStrike" cap="none" normalizeH="0" baseline="0">
                <a:ln>
                  <a:noFill/>
                </a:ln>
                <a:solidFill>
                  <a:schemeClr val="bg1"/>
                </a:solidFill>
                <a:effectLst/>
                <a:latin typeface="Lota Grotesque Alt 1"/>
                <a:ea typeface="Calibri" panose="020F0502020204030204" pitchFamily="34" charset="0"/>
              </a:rPr>
              <a:t>Practice</a:t>
            </a:r>
            <a:r>
              <a:rPr kumimoji="0" lang="en-GB" altLang="en-US" sz="2800" b="1" i="0" u="none" strike="noStrike" cap="none" normalizeH="0">
                <a:ln>
                  <a:noFill/>
                </a:ln>
                <a:solidFill>
                  <a:schemeClr val="bg1"/>
                </a:solidFill>
                <a:effectLst/>
                <a:latin typeface="Lota Grotesque Alt 1"/>
                <a:ea typeface="Calibri" panose="020F0502020204030204" pitchFamily="34" charset="0"/>
              </a:rPr>
              <a:t> Principle </a:t>
            </a:r>
            <a:r>
              <a:rPr lang="en-GB" altLang="en-US" sz="2800" b="1">
                <a:solidFill>
                  <a:schemeClr val="bg1"/>
                </a:solidFill>
                <a:latin typeface="Lota Grotesque Alt 1"/>
                <a:ea typeface="Calibri" panose="020F0502020204030204" pitchFamily="34" charset="0"/>
              </a:rPr>
              <a:t>5</a:t>
            </a:r>
            <a:endParaRPr lang="en-GB" altLang="en-US" sz="2800" b="1" i="0" u="none" strike="noStrike" cap="none" normalizeH="0" baseline="0">
              <a:ln>
                <a:noFill/>
              </a:ln>
              <a:solidFill>
                <a:schemeClr val="bg1"/>
              </a:solidFill>
              <a:effectLst/>
              <a:latin typeface="Lota Grotesque Alt 1"/>
            </a:endParaRPr>
          </a:p>
        </p:txBody>
      </p:sp>
      <p:sp>
        <p:nvSpPr>
          <p:cNvPr id="16" name="Rectangle 4"/>
          <p:cNvSpPr>
            <a:spLocks noChangeArrowheads="1"/>
          </p:cNvSpPr>
          <p:nvPr/>
        </p:nvSpPr>
        <p:spPr bwMode="auto">
          <a:xfrm>
            <a:off x="1481765" y="1646726"/>
            <a:ext cx="6153315"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defTabSz="914400" eaLnBrk="0">
              <a:lnSpc>
                <a:spcPct val="100000"/>
              </a:lnSpc>
              <a:buClrTx/>
              <a:buSzTx/>
            </a:pPr>
            <a:r>
              <a:rPr kumimoji="0" lang="en-GB" altLang="en-US" sz="3600" b="1" i="0" u="none" strike="noStrike" cap="none" normalizeH="0" baseline="0" dirty="0">
                <a:ln>
                  <a:noFill/>
                </a:ln>
                <a:solidFill>
                  <a:srgbClr val="589C35"/>
                </a:solidFill>
                <a:effectLst/>
                <a:latin typeface="+mn-lt"/>
                <a:ea typeface="Calibri" panose="020F0502020204030204" pitchFamily="34" charset="0"/>
              </a:rPr>
              <a:t>Responses to child exploitation</a:t>
            </a:r>
            <a:r>
              <a:rPr lang="en-GB" altLang="en-US" sz="3600" b="1" dirty="0">
                <a:solidFill>
                  <a:srgbClr val="589C35"/>
                </a:solidFill>
                <a:latin typeface="+mn-lt"/>
                <a:ea typeface="Calibri" panose="020F0502020204030204" pitchFamily="34" charset="0"/>
              </a:rPr>
              <a:t> </a:t>
            </a:r>
            <a:r>
              <a:rPr kumimoji="0" lang="en-GB" altLang="en-US" sz="3600" b="1" i="0" u="none" strike="noStrike" cap="none" normalizeH="0" baseline="0" dirty="0">
                <a:ln>
                  <a:noFill/>
                </a:ln>
                <a:solidFill>
                  <a:srgbClr val="589C35"/>
                </a:solidFill>
                <a:effectLst/>
                <a:latin typeface="+mn-lt"/>
                <a:ea typeface="Calibri" panose="020F0502020204030204" pitchFamily="34" charset="0"/>
              </a:rPr>
              <a:t>and</a:t>
            </a:r>
            <a:r>
              <a:rPr lang="en-GB" altLang="en-US" sz="3600" b="1" dirty="0">
                <a:solidFill>
                  <a:srgbClr val="589C35"/>
                </a:solidFill>
                <a:latin typeface="+mn-lt"/>
                <a:ea typeface="Calibri" panose="020F0502020204030204" pitchFamily="34" charset="0"/>
              </a:rPr>
              <a:t> </a:t>
            </a:r>
          </a:p>
          <a:p>
            <a:pPr algn="ctr" defTabSz="914400" eaLnBrk="0">
              <a:lnSpc>
                <a:spcPct val="100000"/>
              </a:lnSpc>
              <a:buClrTx/>
              <a:buSzTx/>
            </a:pPr>
            <a:r>
              <a:rPr lang="en-GB" altLang="en-US" sz="3600" b="1" dirty="0">
                <a:solidFill>
                  <a:srgbClr val="589C35"/>
                </a:solidFill>
                <a:latin typeface="+mn-lt"/>
                <a:ea typeface="Calibri" panose="020F0502020204030204" pitchFamily="34" charset="0"/>
              </a:rPr>
              <a:t>extra-familial</a:t>
            </a:r>
            <a:r>
              <a:rPr kumimoji="0" lang="en-GB" altLang="en-US" sz="3600" b="1" i="0" u="none" strike="noStrike" cap="none" normalizeH="0" baseline="0" dirty="0">
                <a:ln>
                  <a:noFill/>
                </a:ln>
                <a:solidFill>
                  <a:srgbClr val="589C35"/>
                </a:solidFill>
                <a:effectLst/>
                <a:latin typeface="+mn-lt"/>
                <a:ea typeface="Calibri" panose="020F0502020204030204" pitchFamily="34" charset="0"/>
              </a:rPr>
              <a:t> harm</a:t>
            </a:r>
            <a:r>
              <a:rPr kumimoji="0" lang="en-GB" altLang="en-US" sz="3600" b="1" i="0" u="none" strike="noStrike" cap="none" normalizeH="0" dirty="0">
                <a:ln>
                  <a:noFill/>
                </a:ln>
                <a:solidFill>
                  <a:srgbClr val="589C35"/>
                </a:solidFill>
                <a:effectLst/>
                <a:latin typeface="+mn-lt"/>
                <a:ea typeface="Calibri" panose="020F0502020204030204" pitchFamily="34" charset="0"/>
              </a:rPr>
              <a:t> m</a:t>
            </a:r>
            <a:r>
              <a:rPr kumimoji="0" lang="en-GB" altLang="en-US" sz="3600" b="1" i="0" u="none" strike="noStrike" cap="none" normalizeH="0" baseline="0" dirty="0">
                <a:ln>
                  <a:noFill/>
                </a:ln>
                <a:solidFill>
                  <a:srgbClr val="589C35"/>
                </a:solidFill>
                <a:effectLst/>
                <a:latin typeface="+mn-lt"/>
                <a:ea typeface="Calibri" panose="020F0502020204030204" pitchFamily="34" charset="0"/>
              </a:rPr>
              <a:t>ust</a:t>
            </a:r>
            <a:r>
              <a:rPr lang="en-GB" altLang="en-US" sz="3600" b="1" dirty="0">
                <a:solidFill>
                  <a:srgbClr val="589C35"/>
                </a:solidFill>
                <a:latin typeface="+mn-lt"/>
                <a:ea typeface="Calibri" panose="020F0502020204030204" pitchFamily="34" charset="0"/>
              </a:rPr>
              <a:t>…</a:t>
            </a:r>
          </a:p>
          <a:p>
            <a:pPr algn="ctr" defTabSz="914400" eaLnBrk="0">
              <a:lnSpc>
                <a:spcPct val="100000"/>
              </a:lnSpc>
              <a:buClrTx/>
              <a:buSzTx/>
            </a:pPr>
            <a:r>
              <a:rPr lang="en-GB" altLang="en-US" sz="3600" b="1" dirty="0">
                <a:solidFill>
                  <a:srgbClr val="589C35"/>
                </a:solidFill>
                <a:latin typeface="+mn-lt"/>
                <a:ea typeface="Calibri" panose="020F0502020204030204" pitchFamily="34" charset="0"/>
              </a:rPr>
              <a:t>Recognise and respond to trauma </a:t>
            </a:r>
            <a:endParaRPr lang="en-GB" altLang="en-US" sz="3600" b="1" dirty="0">
              <a:solidFill>
                <a:srgbClr val="C2D88D"/>
              </a:solidFill>
              <a:latin typeface="+mn-lt"/>
              <a:ea typeface="Calibri" panose="020F0502020204030204" pitchFamily="34" charset="0"/>
            </a:endParaRPr>
          </a:p>
          <a:p>
            <a:pPr algn="ctr" defTabSz="914400" eaLnBrk="0">
              <a:lnSpc>
                <a:spcPct val="100000"/>
              </a:lnSpc>
              <a:buClrTx/>
              <a:buSzTx/>
            </a:pPr>
            <a:endParaRPr lang="en-GB" altLang="en-US" sz="3600" b="1" dirty="0">
              <a:solidFill>
                <a:srgbClr val="A53C25"/>
              </a:solidFill>
              <a:latin typeface="+mn-lt"/>
              <a:ea typeface="Calibri" panose="020F0502020204030204" pitchFamily="34" charset="0"/>
            </a:endParaRPr>
          </a:p>
        </p:txBody>
      </p:sp>
    </p:spTree>
    <p:extLst>
      <p:ext uri="{BB962C8B-B14F-4D97-AF65-F5344CB8AC3E}">
        <p14:creationId xmlns:p14="http://schemas.microsoft.com/office/powerpoint/2010/main" val="17334657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467008"/>
          </a:xfrm>
          <a:prstGeom prst="rect">
            <a:avLst/>
          </a:prstGeom>
        </p:spPr>
      </p:pic>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t="88702"/>
          <a:stretch/>
        </p:blipFill>
        <p:spPr>
          <a:xfrm>
            <a:off x="-1" y="6083167"/>
            <a:ext cx="9144000" cy="774834"/>
          </a:xfrm>
          <a:prstGeom prst="rect">
            <a:avLst/>
          </a:prstGeom>
        </p:spPr>
      </p:pic>
      <p:sp>
        <p:nvSpPr>
          <p:cNvPr id="9" name="Rectangle 4"/>
          <p:cNvSpPr>
            <a:spLocks noChangeArrowheads="1"/>
          </p:cNvSpPr>
          <p:nvPr/>
        </p:nvSpPr>
        <p:spPr bwMode="auto">
          <a:xfrm>
            <a:off x="1018579" y="180917"/>
            <a:ext cx="447696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defTabSz="914400" eaLnBrk="0">
              <a:lnSpc>
                <a:spcPct val="100000"/>
              </a:lnSpc>
              <a:buClrTx/>
              <a:buSzTx/>
            </a:pPr>
            <a:r>
              <a:rPr lang="en-GB" altLang="en-US" sz="2400" b="1" dirty="0">
                <a:solidFill>
                  <a:schemeClr val="bg1"/>
                </a:solidFill>
                <a:latin typeface="Lota Grotesque Alt 1"/>
              </a:rPr>
              <a:t>Recognise and respond to trauma</a:t>
            </a:r>
            <a:endParaRPr lang="en-GB" altLang="en-US" sz="2400" b="1" i="0" u="none" strike="noStrike" cap="none" normalizeH="0" baseline="0" dirty="0">
              <a:ln>
                <a:noFill/>
              </a:ln>
              <a:solidFill>
                <a:schemeClr val="bg1"/>
              </a:solidFill>
              <a:effectLst/>
              <a:latin typeface="Lota Grotesque Alt 1"/>
            </a:endParaRPr>
          </a:p>
        </p:txBody>
      </p:sp>
      <p:sp>
        <p:nvSpPr>
          <p:cNvPr id="3" name="Rectangle 2"/>
          <p:cNvSpPr/>
          <p:nvPr/>
        </p:nvSpPr>
        <p:spPr>
          <a:xfrm>
            <a:off x="474344" y="1212051"/>
            <a:ext cx="7902702" cy="4404411"/>
          </a:xfrm>
          <a:prstGeom prst="rect">
            <a:avLst/>
          </a:prstGeom>
        </p:spPr>
        <p:txBody>
          <a:bodyPr wrap="square">
            <a:spAutoFit/>
          </a:bodyPr>
          <a:lstStyle/>
          <a:p>
            <a:pPr marL="285750" indent="-285750">
              <a:lnSpc>
                <a:spcPct val="100000"/>
              </a:lnSpc>
              <a:buFont typeface="Arial" panose="020B0604020202020204" pitchFamily="34" charset="0"/>
              <a:buChar char="•"/>
            </a:pPr>
            <a:r>
              <a:rPr lang="en-GB" sz="2200" b="1" dirty="0">
                <a:solidFill>
                  <a:srgbClr val="589C35"/>
                </a:solidFill>
                <a:latin typeface="+mn-lt"/>
                <a:ea typeface="Microsoft YaHei"/>
                <a:cs typeface="Arial"/>
              </a:rPr>
              <a:t>Understand how individuals perceive and respond to threats and support.   </a:t>
            </a:r>
          </a:p>
          <a:p>
            <a:pPr marL="285750" indent="-285750">
              <a:lnSpc>
                <a:spcPct val="100000"/>
              </a:lnSpc>
              <a:buFont typeface="Arial" panose="020B0604020202020204" pitchFamily="34" charset="0"/>
              <a:buChar char="•"/>
            </a:pPr>
            <a:r>
              <a:rPr lang="en-GB" sz="2200" b="1" dirty="0">
                <a:solidFill>
                  <a:srgbClr val="589C35"/>
                </a:solidFill>
                <a:latin typeface="+mn-lt"/>
                <a:ea typeface="Microsoft YaHei"/>
                <a:cs typeface="Arial"/>
              </a:rPr>
              <a:t>Recognise that these responses might underpin perceived ‘non-engagement’ or ‘negative’ coping strategies. </a:t>
            </a:r>
            <a:endParaRPr lang="en-GB" sz="2200" b="1" dirty="0">
              <a:solidFill>
                <a:srgbClr val="589C35"/>
              </a:solidFill>
              <a:latin typeface="+mn-lt"/>
              <a:cs typeface="Arial" panose="020B0604020202020204" pitchFamily="34" charset="0"/>
            </a:endParaRPr>
          </a:p>
          <a:p>
            <a:pPr marL="285750" indent="-285750">
              <a:lnSpc>
                <a:spcPct val="150000"/>
              </a:lnSpc>
              <a:buFont typeface="Arial" panose="020B0604020202020204" pitchFamily="34" charset="0"/>
              <a:buChar char="•"/>
            </a:pPr>
            <a:r>
              <a:rPr lang="en-GB" sz="2200" b="1" dirty="0">
                <a:solidFill>
                  <a:srgbClr val="589C35"/>
                </a:solidFill>
                <a:latin typeface="+mn-lt"/>
                <a:ea typeface="Microsoft YaHei"/>
                <a:cs typeface="Arial"/>
              </a:rPr>
              <a:t>Trauma can be experienced at different levels: </a:t>
            </a:r>
            <a:endParaRPr lang="en-GB" sz="2200" b="1" dirty="0">
              <a:solidFill>
                <a:srgbClr val="589C35"/>
              </a:solidFill>
              <a:latin typeface="+mn-lt"/>
              <a:cs typeface="Arial" panose="020B0604020202020204" pitchFamily="34" charset="0"/>
            </a:endParaRPr>
          </a:p>
          <a:p>
            <a:pPr marL="1028700" lvl="1">
              <a:lnSpc>
                <a:spcPct val="150000"/>
              </a:lnSpc>
              <a:buFont typeface="Arial" panose="020B0604020202020204" pitchFamily="34" charset="0"/>
              <a:buChar char="•"/>
            </a:pPr>
            <a:r>
              <a:rPr lang="en-GB" b="1" dirty="0">
                <a:solidFill>
                  <a:srgbClr val="589C35"/>
                </a:solidFill>
                <a:latin typeface="+mn-lt"/>
                <a:ea typeface="Microsoft YaHei"/>
                <a:cs typeface="Arial"/>
              </a:rPr>
              <a:t>Direct trauma for children and young people - and potentially their parents / carers</a:t>
            </a:r>
            <a:endParaRPr lang="en-GB" b="1" dirty="0">
              <a:solidFill>
                <a:srgbClr val="589C35"/>
              </a:solidFill>
              <a:latin typeface="+mn-lt"/>
              <a:cs typeface="Arial"/>
            </a:endParaRPr>
          </a:p>
          <a:p>
            <a:pPr marL="1028700" lvl="1">
              <a:lnSpc>
                <a:spcPct val="150000"/>
              </a:lnSpc>
              <a:buFont typeface="Arial" panose="020B0604020202020204" pitchFamily="34" charset="0"/>
              <a:buChar char="•"/>
            </a:pPr>
            <a:r>
              <a:rPr lang="en-GB" b="1" dirty="0">
                <a:solidFill>
                  <a:srgbClr val="589C35"/>
                </a:solidFill>
                <a:latin typeface="+mn-lt"/>
                <a:ea typeface="Microsoft YaHei"/>
                <a:cs typeface="Arial"/>
              </a:rPr>
              <a:t>Trauma that can impact wider communities, stemming from shared experiences</a:t>
            </a:r>
            <a:endParaRPr lang="en-GB" b="1" dirty="0">
              <a:solidFill>
                <a:srgbClr val="589C35"/>
              </a:solidFill>
              <a:latin typeface="+mn-lt"/>
              <a:cs typeface="Arial"/>
            </a:endParaRPr>
          </a:p>
          <a:p>
            <a:pPr marL="1028700" lvl="1">
              <a:lnSpc>
                <a:spcPct val="150000"/>
              </a:lnSpc>
              <a:buFont typeface="Arial" panose="020B0604020202020204" pitchFamily="34" charset="0"/>
              <a:buChar char="•"/>
            </a:pPr>
            <a:r>
              <a:rPr lang="en-GB" b="1" dirty="0">
                <a:solidFill>
                  <a:srgbClr val="589C35"/>
                </a:solidFill>
                <a:latin typeface="+mn-lt"/>
                <a:ea typeface="Microsoft YaHei"/>
                <a:cs typeface="Arial"/>
              </a:rPr>
              <a:t>Trauma that can impact those working to support and protect traumatised individuals</a:t>
            </a:r>
            <a:endParaRPr lang="en-GB" b="1" dirty="0">
              <a:solidFill>
                <a:srgbClr val="589C35"/>
              </a:solidFill>
              <a:latin typeface="+mn-lt"/>
              <a:cs typeface="Arial"/>
            </a:endParaRPr>
          </a:p>
        </p:txBody>
      </p:sp>
    </p:spTree>
    <p:extLst>
      <p:ext uri="{BB962C8B-B14F-4D97-AF65-F5344CB8AC3E}">
        <p14:creationId xmlns:p14="http://schemas.microsoft.com/office/powerpoint/2010/main" val="33329827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1D7F1D-B98E-AEA8-7368-4393018186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9144000" cy="6471821"/>
          </a:xfrm>
          <a:prstGeom prst="rect">
            <a:avLst/>
          </a:prstGeom>
        </p:spPr>
      </p:pic>
      <p:sp>
        <p:nvSpPr>
          <p:cNvPr id="4" name="Rectangle 3">
            <a:extLst>
              <a:ext uri="{FF2B5EF4-FFF2-40B4-BE49-F238E27FC236}">
                <a16:creationId xmlns:a16="http://schemas.microsoft.com/office/drawing/2014/main" id="{8428A950-6734-FF47-FDCD-316C1123F1C0}"/>
              </a:ext>
            </a:extLst>
          </p:cNvPr>
          <p:cNvSpPr/>
          <p:nvPr/>
        </p:nvSpPr>
        <p:spPr>
          <a:xfrm>
            <a:off x="628650" y="1810600"/>
            <a:ext cx="7710678" cy="3359061"/>
          </a:xfrm>
          <a:prstGeom prst="rect">
            <a:avLst/>
          </a:prstGeom>
        </p:spPr>
        <p:txBody>
          <a:bodyPr wrap="square">
            <a:spAutoFit/>
          </a:bodyPr>
          <a:lstStyle/>
          <a:p>
            <a:pPr>
              <a:lnSpc>
                <a:spcPct val="150000"/>
              </a:lnSpc>
            </a:pPr>
            <a:r>
              <a:rPr lang="en-GB" sz="2400" b="1" dirty="0">
                <a:solidFill>
                  <a:srgbClr val="589C35"/>
                </a:solidFill>
                <a:latin typeface="+mn-lt"/>
                <a:ea typeface="Microsoft YaHei"/>
                <a:cs typeface="Arial"/>
              </a:rPr>
              <a:t>How it should feel for a child / young person being supported:</a:t>
            </a:r>
          </a:p>
          <a:p>
            <a:pPr>
              <a:lnSpc>
                <a:spcPct val="150000"/>
              </a:lnSpc>
            </a:pPr>
            <a:endParaRPr lang="en-GB" sz="2400" dirty="0">
              <a:solidFill>
                <a:srgbClr val="589C35"/>
              </a:solidFill>
              <a:latin typeface="+mn-lt"/>
            </a:endParaRPr>
          </a:p>
          <a:p>
            <a:pPr lvl="0" algn="ctr" defTabSz="914400" eaLnBrk="0">
              <a:lnSpc>
                <a:spcPct val="150000"/>
              </a:lnSpc>
              <a:buClrTx/>
              <a:buSzTx/>
            </a:pPr>
            <a:r>
              <a:rPr lang="en-GB" altLang="en-US" sz="2400" b="1" i="1" dirty="0">
                <a:solidFill>
                  <a:srgbClr val="589C35"/>
                </a:solidFill>
                <a:latin typeface="+mn-lt"/>
                <a:ea typeface="Calibri"/>
                <a:cs typeface="Arial"/>
              </a:rPr>
              <a:t>“People understand how I have been affected by what has happened to me and they show that in the way they help me. I feel like I matter.”</a:t>
            </a:r>
            <a:endParaRPr lang="en-GB" altLang="en-US" sz="2400" i="1" dirty="0">
              <a:solidFill>
                <a:srgbClr val="589C35"/>
              </a:solidFill>
              <a:latin typeface="+mn-lt"/>
              <a:ea typeface="Calibri"/>
              <a:cs typeface="Arial"/>
            </a:endParaRPr>
          </a:p>
        </p:txBody>
      </p:sp>
      <p:sp>
        <p:nvSpPr>
          <p:cNvPr id="5" name="Rectangle 4">
            <a:extLst>
              <a:ext uri="{FF2B5EF4-FFF2-40B4-BE49-F238E27FC236}">
                <a16:creationId xmlns:a16="http://schemas.microsoft.com/office/drawing/2014/main" id="{4090F946-0475-851C-E2BB-EEDA269D1ADE}"/>
              </a:ext>
            </a:extLst>
          </p:cNvPr>
          <p:cNvSpPr>
            <a:spLocks noChangeArrowheads="1"/>
          </p:cNvSpPr>
          <p:nvPr/>
        </p:nvSpPr>
        <p:spPr bwMode="auto">
          <a:xfrm>
            <a:off x="1018579" y="180917"/>
            <a:ext cx="447696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defTabSz="914400" eaLnBrk="0">
              <a:lnSpc>
                <a:spcPct val="100000"/>
              </a:lnSpc>
              <a:buClrTx/>
              <a:buSzTx/>
            </a:pPr>
            <a:r>
              <a:rPr lang="en-GB" altLang="en-US" sz="2400" b="1" dirty="0">
                <a:solidFill>
                  <a:schemeClr val="bg1"/>
                </a:solidFill>
                <a:latin typeface="Lota Grotesque Alt 1"/>
              </a:rPr>
              <a:t>Recognise and respond to trauma</a:t>
            </a:r>
            <a:endParaRPr lang="en-GB" altLang="en-US" sz="2400" b="1" i="0" u="none" strike="noStrike" cap="none" normalizeH="0" baseline="0" dirty="0">
              <a:ln>
                <a:noFill/>
              </a:ln>
              <a:solidFill>
                <a:schemeClr val="bg1"/>
              </a:solidFill>
              <a:effectLst/>
              <a:latin typeface="Lota Grotesque Alt 1"/>
            </a:endParaRPr>
          </a:p>
        </p:txBody>
      </p:sp>
    </p:spTree>
    <p:extLst>
      <p:ext uri="{BB962C8B-B14F-4D97-AF65-F5344CB8AC3E}">
        <p14:creationId xmlns:p14="http://schemas.microsoft.com/office/powerpoint/2010/main" val="3898289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a:extLst>
              <a:ext uri="{FF2B5EF4-FFF2-40B4-BE49-F238E27FC236}">
                <a16:creationId xmlns:a16="http://schemas.microsoft.com/office/drawing/2014/main" id="{CCB410C9-64CD-449F-859B-4F0908EDA901}"/>
              </a:ext>
            </a:extLst>
          </p:cNvPr>
          <p:cNvSpPr txBox="1">
            <a:spLocks/>
          </p:cNvSpPr>
          <p:nvPr/>
        </p:nvSpPr>
        <p:spPr>
          <a:xfrm>
            <a:off x="1568605" y="226392"/>
            <a:ext cx="7074366" cy="574131"/>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buClrTx/>
              <a:buSzTx/>
              <a:buFontTx/>
            </a:pPr>
            <a:endParaRPr lang="en-GB" sz="2400">
              <a:solidFill>
                <a:schemeClr val="bg1"/>
              </a:solidFill>
              <a:latin typeface="Lota Grotesque Alt 1" panose="00000500000000000000" pitchFamily="50" charset="0"/>
            </a:endParaRPr>
          </a:p>
        </p:txBody>
      </p:sp>
      <p:sp>
        <p:nvSpPr>
          <p:cNvPr id="12" name="Rectangle 4"/>
          <p:cNvSpPr>
            <a:spLocks noChangeArrowheads="1"/>
          </p:cNvSpPr>
          <p:nvPr/>
        </p:nvSpPr>
        <p:spPr bwMode="auto">
          <a:xfrm>
            <a:off x="1051337" y="-48940"/>
            <a:ext cx="600890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a:lnSpc>
                <a:spcPct val="100000"/>
              </a:lnSpc>
              <a:buClrTx/>
              <a:buSzTx/>
            </a:pPr>
            <a:r>
              <a:rPr lang="en-GB" altLang="en-US" sz="2000" b="1">
                <a:solidFill>
                  <a:schemeClr val="bg1"/>
                </a:solidFill>
                <a:latin typeface="Lota Grotesque Alt 1 Bold" panose="00000800000000000000" pitchFamily="50" charset="0"/>
                <a:ea typeface="Calibri" panose="020F0502020204030204" pitchFamily="34" charset="0"/>
              </a:rPr>
              <a:t>PP6: Responses to child exploitation and extra-familial harm must be curious, evidence-informed and knowledgeable </a:t>
            </a:r>
            <a:endParaRPr lang="en-GB" altLang="en-US" sz="2800">
              <a:solidFill>
                <a:schemeClr val="bg1"/>
              </a:solidFill>
              <a:latin typeface="Lota Grotesque Alt 1 Bold" panose="00000800000000000000" pitchFamily="50" charset="0"/>
            </a:endParaRPr>
          </a:p>
        </p:txBody>
      </p:sp>
      <p:sp>
        <p:nvSpPr>
          <p:cNvPr id="14" name="Rectangle 6"/>
          <p:cNvSpPr>
            <a:spLocks noChangeArrowheads="1"/>
          </p:cNvSpPr>
          <p:nvPr/>
        </p:nvSpPr>
        <p:spPr bwMode="auto">
          <a:xfrm>
            <a:off x="0" y="2788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9" name="Rectangle 2"/>
          <p:cNvSpPr>
            <a:spLocks noChangeArrowheads="1"/>
          </p:cNvSpPr>
          <p:nvPr/>
        </p:nvSpPr>
        <p:spPr bwMode="auto">
          <a:xfrm>
            <a:off x="0" y="97795"/>
            <a:ext cx="22313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a:ln>
                  <a:noFill/>
                </a:ln>
                <a:solidFill>
                  <a:schemeClr val="tx1"/>
                </a:solidFill>
                <a:effectLst/>
                <a:latin typeface="Arial" panose="020B0604020202020204" pitchFamily="34" charset="0"/>
                <a:ea typeface="Calibri" panose="020F0502020204030204" pitchFamily="34" charset="0"/>
              </a:rPr>
              <a:t>.</a:t>
            </a:r>
            <a:endParaRPr kumimoji="0" lang="en-GB" altLang="en-US" sz="1800" b="0" i="0" u="none" strike="noStrike" cap="none" normalizeH="0" baseline="0">
              <a:ln>
                <a:noFill/>
              </a:ln>
              <a:solidFill>
                <a:schemeClr val="tx1"/>
              </a:solidFill>
              <a:effectLst/>
              <a:latin typeface="Arial" panose="020B0604020202020204" pitchFamily="34" charset="0"/>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467008"/>
          </a:xfrm>
          <a:prstGeom prst="rect">
            <a:avLst/>
          </a:prstGeom>
        </p:spPr>
      </p:pic>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t="88702"/>
          <a:stretch/>
        </p:blipFill>
        <p:spPr>
          <a:xfrm>
            <a:off x="-1" y="6083167"/>
            <a:ext cx="9144000" cy="774834"/>
          </a:xfrm>
          <a:prstGeom prst="rect">
            <a:avLst/>
          </a:prstGeom>
        </p:spPr>
      </p:pic>
      <p:sp>
        <p:nvSpPr>
          <p:cNvPr id="15" name="Rectangle 4"/>
          <p:cNvSpPr>
            <a:spLocks noChangeArrowheads="1"/>
          </p:cNvSpPr>
          <p:nvPr/>
        </p:nvSpPr>
        <p:spPr bwMode="auto">
          <a:xfrm>
            <a:off x="1018578" y="339602"/>
            <a:ext cx="592274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1" defTabSz="914400" eaLnBrk="0">
              <a:lnSpc>
                <a:spcPct val="100000"/>
              </a:lnSpc>
              <a:buClrTx/>
              <a:buSzTx/>
            </a:pPr>
            <a:r>
              <a:rPr kumimoji="0" lang="en-GB" altLang="en-US" sz="2800" b="1" i="0" u="none" strike="noStrike" cap="none" normalizeH="0" baseline="0">
                <a:ln>
                  <a:noFill/>
                </a:ln>
                <a:solidFill>
                  <a:schemeClr val="bg1"/>
                </a:solidFill>
                <a:effectLst/>
                <a:latin typeface="Lota Grotesque Alt 1"/>
                <a:ea typeface="Calibri" panose="020F0502020204030204" pitchFamily="34" charset="0"/>
              </a:rPr>
              <a:t>Practice</a:t>
            </a:r>
            <a:r>
              <a:rPr kumimoji="0" lang="en-GB" altLang="en-US" sz="2800" b="1" i="0" u="none" strike="noStrike" cap="none" normalizeH="0">
                <a:ln>
                  <a:noFill/>
                </a:ln>
                <a:solidFill>
                  <a:schemeClr val="bg1"/>
                </a:solidFill>
                <a:effectLst/>
                <a:latin typeface="Lota Grotesque Alt 1"/>
                <a:ea typeface="Calibri" panose="020F0502020204030204" pitchFamily="34" charset="0"/>
              </a:rPr>
              <a:t> Principle </a:t>
            </a:r>
            <a:r>
              <a:rPr lang="en-GB" altLang="en-US" sz="2800" b="1">
                <a:solidFill>
                  <a:schemeClr val="bg1"/>
                </a:solidFill>
                <a:latin typeface="Lota Grotesque Alt 1"/>
                <a:ea typeface="Calibri" panose="020F0502020204030204" pitchFamily="34" charset="0"/>
              </a:rPr>
              <a:t>6</a:t>
            </a:r>
            <a:endParaRPr lang="en-GB" altLang="en-US" sz="2800" b="1" i="0" u="none" strike="noStrike" cap="none" normalizeH="0" baseline="0">
              <a:ln>
                <a:noFill/>
              </a:ln>
              <a:solidFill>
                <a:schemeClr val="bg1"/>
              </a:solidFill>
              <a:effectLst/>
              <a:latin typeface="Lota Grotesque Alt 1"/>
            </a:endParaRPr>
          </a:p>
        </p:txBody>
      </p:sp>
      <p:sp>
        <p:nvSpPr>
          <p:cNvPr id="16" name="Rectangle 4"/>
          <p:cNvSpPr>
            <a:spLocks noChangeArrowheads="1"/>
          </p:cNvSpPr>
          <p:nvPr/>
        </p:nvSpPr>
        <p:spPr bwMode="auto">
          <a:xfrm>
            <a:off x="1481765" y="1646726"/>
            <a:ext cx="6153315"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defTabSz="914400" eaLnBrk="0">
              <a:lnSpc>
                <a:spcPct val="100000"/>
              </a:lnSpc>
              <a:buClrTx/>
              <a:buSzTx/>
            </a:pPr>
            <a:r>
              <a:rPr kumimoji="0" lang="en-GB" altLang="en-US" sz="3600" b="1" i="0" u="none" strike="noStrike" cap="none" normalizeH="0" baseline="0" dirty="0">
                <a:ln>
                  <a:noFill/>
                </a:ln>
                <a:solidFill>
                  <a:srgbClr val="3D9597"/>
                </a:solidFill>
                <a:effectLst/>
                <a:latin typeface="+mn-lt"/>
                <a:ea typeface="Calibri" panose="020F0502020204030204" pitchFamily="34" charset="0"/>
              </a:rPr>
              <a:t>Responses to child exploitation</a:t>
            </a:r>
            <a:r>
              <a:rPr lang="en-GB" altLang="en-US" sz="3600" b="1" dirty="0">
                <a:solidFill>
                  <a:srgbClr val="3D9597"/>
                </a:solidFill>
                <a:latin typeface="+mn-lt"/>
                <a:ea typeface="Calibri" panose="020F0502020204030204" pitchFamily="34" charset="0"/>
              </a:rPr>
              <a:t> </a:t>
            </a:r>
            <a:r>
              <a:rPr kumimoji="0" lang="en-GB" altLang="en-US" sz="3600" b="1" i="0" u="none" strike="noStrike" cap="none" normalizeH="0" baseline="0" dirty="0">
                <a:ln>
                  <a:noFill/>
                </a:ln>
                <a:solidFill>
                  <a:srgbClr val="3D9597"/>
                </a:solidFill>
                <a:effectLst/>
                <a:latin typeface="+mn-lt"/>
                <a:ea typeface="Calibri" panose="020F0502020204030204" pitchFamily="34" charset="0"/>
              </a:rPr>
              <a:t>and</a:t>
            </a:r>
            <a:r>
              <a:rPr lang="en-GB" altLang="en-US" sz="3600" b="1" dirty="0">
                <a:solidFill>
                  <a:srgbClr val="3D9597"/>
                </a:solidFill>
                <a:latin typeface="+mn-lt"/>
                <a:ea typeface="Calibri" panose="020F0502020204030204" pitchFamily="34" charset="0"/>
              </a:rPr>
              <a:t> </a:t>
            </a:r>
          </a:p>
          <a:p>
            <a:pPr algn="ctr" defTabSz="914400" eaLnBrk="0">
              <a:lnSpc>
                <a:spcPct val="100000"/>
              </a:lnSpc>
              <a:buClrTx/>
              <a:buSzTx/>
            </a:pPr>
            <a:r>
              <a:rPr lang="en-GB" altLang="en-US" sz="3600" b="1" dirty="0">
                <a:solidFill>
                  <a:srgbClr val="3D9597"/>
                </a:solidFill>
                <a:latin typeface="+mn-lt"/>
                <a:ea typeface="Calibri" panose="020F0502020204030204" pitchFamily="34" charset="0"/>
              </a:rPr>
              <a:t>extra-familial</a:t>
            </a:r>
            <a:r>
              <a:rPr kumimoji="0" lang="en-GB" altLang="en-US" sz="3600" b="1" i="0" u="none" strike="noStrike" cap="none" normalizeH="0" baseline="0" dirty="0">
                <a:ln>
                  <a:noFill/>
                </a:ln>
                <a:solidFill>
                  <a:srgbClr val="3D9597"/>
                </a:solidFill>
                <a:effectLst/>
                <a:latin typeface="+mn-lt"/>
                <a:ea typeface="Calibri" panose="020F0502020204030204" pitchFamily="34" charset="0"/>
              </a:rPr>
              <a:t> harm</a:t>
            </a:r>
            <a:r>
              <a:rPr kumimoji="0" lang="en-GB" altLang="en-US" sz="3600" b="1" i="0" u="none" strike="noStrike" cap="none" normalizeH="0" dirty="0">
                <a:ln>
                  <a:noFill/>
                </a:ln>
                <a:solidFill>
                  <a:srgbClr val="3D9597"/>
                </a:solidFill>
                <a:effectLst/>
                <a:latin typeface="+mn-lt"/>
                <a:ea typeface="Calibri" panose="020F0502020204030204" pitchFamily="34" charset="0"/>
              </a:rPr>
              <a:t> m</a:t>
            </a:r>
            <a:r>
              <a:rPr kumimoji="0" lang="en-GB" altLang="en-US" sz="3600" b="1" i="0" u="none" strike="noStrike" cap="none" normalizeH="0" baseline="0" dirty="0">
                <a:ln>
                  <a:noFill/>
                </a:ln>
                <a:solidFill>
                  <a:srgbClr val="3D9597"/>
                </a:solidFill>
                <a:effectLst/>
                <a:latin typeface="+mn-lt"/>
                <a:ea typeface="Calibri" panose="020F0502020204030204" pitchFamily="34" charset="0"/>
              </a:rPr>
              <a:t>ust</a:t>
            </a:r>
            <a:r>
              <a:rPr lang="en-GB" altLang="en-US" sz="3600" b="1" dirty="0">
                <a:solidFill>
                  <a:srgbClr val="3D9597"/>
                </a:solidFill>
                <a:latin typeface="+mn-lt"/>
                <a:ea typeface="Calibri" panose="020F0502020204030204" pitchFamily="34" charset="0"/>
              </a:rPr>
              <a:t>…</a:t>
            </a:r>
          </a:p>
          <a:p>
            <a:pPr algn="ctr" defTabSz="914400" eaLnBrk="0">
              <a:lnSpc>
                <a:spcPct val="100000"/>
              </a:lnSpc>
              <a:buClrTx/>
              <a:buSzTx/>
            </a:pPr>
            <a:r>
              <a:rPr lang="en-GB" altLang="en-US" sz="3600" b="1" dirty="0">
                <a:solidFill>
                  <a:srgbClr val="3D9597"/>
                </a:solidFill>
                <a:latin typeface="+mn-lt"/>
                <a:ea typeface="Calibri" panose="020F0502020204030204" pitchFamily="34" charset="0"/>
              </a:rPr>
              <a:t>Be curious, evidence-informed and knowledgeable </a:t>
            </a:r>
          </a:p>
          <a:p>
            <a:pPr algn="ctr" defTabSz="914400" eaLnBrk="0">
              <a:lnSpc>
                <a:spcPct val="100000"/>
              </a:lnSpc>
              <a:buClrTx/>
              <a:buSzTx/>
            </a:pPr>
            <a:endParaRPr lang="en-GB" altLang="en-US" sz="3600" b="1" dirty="0">
              <a:solidFill>
                <a:srgbClr val="C2D88D"/>
              </a:solidFill>
              <a:latin typeface="+mn-lt"/>
              <a:ea typeface="Calibri" panose="020F0502020204030204" pitchFamily="34" charset="0"/>
            </a:endParaRPr>
          </a:p>
        </p:txBody>
      </p:sp>
    </p:spTree>
    <p:extLst>
      <p:ext uri="{BB962C8B-B14F-4D97-AF65-F5344CB8AC3E}">
        <p14:creationId xmlns:p14="http://schemas.microsoft.com/office/powerpoint/2010/main" val="15185819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a:extLst>
              <a:ext uri="{FF2B5EF4-FFF2-40B4-BE49-F238E27FC236}">
                <a16:creationId xmlns:a16="http://schemas.microsoft.com/office/drawing/2014/main" id="{CCB410C9-64CD-449F-859B-4F0908EDA901}"/>
              </a:ext>
            </a:extLst>
          </p:cNvPr>
          <p:cNvSpPr txBox="1">
            <a:spLocks/>
          </p:cNvSpPr>
          <p:nvPr/>
        </p:nvSpPr>
        <p:spPr>
          <a:xfrm>
            <a:off x="1568605" y="226392"/>
            <a:ext cx="7074366" cy="574131"/>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buClrTx/>
              <a:buSzTx/>
              <a:buFontTx/>
            </a:pPr>
            <a:endParaRPr lang="en-GB" sz="2400">
              <a:solidFill>
                <a:schemeClr val="bg1"/>
              </a:solidFill>
              <a:latin typeface="Lota Grotesque Alt 1" panose="00000500000000000000" pitchFamily="50" charset="0"/>
            </a:endParaRPr>
          </a:p>
        </p:txBody>
      </p:sp>
      <p:sp>
        <p:nvSpPr>
          <p:cNvPr id="12" name="Rectangle 4"/>
          <p:cNvSpPr>
            <a:spLocks noChangeArrowheads="1"/>
          </p:cNvSpPr>
          <p:nvPr/>
        </p:nvSpPr>
        <p:spPr bwMode="auto">
          <a:xfrm>
            <a:off x="1051337" y="-48940"/>
            <a:ext cx="600890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a:lnSpc>
                <a:spcPct val="100000"/>
              </a:lnSpc>
              <a:buClrTx/>
              <a:buSzTx/>
            </a:pPr>
            <a:r>
              <a:rPr lang="en-GB" altLang="en-US" sz="2000" b="1">
                <a:solidFill>
                  <a:schemeClr val="bg1"/>
                </a:solidFill>
                <a:latin typeface="Lota Grotesque Alt 1 Bold" panose="00000800000000000000" pitchFamily="50" charset="0"/>
                <a:ea typeface="Calibri" panose="020F0502020204030204" pitchFamily="34" charset="0"/>
              </a:rPr>
              <a:t>PP6: Responses to child exploitation and extra-familial harm must be curious, evidence-informed and knowledgeable </a:t>
            </a:r>
            <a:endParaRPr lang="en-GB" altLang="en-US" sz="2800">
              <a:solidFill>
                <a:schemeClr val="bg1"/>
              </a:solidFill>
              <a:latin typeface="Lota Grotesque Alt 1 Bold" panose="00000800000000000000" pitchFamily="50" charset="0"/>
            </a:endParaRPr>
          </a:p>
        </p:txBody>
      </p:sp>
      <p:sp>
        <p:nvSpPr>
          <p:cNvPr id="14" name="Rectangle 6"/>
          <p:cNvSpPr>
            <a:spLocks noChangeArrowheads="1"/>
          </p:cNvSpPr>
          <p:nvPr/>
        </p:nvSpPr>
        <p:spPr bwMode="auto">
          <a:xfrm>
            <a:off x="0" y="2788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9" name="Rectangle 2"/>
          <p:cNvSpPr>
            <a:spLocks noChangeArrowheads="1"/>
          </p:cNvSpPr>
          <p:nvPr/>
        </p:nvSpPr>
        <p:spPr bwMode="auto">
          <a:xfrm>
            <a:off x="0" y="97795"/>
            <a:ext cx="22313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a:ln>
                  <a:noFill/>
                </a:ln>
                <a:solidFill>
                  <a:schemeClr val="tx1"/>
                </a:solidFill>
                <a:effectLst/>
                <a:latin typeface="Arial" panose="020B0604020202020204" pitchFamily="34" charset="0"/>
                <a:ea typeface="Calibri" panose="020F0502020204030204" pitchFamily="34" charset="0"/>
              </a:rPr>
              <a:t>.</a:t>
            </a:r>
            <a:endParaRPr kumimoji="0" lang="en-GB" altLang="en-US" sz="1800" b="0" i="0" u="none" strike="noStrike" cap="none" normalizeH="0" baseline="0">
              <a:ln>
                <a:noFill/>
              </a:ln>
              <a:solidFill>
                <a:schemeClr val="tx1"/>
              </a:solidFill>
              <a:effectLst/>
              <a:latin typeface="Arial" panose="020B0604020202020204" pitchFamily="34" charset="0"/>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467008"/>
          </a:xfrm>
          <a:prstGeom prst="rect">
            <a:avLst/>
          </a:prstGeom>
        </p:spPr>
      </p:pic>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t="88702"/>
          <a:stretch/>
        </p:blipFill>
        <p:spPr>
          <a:xfrm>
            <a:off x="-1" y="6083167"/>
            <a:ext cx="9144000" cy="774834"/>
          </a:xfrm>
          <a:prstGeom prst="rect">
            <a:avLst/>
          </a:prstGeom>
        </p:spPr>
      </p:pic>
      <p:sp>
        <p:nvSpPr>
          <p:cNvPr id="2" name="Rectangle 1"/>
          <p:cNvSpPr/>
          <p:nvPr/>
        </p:nvSpPr>
        <p:spPr>
          <a:xfrm>
            <a:off x="621791" y="1421605"/>
            <a:ext cx="7900416" cy="3913059"/>
          </a:xfrm>
          <a:prstGeom prst="rect">
            <a:avLst/>
          </a:prstGeom>
        </p:spPr>
        <p:txBody>
          <a:bodyPr wrap="square">
            <a:spAutoFit/>
          </a:bodyPr>
          <a:lstStyle/>
          <a:p>
            <a:pPr marL="285750" indent="-285750">
              <a:lnSpc>
                <a:spcPct val="150000"/>
              </a:lnSpc>
              <a:buClr>
                <a:srgbClr val="3D9597"/>
              </a:buClr>
              <a:buFont typeface="Arial" panose="020B0604020202020204" pitchFamily="34" charset="0"/>
              <a:buChar char="•"/>
            </a:pPr>
            <a:r>
              <a:rPr lang="en-GB" sz="2400" b="1" dirty="0">
                <a:solidFill>
                  <a:srgbClr val="3D9597"/>
                </a:solidFill>
                <a:latin typeface="+mn-lt"/>
                <a:ea typeface="Microsoft YaHei"/>
                <a:cs typeface="Arial"/>
              </a:rPr>
              <a:t>Responding to the complexity of child exploitation and extra-familial harm requires: </a:t>
            </a:r>
            <a:endParaRPr lang="en-GB" sz="2400" b="1" dirty="0">
              <a:solidFill>
                <a:srgbClr val="3D9597"/>
              </a:solidFill>
              <a:latin typeface="+mn-lt"/>
              <a:cs typeface="Arial" panose="020B0604020202020204" pitchFamily="34" charset="0"/>
            </a:endParaRPr>
          </a:p>
          <a:p>
            <a:pPr marL="1028700" lvl="1">
              <a:lnSpc>
                <a:spcPct val="150000"/>
              </a:lnSpc>
              <a:buClr>
                <a:srgbClr val="3D9597"/>
              </a:buClr>
              <a:buFont typeface="Arial" panose="020B0604020202020204" pitchFamily="34" charset="0"/>
              <a:buChar char="•"/>
            </a:pPr>
            <a:r>
              <a:rPr lang="en-GB" sz="2400" b="1" dirty="0">
                <a:solidFill>
                  <a:srgbClr val="3D9597"/>
                </a:solidFill>
                <a:latin typeface="+mn-lt"/>
                <a:ea typeface="Microsoft YaHei"/>
                <a:cs typeface="Arial"/>
              </a:rPr>
              <a:t>curiosity, critical thinking, analysis skills </a:t>
            </a:r>
            <a:endParaRPr lang="en-GB" sz="2400" b="1" dirty="0">
              <a:solidFill>
                <a:srgbClr val="3D9597"/>
              </a:solidFill>
              <a:latin typeface="+mn-lt"/>
              <a:cs typeface="Arial" panose="020B0604020202020204" pitchFamily="34" charset="0"/>
            </a:endParaRPr>
          </a:p>
          <a:p>
            <a:pPr marL="1028700" lvl="1">
              <a:lnSpc>
                <a:spcPct val="150000"/>
              </a:lnSpc>
              <a:buClr>
                <a:srgbClr val="3D9597"/>
              </a:buClr>
              <a:buFont typeface="Arial" panose="020B0604020202020204" pitchFamily="34" charset="0"/>
              <a:buChar char="•"/>
            </a:pPr>
            <a:r>
              <a:rPr lang="en-GB" sz="2400" b="1" dirty="0">
                <a:solidFill>
                  <a:srgbClr val="3D9597"/>
                </a:solidFill>
                <a:latin typeface="+mn-lt"/>
                <a:ea typeface="Microsoft YaHei"/>
                <a:cs typeface="Arial"/>
              </a:rPr>
              <a:t>thoughtful use of evidence</a:t>
            </a:r>
          </a:p>
          <a:p>
            <a:pPr marL="1028700" lvl="1">
              <a:lnSpc>
                <a:spcPct val="150000"/>
              </a:lnSpc>
              <a:buClr>
                <a:srgbClr val="3D9597"/>
              </a:buClr>
              <a:buFont typeface="Arial" panose="020B0604020202020204" pitchFamily="34" charset="0"/>
              <a:buChar char="•"/>
            </a:pPr>
            <a:r>
              <a:rPr lang="en-GB" sz="2400" b="1" dirty="0">
                <a:solidFill>
                  <a:srgbClr val="3D9597"/>
                </a:solidFill>
                <a:latin typeface="+mn-lt"/>
                <a:ea typeface="Microsoft YaHei"/>
                <a:cs typeface="Arial"/>
              </a:rPr>
              <a:t>a commitment to reflection and learning </a:t>
            </a:r>
          </a:p>
          <a:p>
            <a:pPr marL="1028700" lvl="1">
              <a:lnSpc>
                <a:spcPct val="150000"/>
              </a:lnSpc>
              <a:buClr>
                <a:srgbClr val="3D9597"/>
              </a:buClr>
              <a:buFont typeface="Arial" panose="020B0604020202020204" pitchFamily="34" charset="0"/>
              <a:buChar char="•"/>
            </a:pPr>
            <a:endParaRPr lang="en-GB" sz="2400" b="1" dirty="0">
              <a:solidFill>
                <a:srgbClr val="3D9597"/>
              </a:solidFill>
              <a:latin typeface="+mn-lt"/>
            </a:endParaRPr>
          </a:p>
          <a:p>
            <a:pPr marL="285750" indent="-285750">
              <a:lnSpc>
                <a:spcPct val="150000"/>
              </a:lnSpc>
              <a:buClr>
                <a:srgbClr val="3D9597"/>
              </a:buClr>
              <a:buFont typeface="Arial" panose="020B0604020202020204" pitchFamily="34" charset="0"/>
              <a:buChar char="•"/>
            </a:pPr>
            <a:r>
              <a:rPr lang="en-GB" sz="2400" b="1" dirty="0">
                <a:solidFill>
                  <a:srgbClr val="3D9597"/>
                </a:solidFill>
                <a:latin typeface="+mn-lt"/>
                <a:ea typeface="Microsoft YaHei"/>
                <a:cs typeface="Arial"/>
              </a:rPr>
              <a:t>Balance pace with purpose</a:t>
            </a:r>
          </a:p>
        </p:txBody>
      </p:sp>
      <p:sp>
        <p:nvSpPr>
          <p:cNvPr id="17" name="Rectangle 4"/>
          <p:cNvSpPr>
            <a:spLocks noChangeArrowheads="1"/>
          </p:cNvSpPr>
          <p:nvPr/>
        </p:nvSpPr>
        <p:spPr bwMode="auto">
          <a:xfrm>
            <a:off x="1018578" y="180917"/>
            <a:ext cx="524252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a:lnSpc>
                <a:spcPct val="100000"/>
              </a:lnSpc>
              <a:buClrTx/>
              <a:buSzTx/>
            </a:pPr>
            <a:r>
              <a:rPr lang="en-GB" altLang="en-US" sz="2400" b="1" dirty="0">
                <a:solidFill>
                  <a:schemeClr val="bg1"/>
                </a:solidFill>
                <a:latin typeface="Lota Grotesque Alt 1"/>
              </a:rPr>
              <a:t>Be curious, evidence-informed </a:t>
            </a:r>
          </a:p>
          <a:p>
            <a:pPr defTabSz="914400" eaLnBrk="0">
              <a:lnSpc>
                <a:spcPct val="100000"/>
              </a:lnSpc>
              <a:buClrTx/>
              <a:buSzTx/>
            </a:pPr>
            <a:r>
              <a:rPr lang="en-GB" altLang="en-US" sz="2400" b="1" dirty="0">
                <a:solidFill>
                  <a:schemeClr val="bg1"/>
                </a:solidFill>
                <a:latin typeface="Lota Grotesque Alt 1"/>
              </a:rPr>
              <a:t>and knowledgeable </a:t>
            </a:r>
          </a:p>
        </p:txBody>
      </p:sp>
    </p:spTree>
    <p:extLst>
      <p:ext uri="{BB962C8B-B14F-4D97-AF65-F5344CB8AC3E}">
        <p14:creationId xmlns:p14="http://schemas.microsoft.com/office/powerpoint/2010/main" val="31397330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3CF58B-5A2B-7DEE-4FD6-AFEF371E5E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467008"/>
          </a:xfrm>
          <a:prstGeom prst="rect">
            <a:avLst/>
          </a:prstGeom>
        </p:spPr>
      </p:pic>
      <p:sp>
        <p:nvSpPr>
          <p:cNvPr id="4" name="Rectangle 3">
            <a:extLst>
              <a:ext uri="{FF2B5EF4-FFF2-40B4-BE49-F238E27FC236}">
                <a16:creationId xmlns:a16="http://schemas.microsoft.com/office/drawing/2014/main" id="{E6473012-8BFF-3A4C-0A79-39A600D4EED1}"/>
              </a:ext>
            </a:extLst>
          </p:cNvPr>
          <p:cNvSpPr/>
          <p:nvPr/>
        </p:nvSpPr>
        <p:spPr>
          <a:xfrm>
            <a:off x="742555" y="1703698"/>
            <a:ext cx="7900416" cy="4467057"/>
          </a:xfrm>
          <a:prstGeom prst="rect">
            <a:avLst/>
          </a:prstGeom>
        </p:spPr>
        <p:txBody>
          <a:bodyPr wrap="square">
            <a:spAutoFit/>
          </a:bodyPr>
          <a:lstStyle/>
          <a:p>
            <a:pPr>
              <a:lnSpc>
                <a:spcPct val="150000"/>
              </a:lnSpc>
            </a:pPr>
            <a:r>
              <a:rPr lang="en-GB" sz="2400" b="1" dirty="0">
                <a:solidFill>
                  <a:srgbClr val="3D9597"/>
                </a:solidFill>
                <a:latin typeface="+mn-lt"/>
                <a:ea typeface="Microsoft YaHei"/>
                <a:cs typeface="Arial"/>
              </a:rPr>
              <a:t>How it should feel for a child / young person being supported:</a:t>
            </a:r>
          </a:p>
          <a:p>
            <a:pPr>
              <a:lnSpc>
                <a:spcPct val="150000"/>
              </a:lnSpc>
            </a:pPr>
            <a:endParaRPr lang="en-GB" sz="2400" dirty="0">
              <a:solidFill>
                <a:srgbClr val="3D9597"/>
              </a:solidFill>
              <a:latin typeface="+mn-lt"/>
              <a:ea typeface="Microsoft YaHei"/>
              <a:cs typeface="Arial"/>
            </a:endParaRPr>
          </a:p>
          <a:p>
            <a:pPr algn="ctr" defTabSz="914400" eaLnBrk="0">
              <a:lnSpc>
                <a:spcPct val="150000"/>
              </a:lnSpc>
              <a:buClrTx/>
              <a:buSzTx/>
            </a:pPr>
            <a:r>
              <a:rPr lang="en-GB" altLang="en-US" sz="2400" b="1" i="1" dirty="0">
                <a:solidFill>
                  <a:srgbClr val="3D9597"/>
                </a:solidFill>
                <a:latin typeface="+mn-lt"/>
                <a:ea typeface="Calibri" panose="020F0502020204030204" pitchFamily="34" charset="0"/>
                <a:cs typeface="Arial"/>
              </a:rPr>
              <a:t>“I feel properly seen, because the people who are there to help me put in the effort to understand me and my life.  They are knowledgeable, and are always learning about how to help me feel safer.”</a:t>
            </a:r>
            <a:endParaRPr lang="en-GB" altLang="en-US" sz="2400" i="1" dirty="0">
              <a:solidFill>
                <a:srgbClr val="3D9597"/>
              </a:solidFill>
              <a:latin typeface="+mn-lt"/>
              <a:cs typeface="Arial"/>
            </a:endParaRPr>
          </a:p>
          <a:p>
            <a:pPr marL="285750" indent="-285750">
              <a:lnSpc>
                <a:spcPct val="150000"/>
              </a:lnSpc>
              <a:buClr>
                <a:srgbClr val="3D9597"/>
              </a:buClr>
              <a:buFont typeface="Arial" panose="020B0604020202020204" pitchFamily="34" charset="0"/>
              <a:buChar char="•"/>
            </a:pPr>
            <a:endParaRPr lang="en-GB" sz="2400" b="1" dirty="0">
              <a:solidFill>
                <a:srgbClr val="3D9597"/>
              </a:solidFill>
              <a:latin typeface="+mn-lt"/>
              <a:ea typeface="Microsoft YaHei"/>
              <a:cs typeface="Arial"/>
            </a:endParaRPr>
          </a:p>
        </p:txBody>
      </p:sp>
      <p:sp>
        <p:nvSpPr>
          <p:cNvPr id="5" name="Rectangle 4">
            <a:extLst>
              <a:ext uri="{FF2B5EF4-FFF2-40B4-BE49-F238E27FC236}">
                <a16:creationId xmlns:a16="http://schemas.microsoft.com/office/drawing/2014/main" id="{A9B33630-8F01-8A10-238C-7FFF4279EE18}"/>
              </a:ext>
            </a:extLst>
          </p:cNvPr>
          <p:cNvSpPr>
            <a:spLocks noChangeArrowheads="1"/>
          </p:cNvSpPr>
          <p:nvPr/>
        </p:nvSpPr>
        <p:spPr bwMode="auto">
          <a:xfrm>
            <a:off x="1018578" y="180917"/>
            <a:ext cx="524252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a:lnSpc>
                <a:spcPct val="100000"/>
              </a:lnSpc>
              <a:buClrTx/>
              <a:buSzTx/>
            </a:pPr>
            <a:r>
              <a:rPr lang="en-GB" altLang="en-US" sz="2400" b="1" dirty="0">
                <a:solidFill>
                  <a:schemeClr val="bg1"/>
                </a:solidFill>
                <a:latin typeface="Lota Grotesque Alt 1"/>
              </a:rPr>
              <a:t>Be curious, evidence-informed </a:t>
            </a:r>
          </a:p>
          <a:p>
            <a:pPr defTabSz="914400" eaLnBrk="0">
              <a:lnSpc>
                <a:spcPct val="100000"/>
              </a:lnSpc>
              <a:buClrTx/>
              <a:buSzTx/>
            </a:pPr>
            <a:r>
              <a:rPr lang="en-GB" altLang="en-US" sz="2400" b="1" dirty="0">
                <a:solidFill>
                  <a:schemeClr val="bg1"/>
                </a:solidFill>
                <a:latin typeface="Lota Grotesque Alt 1"/>
              </a:rPr>
              <a:t>and knowledgeable </a:t>
            </a:r>
          </a:p>
        </p:txBody>
      </p:sp>
    </p:spTree>
    <p:extLst>
      <p:ext uri="{BB962C8B-B14F-4D97-AF65-F5344CB8AC3E}">
        <p14:creationId xmlns:p14="http://schemas.microsoft.com/office/powerpoint/2010/main" val="38990150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a:extLst>
              <a:ext uri="{FF2B5EF4-FFF2-40B4-BE49-F238E27FC236}">
                <a16:creationId xmlns:a16="http://schemas.microsoft.com/office/drawing/2014/main" id="{CCB410C9-64CD-449F-859B-4F0908EDA901}"/>
              </a:ext>
            </a:extLst>
          </p:cNvPr>
          <p:cNvSpPr txBox="1">
            <a:spLocks/>
          </p:cNvSpPr>
          <p:nvPr/>
        </p:nvSpPr>
        <p:spPr>
          <a:xfrm>
            <a:off x="1568605" y="226392"/>
            <a:ext cx="7074366" cy="574131"/>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buClrTx/>
              <a:buSzTx/>
              <a:buFontTx/>
            </a:pPr>
            <a:endParaRPr lang="en-GB" sz="2400">
              <a:solidFill>
                <a:schemeClr val="bg1"/>
              </a:solidFill>
              <a:latin typeface="Lota Grotesque Alt 1" panose="00000500000000000000" pitchFamily="50" charset="0"/>
            </a:endParaRPr>
          </a:p>
        </p:txBody>
      </p:sp>
      <p:sp>
        <p:nvSpPr>
          <p:cNvPr id="12" name="Rectangle 4"/>
          <p:cNvSpPr>
            <a:spLocks noChangeArrowheads="1"/>
          </p:cNvSpPr>
          <p:nvPr/>
        </p:nvSpPr>
        <p:spPr bwMode="auto">
          <a:xfrm>
            <a:off x="1051337" y="-48940"/>
            <a:ext cx="5917413"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a:lnSpc>
                <a:spcPct val="100000"/>
              </a:lnSpc>
              <a:buClrTx/>
              <a:buSzTx/>
            </a:pPr>
            <a:r>
              <a:rPr lang="en-GB" altLang="en-US" sz="2000" b="1">
                <a:solidFill>
                  <a:schemeClr val="bg1"/>
                </a:solidFill>
                <a:latin typeface="Lota Grotesque Alt 1 Bold" panose="00000800000000000000" pitchFamily="50" charset="0"/>
                <a:ea typeface="Calibri" panose="020F0502020204030204" pitchFamily="34" charset="0"/>
              </a:rPr>
              <a:t>PP7: Responses to child exploitation and extra-familial harm must approach parents and carers as partners wherever possible</a:t>
            </a:r>
            <a:endParaRPr lang="en-GB" altLang="en-US" sz="2800">
              <a:solidFill>
                <a:schemeClr val="bg1"/>
              </a:solidFill>
              <a:latin typeface="Lota Grotesque Alt 1 Bold" panose="00000800000000000000" pitchFamily="50" charset="0"/>
            </a:endParaRPr>
          </a:p>
        </p:txBody>
      </p:sp>
      <p:sp>
        <p:nvSpPr>
          <p:cNvPr id="14" name="Rectangle 6"/>
          <p:cNvSpPr>
            <a:spLocks noChangeArrowheads="1"/>
          </p:cNvSpPr>
          <p:nvPr/>
        </p:nvSpPr>
        <p:spPr bwMode="auto">
          <a:xfrm>
            <a:off x="0" y="2788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9" name="Rectangle 2"/>
          <p:cNvSpPr>
            <a:spLocks noChangeArrowheads="1"/>
          </p:cNvSpPr>
          <p:nvPr/>
        </p:nvSpPr>
        <p:spPr bwMode="auto">
          <a:xfrm>
            <a:off x="0" y="97795"/>
            <a:ext cx="22313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a:ln>
                  <a:noFill/>
                </a:ln>
                <a:solidFill>
                  <a:schemeClr val="tx1"/>
                </a:solidFill>
                <a:effectLst/>
                <a:latin typeface="Arial" panose="020B0604020202020204" pitchFamily="34" charset="0"/>
                <a:ea typeface="Calibri" panose="020F0502020204030204" pitchFamily="34" charset="0"/>
              </a:rPr>
              <a:t>.</a:t>
            </a:r>
            <a:endParaRPr kumimoji="0" lang="en-GB" altLang="en-US" sz="1800" b="0" i="0" u="none" strike="noStrike" cap="none" normalizeH="0" baseline="0">
              <a:ln>
                <a:noFill/>
              </a:ln>
              <a:solidFill>
                <a:schemeClr val="tx1"/>
              </a:solidFill>
              <a:effectLst/>
              <a:latin typeface="Arial" panose="020B0604020202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467008"/>
          </a:xfrm>
          <a:prstGeom prst="rect">
            <a:avLst/>
          </a:prstGeom>
        </p:spPr>
      </p:pic>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t="88702"/>
          <a:stretch/>
        </p:blipFill>
        <p:spPr>
          <a:xfrm>
            <a:off x="-1" y="6083167"/>
            <a:ext cx="9144000" cy="774834"/>
          </a:xfrm>
          <a:prstGeom prst="rect">
            <a:avLst/>
          </a:prstGeom>
        </p:spPr>
      </p:pic>
      <p:sp>
        <p:nvSpPr>
          <p:cNvPr id="15" name="Rectangle 4"/>
          <p:cNvSpPr>
            <a:spLocks noChangeArrowheads="1"/>
          </p:cNvSpPr>
          <p:nvPr/>
        </p:nvSpPr>
        <p:spPr bwMode="auto">
          <a:xfrm>
            <a:off x="1018578" y="339602"/>
            <a:ext cx="592274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1" defTabSz="914400" eaLnBrk="0">
              <a:lnSpc>
                <a:spcPct val="100000"/>
              </a:lnSpc>
              <a:buClrTx/>
              <a:buSzTx/>
            </a:pPr>
            <a:r>
              <a:rPr kumimoji="0" lang="en-GB" altLang="en-US" sz="2800" b="1" i="0" u="none" strike="noStrike" cap="none" normalizeH="0" baseline="0">
                <a:ln>
                  <a:noFill/>
                </a:ln>
                <a:solidFill>
                  <a:schemeClr val="bg1"/>
                </a:solidFill>
                <a:effectLst/>
                <a:latin typeface="Lota Grotesque Alt 1"/>
                <a:ea typeface="Calibri" panose="020F0502020204030204" pitchFamily="34" charset="0"/>
              </a:rPr>
              <a:t>Practice</a:t>
            </a:r>
            <a:r>
              <a:rPr kumimoji="0" lang="en-GB" altLang="en-US" sz="2800" b="1" i="0" u="none" strike="noStrike" cap="none" normalizeH="0">
                <a:ln>
                  <a:noFill/>
                </a:ln>
                <a:solidFill>
                  <a:schemeClr val="bg1"/>
                </a:solidFill>
                <a:effectLst/>
                <a:latin typeface="Lota Grotesque Alt 1"/>
                <a:ea typeface="Calibri" panose="020F0502020204030204" pitchFamily="34" charset="0"/>
              </a:rPr>
              <a:t> Principle </a:t>
            </a:r>
            <a:r>
              <a:rPr lang="en-GB" altLang="en-US" sz="2800" b="1">
                <a:solidFill>
                  <a:schemeClr val="bg1"/>
                </a:solidFill>
                <a:latin typeface="Lota Grotesque Alt 1"/>
                <a:ea typeface="Calibri" panose="020F0502020204030204" pitchFamily="34" charset="0"/>
              </a:rPr>
              <a:t>7</a:t>
            </a:r>
            <a:endParaRPr lang="en-GB" altLang="en-US" sz="2800" b="1" i="0" u="none" strike="noStrike" cap="none" normalizeH="0" baseline="0">
              <a:ln>
                <a:noFill/>
              </a:ln>
              <a:solidFill>
                <a:schemeClr val="bg1"/>
              </a:solidFill>
              <a:effectLst/>
              <a:latin typeface="Lota Grotesque Alt 1"/>
            </a:endParaRPr>
          </a:p>
        </p:txBody>
      </p:sp>
      <p:sp>
        <p:nvSpPr>
          <p:cNvPr id="16" name="Rectangle 4"/>
          <p:cNvSpPr>
            <a:spLocks noChangeArrowheads="1"/>
          </p:cNvSpPr>
          <p:nvPr/>
        </p:nvSpPr>
        <p:spPr bwMode="auto">
          <a:xfrm>
            <a:off x="1481765" y="1646726"/>
            <a:ext cx="6153315"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defTabSz="914400" eaLnBrk="0">
              <a:lnSpc>
                <a:spcPct val="100000"/>
              </a:lnSpc>
              <a:buClrTx/>
              <a:buSzTx/>
            </a:pPr>
            <a:r>
              <a:rPr kumimoji="0" lang="en-GB" altLang="en-US" sz="3600" b="1" i="0" u="none" strike="noStrike" cap="none" normalizeH="0" baseline="0" dirty="0">
                <a:ln>
                  <a:noFill/>
                </a:ln>
                <a:solidFill>
                  <a:srgbClr val="5B2A95"/>
                </a:solidFill>
                <a:effectLst/>
                <a:latin typeface="+mn-lt"/>
                <a:ea typeface="Calibri" panose="020F0502020204030204" pitchFamily="34" charset="0"/>
              </a:rPr>
              <a:t>Responses to child exploitation</a:t>
            </a:r>
            <a:r>
              <a:rPr lang="en-GB" altLang="en-US" sz="3600" b="1" dirty="0">
                <a:solidFill>
                  <a:srgbClr val="5B2A95"/>
                </a:solidFill>
                <a:latin typeface="+mn-lt"/>
                <a:ea typeface="Calibri" panose="020F0502020204030204" pitchFamily="34" charset="0"/>
              </a:rPr>
              <a:t> </a:t>
            </a:r>
            <a:r>
              <a:rPr kumimoji="0" lang="en-GB" altLang="en-US" sz="3600" b="1" i="0" u="none" strike="noStrike" cap="none" normalizeH="0" baseline="0" dirty="0">
                <a:ln>
                  <a:noFill/>
                </a:ln>
                <a:solidFill>
                  <a:srgbClr val="5B2A95"/>
                </a:solidFill>
                <a:effectLst/>
                <a:latin typeface="+mn-lt"/>
                <a:ea typeface="Calibri" panose="020F0502020204030204" pitchFamily="34" charset="0"/>
              </a:rPr>
              <a:t>and</a:t>
            </a:r>
            <a:r>
              <a:rPr lang="en-GB" altLang="en-US" sz="3600" b="1" dirty="0">
                <a:solidFill>
                  <a:srgbClr val="5B2A95"/>
                </a:solidFill>
                <a:latin typeface="+mn-lt"/>
                <a:ea typeface="Calibri" panose="020F0502020204030204" pitchFamily="34" charset="0"/>
              </a:rPr>
              <a:t> </a:t>
            </a:r>
          </a:p>
          <a:p>
            <a:pPr algn="ctr" defTabSz="914400" eaLnBrk="0">
              <a:lnSpc>
                <a:spcPct val="100000"/>
              </a:lnSpc>
              <a:buClrTx/>
              <a:buSzTx/>
            </a:pPr>
            <a:r>
              <a:rPr lang="en-GB" altLang="en-US" sz="3600" b="1" dirty="0">
                <a:solidFill>
                  <a:srgbClr val="5B2A95"/>
                </a:solidFill>
                <a:latin typeface="+mn-lt"/>
                <a:ea typeface="Calibri" panose="020F0502020204030204" pitchFamily="34" charset="0"/>
              </a:rPr>
              <a:t>extra-familial</a:t>
            </a:r>
            <a:r>
              <a:rPr kumimoji="0" lang="en-GB" altLang="en-US" sz="3600" b="1" i="0" u="none" strike="noStrike" cap="none" normalizeH="0" baseline="0" dirty="0">
                <a:ln>
                  <a:noFill/>
                </a:ln>
                <a:solidFill>
                  <a:srgbClr val="5B2A95"/>
                </a:solidFill>
                <a:effectLst/>
                <a:latin typeface="+mn-lt"/>
                <a:ea typeface="Calibri" panose="020F0502020204030204" pitchFamily="34" charset="0"/>
              </a:rPr>
              <a:t> harm</a:t>
            </a:r>
            <a:r>
              <a:rPr kumimoji="0" lang="en-GB" altLang="en-US" sz="3600" b="1" i="0" u="none" strike="noStrike" cap="none" normalizeH="0" dirty="0">
                <a:ln>
                  <a:noFill/>
                </a:ln>
                <a:solidFill>
                  <a:srgbClr val="5B2A95"/>
                </a:solidFill>
                <a:effectLst/>
                <a:latin typeface="+mn-lt"/>
                <a:ea typeface="Calibri" panose="020F0502020204030204" pitchFamily="34" charset="0"/>
              </a:rPr>
              <a:t> m</a:t>
            </a:r>
            <a:r>
              <a:rPr kumimoji="0" lang="en-GB" altLang="en-US" sz="3600" b="1" i="0" u="none" strike="noStrike" cap="none" normalizeH="0" baseline="0" dirty="0">
                <a:ln>
                  <a:noFill/>
                </a:ln>
                <a:solidFill>
                  <a:srgbClr val="5B2A95"/>
                </a:solidFill>
                <a:effectLst/>
                <a:latin typeface="+mn-lt"/>
                <a:ea typeface="Calibri" panose="020F0502020204030204" pitchFamily="34" charset="0"/>
              </a:rPr>
              <a:t>ust</a:t>
            </a:r>
            <a:r>
              <a:rPr lang="en-GB" altLang="en-US" sz="3600" b="1" dirty="0">
                <a:solidFill>
                  <a:srgbClr val="5B2A95"/>
                </a:solidFill>
                <a:latin typeface="+mn-lt"/>
                <a:ea typeface="Calibri" panose="020F0502020204030204" pitchFamily="34" charset="0"/>
              </a:rPr>
              <a:t>…</a:t>
            </a:r>
          </a:p>
          <a:p>
            <a:pPr algn="ctr" defTabSz="914400" eaLnBrk="0">
              <a:lnSpc>
                <a:spcPct val="100000"/>
              </a:lnSpc>
              <a:buClrTx/>
              <a:buSzTx/>
            </a:pPr>
            <a:r>
              <a:rPr lang="en-GB" altLang="en-US" sz="3600" b="1" dirty="0">
                <a:solidFill>
                  <a:srgbClr val="5B2A95"/>
                </a:solidFill>
                <a:latin typeface="+mn-lt"/>
                <a:ea typeface="Calibri" panose="020F0502020204030204" pitchFamily="34" charset="0"/>
              </a:rPr>
              <a:t> Approach parents and carers as partners wherever possible</a:t>
            </a:r>
          </a:p>
          <a:p>
            <a:pPr algn="ctr" defTabSz="914400" eaLnBrk="0">
              <a:lnSpc>
                <a:spcPct val="100000"/>
              </a:lnSpc>
              <a:buClrTx/>
              <a:buSzTx/>
            </a:pPr>
            <a:endParaRPr lang="en-GB" altLang="en-US" sz="3600" b="1" dirty="0">
              <a:solidFill>
                <a:srgbClr val="C2D88D"/>
              </a:solidFill>
              <a:latin typeface="+mn-lt"/>
              <a:ea typeface="Calibri" panose="020F0502020204030204" pitchFamily="34" charset="0"/>
            </a:endParaRPr>
          </a:p>
        </p:txBody>
      </p:sp>
    </p:spTree>
    <p:extLst>
      <p:ext uri="{BB962C8B-B14F-4D97-AF65-F5344CB8AC3E}">
        <p14:creationId xmlns:p14="http://schemas.microsoft.com/office/powerpoint/2010/main" val="30396724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a:extLst>
              <a:ext uri="{FF2B5EF4-FFF2-40B4-BE49-F238E27FC236}">
                <a16:creationId xmlns:a16="http://schemas.microsoft.com/office/drawing/2014/main" id="{CCB410C9-64CD-449F-859B-4F0908EDA901}"/>
              </a:ext>
            </a:extLst>
          </p:cNvPr>
          <p:cNvSpPr txBox="1">
            <a:spLocks/>
          </p:cNvSpPr>
          <p:nvPr/>
        </p:nvSpPr>
        <p:spPr>
          <a:xfrm>
            <a:off x="1568605" y="226392"/>
            <a:ext cx="7074366" cy="574131"/>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buClrTx/>
              <a:buSzTx/>
              <a:buFontTx/>
            </a:pPr>
            <a:endParaRPr lang="en-GB" sz="2400">
              <a:solidFill>
                <a:schemeClr val="bg1"/>
              </a:solidFill>
              <a:latin typeface="Lota Grotesque Alt 1" panose="00000500000000000000" pitchFamily="50" charset="0"/>
            </a:endParaRPr>
          </a:p>
        </p:txBody>
      </p:sp>
      <p:sp>
        <p:nvSpPr>
          <p:cNvPr id="12" name="Rectangle 4"/>
          <p:cNvSpPr>
            <a:spLocks noChangeArrowheads="1"/>
          </p:cNvSpPr>
          <p:nvPr/>
        </p:nvSpPr>
        <p:spPr bwMode="auto">
          <a:xfrm>
            <a:off x="1051337" y="-48940"/>
            <a:ext cx="5917413"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a:lnSpc>
                <a:spcPct val="100000"/>
              </a:lnSpc>
              <a:buClrTx/>
              <a:buSzTx/>
            </a:pPr>
            <a:r>
              <a:rPr lang="en-GB" altLang="en-US" sz="2000" b="1">
                <a:solidFill>
                  <a:schemeClr val="bg1"/>
                </a:solidFill>
                <a:latin typeface="Lota Grotesque Alt 1 Bold" panose="00000800000000000000" pitchFamily="50" charset="0"/>
                <a:ea typeface="Calibri" panose="020F0502020204030204" pitchFamily="34" charset="0"/>
              </a:rPr>
              <a:t>PP7: Responses to child exploitation and extra-familial harm must approach parents and carers as partners wherever possible</a:t>
            </a:r>
            <a:endParaRPr lang="en-GB" altLang="en-US" sz="2800">
              <a:solidFill>
                <a:schemeClr val="bg1"/>
              </a:solidFill>
              <a:latin typeface="Lota Grotesque Alt 1 Bold" panose="00000800000000000000" pitchFamily="50" charset="0"/>
            </a:endParaRPr>
          </a:p>
        </p:txBody>
      </p:sp>
      <p:sp>
        <p:nvSpPr>
          <p:cNvPr id="14" name="Rectangle 6"/>
          <p:cNvSpPr>
            <a:spLocks noChangeArrowheads="1"/>
          </p:cNvSpPr>
          <p:nvPr/>
        </p:nvSpPr>
        <p:spPr bwMode="auto">
          <a:xfrm>
            <a:off x="0" y="2788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9" name="Rectangle 2"/>
          <p:cNvSpPr>
            <a:spLocks noChangeArrowheads="1"/>
          </p:cNvSpPr>
          <p:nvPr/>
        </p:nvSpPr>
        <p:spPr bwMode="auto">
          <a:xfrm>
            <a:off x="0" y="97795"/>
            <a:ext cx="22313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a:ln>
                  <a:noFill/>
                </a:ln>
                <a:solidFill>
                  <a:schemeClr val="tx1"/>
                </a:solidFill>
                <a:effectLst/>
                <a:latin typeface="Arial" panose="020B0604020202020204" pitchFamily="34" charset="0"/>
                <a:ea typeface="Calibri" panose="020F0502020204030204" pitchFamily="34" charset="0"/>
              </a:rPr>
              <a:t>.</a:t>
            </a:r>
            <a:endParaRPr kumimoji="0" lang="en-GB" altLang="en-US" sz="1800" b="0" i="0" u="none" strike="noStrike" cap="none" normalizeH="0" baseline="0">
              <a:ln>
                <a:noFill/>
              </a:ln>
              <a:solidFill>
                <a:schemeClr val="tx1"/>
              </a:solidFill>
              <a:effectLst/>
              <a:latin typeface="Arial" panose="020B0604020202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467008"/>
          </a:xfrm>
          <a:prstGeom prst="rect">
            <a:avLst/>
          </a:prstGeom>
        </p:spPr>
      </p:pic>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t="88702"/>
          <a:stretch/>
        </p:blipFill>
        <p:spPr>
          <a:xfrm>
            <a:off x="-1" y="6083167"/>
            <a:ext cx="9144000" cy="774834"/>
          </a:xfrm>
          <a:prstGeom prst="rect">
            <a:avLst/>
          </a:prstGeom>
        </p:spPr>
      </p:pic>
      <p:sp>
        <p:nvSpPr>
          <p:cNvPr id="10" name="Rectangle 4"/>
          <p:cNvSpPr>
            <a:spLocks noChangeArrowheads="1"/>
          </p:cNvSpPr>
          <p:nvPr/>
        </p:nvSpPr>
        <p:spPr bwMode="auto">
          <a:xfrm>
            <a:off x="1018578" y="180917"/>
            <a:ext cx="507742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a:lnSpc>
                <a:spcPct val="100000"/>
              </a:lnSpc>
              <a:buClrTx/>
              <a:buSzTx/>
            </a:pPr>
            <a:r>
              <a:rPr lang="en-GB" altLang="en-US" sz="2400" b="1" dirty="0">
                <a:solidFill>
                  <a:schemeClr val="bg1"/>
                </a:solidFill>
                <a:latin typeface="Lota Grotesque Alt 1"/>
              </a:rPr>
              <a:t>Approach parents and carers as partners wherever possible</a:t>
            </a:r>
          </a:p>
        </p:txBody>
      </p:sp>
      <p:sp>
        <p:nvSpPr>
          <p:cNvPr id="2" name="Rectangle 1"/>
          <p:cNvSpPr/>
          <p:nvPr/>
        </p:nvSpPr>
        <p:spPr>
          <a:xfrm>
            <a:off x="522888" y="1611983"/>
            <a:ext cx="8098222" cy="3416320"/>
          </a:xfrm>
          <a:prstGeom prst="rect">
            <a:avLst/>
          </a:prstGeom>
        </p:spPr>
        <p:txBody>
          <a:bodyPr wrap="square">
            <a:spAutoFit/>
          </a:bodyPr>
          <a:lstStyle/>
          <a:p>
            <a:pPr marL="285750" indent="-285750">
              <a:lnSpc>
                <a:spcPct val="100000"/>
              </a:lnSpc>
              <a:buFont typeface="Arial" panose="020B0604020202020204" pitchFamily="34" charset="0"/>
              <a:buChar char="•"/>
            </a:pPr>
            <a:r>
              <a:rPr lang="en-GB" sz="2400" b="1" dirty="0">
                <a:solidFill>
                  <a:srgbClr val="5B2A95"/>
                </a:solidFill>
                <a:latin typeface="+mn-lt"/>
                <a:ea typeface="Microsoft YaHei"/>
                <a:cs typeface="Arial"/>
              </a:rPr>
              <a:t>Starting point: include parents and carers as partners </a:t>
            </a:r>
          </a:p>
          <a:p>
            <a:pPr marL="285750" indent="-285750">
              <a:lnSpc>
                <a:spcPct val="100000"/>
              </a:lnSpc>
              <a:buFont typeface="Arial" panose="020B0604020202020204" pitchFamily="34" charset="0"/>
              <a:buChar char="•"/>
            </a:pPr>
            <a:endParaRPr lang="en-GB" sz="2400" b="1" dirty="0">
              <a:solidFill>
                <a:srgbClr val="5B2A95"/>
              </a:solidFill>
              <a:latin typeface="+mn-lt"/>
              <a:cs typeface="Arial" panose="020B0604020202020204" pitchFamily="34" charset="0"/>
            </a:endParaRPr>
          </a:p>
          <a:p>
            <a:pPr marL="285750" indent="-285750">
              <a:lnSpc>
                <a:spcPct val="100000"/>
              </a:lnSpc>
              <a:buFont typeface="Arial" panose="020B0604020202020204" pitchFamily="34" charset="0"/>
              <a:buChar char="•"/>
            </a:pPr>
            <a:r>
              <a:rPr lang="en-GB" sz="2400" b="1" dirty="0">
                <a:solidFill>
                  <a:srgbClr val="5B2A95"/>
                </a:solidFill>
                <a:latin typeface="+mn-lt"/>
                <a:ea typeface="Microsoft YaHei"/>
                <a:cs typeface="Arial"/>
              </a:rPr>
              <a:t>Parents and carers can hold invaluable information about their child and the contexts of their lives  </a:t>
            </a:r>
          </a:p>
          <a:p>
            <a:pPr marL="285750" indent="-285750">
              <a:lnSpc>
                <a:spcPct val="100000"/>
              </a:lnSpc>
              <a:buFont typeface="Arial" panose="020B0604020202020204" pitchFamily="34" charset="0"/>
              <a:buChar char="•"/>
            </a:pPr>
            <a:endParaRPr lang="en-GB" sz="2400" b="1" dirty="0">
              <a:solidFill>
                <a:srgbClr val="5B2A95"/>
              </a:solidFill>
              <a:latin typeface="+mn-lt"/>
              <a:ea typeface="Microsoft YaHei"/>
              <a:cs typeface="Arial"/>
            </a:endParaRPr>
          </a:p>
          <a:p>
            <a:pPr marL="285750" indent="-285750">
              <a:lnSpc>
                <a:spcPct val="100000"/>
              </a:lnSpc>
              <a:buFont typeface="Arial" panose="020B0604020202020204" pitchFamily="34" charset="0"/>
              <a:buChar char="•"/>
            </a:pPr>
            <a:r>
              <a:rPr lang="en-GB" sz="2400" b="1" dirty="0">
                <a:solidFill>
                  <a:srgbClr val="5B2A95"/>
                </a:solidFill>
                <a:latin typeface="+mn-lt"/>
                <a:ea typeface="Microsoft YaHei"/>
                <a:cs typeface="Arial"/>
              </a:rPr>
              <a:t>Acknowledge and attend to their own potential distress</a:t>
            </a:r>
          </a:p>
          <a:p>
            <a:pPr marL="285750" indent="-285750">
              <a:lnSpc>
                <a:spcPct val="100000"/>
              </a:lnSpc>
              <a:buFont typeface="Arial" panose="020B0604020202020204" pitchFamily="34" charset="0"/>
              <a:buChar char="•"/>
            </a:pPr>
            <a:endParaRPr lang="en-GB" sz="2400" b="1" dirty="0">
              <a:solidFill>
                <a:srgbClr val="5B2A95"/>
              </a:solidFill>
              <a:latin typeface="+mn-lt"/>
              <a:cs typeface="Arial" panose="020B0604020202020204" pitchFamily="34" charset="0"/>
            </a:endParaRPr>
          </a:p>
          <a:p>
            <a:pPr marL="285750" indent="-285750">
              <a:lnSpc>
                <a:spcPct val="100000"/>
              </a:lnSpc>
              <a:buFont typeface="Arial" panose="020B0604020202020204" pitchFamily="34" charset="0"/>
              <a:buChar char="•"/>
            </a:pPr>
            <a:r>
              <a:rPr lang="en-GB" sz="2400" b="1" dirty="0">
                <a:solidFill>
                  <a:srgbClr val="5B2A95"/>
                </a:solidFill>
                <a:latin typeface="+mn-lt"/>
                <a:ea typeface="Microsoft YaHei"/>
                <a:cs typeface="Arial"/>
              </a:rPr>
              <a:t>Recognition that circumstances </a:t>
            </a:r>
            <a:r>
              <a:rPr lang="en-GB" sz="2400" b="1" i="1" dirty="0">
                <a:solidFill>
                  <a:srgbClr val="5B2A95"/>
                </a:solidFill>
                <a:latin typeface="+mn-lt"/>
                <a:ea typeface="Microsoft YaHei"/>
                <a:cs typeface="Arial"/>
              </a:rPr>
              <a:t>will</a:t>
            </a:r>
            <a:r>
              <a:rPr lang="en-GB" sz="2400" b="1" dirty="0">
                <a:solidFill>
                  <a:srgbClr val="5B2A95"/>
                </a:solidFill>
                <a:latin typeface="+mn-lt"/>
                <a:ea typeface="Microsoft YaHei"/>
                <a:cs typeface="Arial"/>
              </a:rPr>
              <a:t> differ between families so there is no ‘one size fits all’ solution.  </a:t>
            </a:r>
          </a:p>
        </p:txBody>
      </p:sp>
    </p:spTree>
    <p:extLst>
      <p:ext uri="{BB962C8B-B14F-4D97-AF65-F5344CB8AC3E}">
        <p14:creationId xmlns:p14="http://schemas.microsoft.com/office/powerpoint/2010/main" val="1113890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C051ED-429C-1DE5-09B0-0E3882FE021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467008"/>
          </a:xfrm>
          <a:prstGeom prst="rect">
            <a:avLst/>
          </a:prstGeom>
        </p:spPr>
      </p:pic>
      <p:sp>
        <p:nvSpPr>
          <p:cNvPr id="4" name="Rectangle 3">
            <a:extLst>
              <a:ext uri="{FF2B5EF4-FFF2-40B4-BE49-F238E27FC236}">
                <a16:creationId xmlns:a16="http://schemas.microsoft.com/office/drawing/2014/main" id="{826E1AC3-3BF0-F281-0E2D-6A209E6DF67F}"/>
              </a:ext>
            </a:extLst>
          </p:cNvPr>
          <p:cNvSpPr/>
          <p:nvPr/>
        </p:nvSpPr>
        <p:spPr>
          <a:xfrm>
            <a:off x="544748" y="1598095"/>
            <a:ext cx="8326877" cy="3359061"/>
          </a:xfrm>
          <a:prstGeom prst="rect">
            <a:avLst/>
          </a:prstGeom>
        </p:spPr>
        <p:txBody>
          <a:bodyPr wrap="square">
            <a:spAutoFit/>
          </a:bodyPr>
          <a:lstStyle/>
          <a:p>
            <a:pPr>
              <a:lnSpc>
                <a:spcPct val="150000"/>
              </a:lnSpc>
            </a:pPr>
            <a:r>
              <a:rPr lang="en-GB" sz="2400" b="1" dirty="0">
                <a:solidFill>
                  <a:srgbClr val="5B2A95"/>
                </a:solidFill>
                <a:latin typeface="+mn-lt"/>
                <a:ea typeface="Microsoft YaHei"/>
                <a:cs typeface="Arial"/>
              </a:rPr>
              <a:t>How it should feel for a child / young person being supported:</a:t>
            </a:r>
          </a:p>
          <a:p>
            <a:pPr>
              <a:lnSpc>
                <a:spcPct val="150000"/>
              </a:lnSpc>
            </a:pPr>
            <a:endParaRPr lang="en-GB" sz="2400" dirty="0">
              <a:solidFill>
                <a:srgbClr val="5B2A95"/>
              </a:solidFill>
              <a:latin typeface="+mn-lt"/>
              <a:ea typeface="Microsoft YaHei"/>
              <a:cs typeface="Arial"/>
            </a:endParaRPr>
          </a:p>
          <a:p>
            <a:pPr algn="ctr">
              <a:lnSpc>
                <a:spcPct val="150000"/>
              </a:lnSpc>
            </a:pPr>
            <a:r>
              <a:rPr lang="en-GB" altLang="en-US" sz="2400" b="1" i="1" dirty="0">
                <a:solidFill>
                  <a:srgbClr val="5B2A95"/>
                </a:solidFill>
                <a:latin typeface="+mn-lt"/>
                <a:ea typeface="Microsoft YaHei"/>
                <a:cs typeface="Arial"/>
              </a:rPr>
              <a:t>“</a:t>
            </a:r>
            <a:r>
              <a:rPr lang="en-GB" altLang="en-US" sz="2400" b="1" i="1" dirty="0">
                <a:solidFill>
                  <a:srgbClr val="5B2A95"/>
                </a:solidFill>
                <a:latin typeface="+mn-lt"/>
                <a:ea typeface="Calibri"/>
                <a:cs typeface="Arial"/>
              </a:rPr>
              <a:t>I am included in decisions about involving my parents and carers. Supporting my parents and / or carers to understand what has happened to me can help improve family relationships and the support I receive.”</a:t>
            </a:r>
          </a:p>
        </p:txBody>
      </p:sp>
      <p:sp>
        <p:nvSpPr>
          <p:cNvPr id="5" name="Rectangle 4">
            <a:extLst>
              <a:ext uri="{FF2B5EF4-FFF2-40B4-BE49-F238E27FC236}">
                <a16:creationId xmlns:a16="http://schemas.microsoft.com/office/drawing/2014/main" id="{FD21B07E-AC75-6111-DB9E-0B59E495A175}"/>
              </a:ext>
            </a:extLst>
          </p:cNvPr>
          <p:cNvSpPr>
            <a:spLocks noChangeArrowheads="1"/>
          </p:cNvSpPr>
          <p:nvPr/>
        </p:nvSpPr>
        <p:spPr bwMode="auto">
          <a:xfrm>
            <a:off x="1018578" y="180917"/>
            <a:ext cx="507742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a:lnSpc>
                <a:spcPct val="100000"/>
              </a:lnSpc>
              <a:buClrTx/>
              <a:buSzTx/>
            </a:pPr>
            <a:r>
              <a:rPr lang="en-GB" altLang="en-US" sz="2400" b="1" dirty="0">
                <a:solidFill>
                  <a:schemeClr val="bg1"/>
                </a:solidFill>
                <a:latin typeface="Lota Grotesque Alt 1"/>
              </a:rPr>
              <a:t>Approach parents and carers as partners wherever possible</a:t>
            </a:r>
          </a:p>
        </p:txBody>
      </p:sp>
    </p:spTree>
    <p:extLst>
      <p:ext uri="{BB962C8B-B14F-4D97-AF65-F5344CB8AC3E}">
        <p14:creationId xmlns:p14="http://schemas.microsoft.com/office/powerpoint/2010/main" val="1078375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a:extLst>
              <a:ext uri="{FF2B5EF4-FFF2-40B4-BE49-F238E27FC236}">
                <a16:creationId xmlns:a16="http://schemas.microsoft.com/office/drawing/2014/main" id="{CCB410C9-64CD-449F-859B-4F0908EDA901}"/>
              </a:ext>
            </a:extLst>
          </p:cNvPr>
          <p:cNvSpPr txBox="1">
            <a:spLocks/>
          </p:cNvSpPr>
          <p:nvPr/>
        </p:nvSpPr>
        <p:spPr>
          <a:xfrm>
            <a:off x="1568605" y="226392"/>
            <a:ext cx="7074366" cy="574131"/>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buClrTx/>
              <a:buSzTx/>
              <a:buFontTx/>
            </a:pPr>
            <a:endParaRPr lang="en-GB" sz="2400">
              <a:solidFill>
                <a:schemeClr val="bg1"/>
              </a:solidFill>
              <a:latin typeface="Lota Grotesque Alt 1" panose="00000500000000000000" pitchFamily="50" charset="0"/>
            </a:endParaRPr>
          </a:p>
        </p:txBody>
      </p:sp>
      <p:sp>
        <p:nvSpPr>
          <p:cNvPr id="14" name="Rectangle 6"/>
          <p:cNvSpPr>
            <a:spLocks noChangeArrowheads="1"/>
          </p:cNvSpPr>
          <p:nvPr/>
        </p:nvSpPr>
        <p:spPr bwMode="auto">
          <a:xfrm>
            <a:off x="0" y="2788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9" name="Rectangle 2"/>
          <p:cNvSpPr>
            <a:spLocks noChangeArrowheads="1"/>
          </p:cNvSpPr>
          <p:nvPr/>
        </p:nvSpPr>
        <p:spPr bwMode="auto">
          <a:xfrm>
            <a:off x="0" y="97795"/>
            <a:ext cx="22313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a:ln>
                  <a:noFill/>
                </a:ln>
                <a:solidFill>
                  <a:schemeClr val="tx1"/>
                </a:solidFill>
                <a:effectLst/>
                <a:latin typeface="Arial" panose="020B0604020202020204" pitchFamily="34" charset="0"/>
                <a:ea typeface="Calibri" panose="020F0502020204030204" pitchFamily="34" charset="0"/>
              </a:rPr>
              <a:t>.</a:t>
            </a: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10" name="Rectangle 2"/>
          <p:cNvSpPr>
            <a:spLocks noChangeArrowheads="1"/>
          </p:cNvSpPr>
          <p:nvPr/>
        </p:nvSpPr>
        <p:spPr bwMode="auto">
          <a:xfrm>
            <a:off x="0" y="97795"/>
            <a:ext cx="22313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a:ln>
                  <a:noFill/>
                </a:ln>
                <a:solidFill>
                  <a:schemeClr val="tx1"/>
                </a:solidFill>
                <a:effectLst/>
                <a:latin typeface="Arial" panose="020B0604020202020204" pitchFamily="34" charset="0"/>
                <a:ea typeface="Calibri" panose="020F0502020204030204" pitchFamily="34" charset="0"/>
              </a:rPr>
              <a:t>.</a:t>
            </a:r>
            <a:endParaRPr kumimoji="0" lang="en-GB" altLang="en-US" sz="1800" b="0" i="0" u="none" strike="noStrike" cap="none" normalizeH="0" baseline="0">
              <a:ln>
                <a:noFill/>
              </a:ln>
              <a:solidFill>
                <a:schemeClr val="tx1"/>
              </a:solidFill>
              <a:effectLst/>
              <a:latin typeface="Arial" panose="020B0604020202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2218"/>
            <a:ext cx="9144000" cy="6467008"/>
          </a:xfrm>
          <a:prstGeom prst="rect">
            <a:avLst/>
          </a:prstGeom>
        </p:spPr>
      </p:pic>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t="88702"/>
          <a:stretch/>
        </p:blipFill>
        <p:spPr>
          <a:xfrm>
            <a:off x="-1" y="6083167"/>
            <a:ext cx="9144000" cy="774834"/>
          </a:xfrm>
          <a:prstGeom prst="rect">
            <a:avLst/>
          </a:prstGeom>
        </p:spPr>
      </p:pic>
      <p:sp>
        <p:nvSpPr>
          <p:cNvPr id="15" name="Rectangle 4"/>
          <p:cNvSpPr>
            <a:spLocks noChangeArrowheads="1"/>
          </p:cNvSpPr>
          <p:nvPr/>
        </p:nvSpPr>
        <p:spPr bwMode="auto">
          <a:xfrm>
            <a:off x="1018578" y="339602"/>
            <a:ext cx="592274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1" defTabSz="914400" eaLnBrk="0">
              <a:lnSpc>
                <a:spcPct val="100000"/>
              </a:lnSpc>
              <a:buClrTx/>
              <a:buSzTx/>
            </a:pPr>
            <a:r>
              <a:rPr kumimoji="0" lang="en-GB" altLang="en-US" sz="2800" b="1" i="0" u="none" strike="noStrike" cap="none" normalizeH="0" baseline="0">
                <a:ln>
                  <a:noFill/>
                </a:ln>
                <a:solidFill>
                  <a:schemeClr val="bg1"/>
                </a:solidFill>
                <a:effectLst/>
                <a:latin typeface="Lota Grotesque Alt 1"/>
                <a:ea typeface="Calibri" panose="020F0502020204030204" pitchFamily="34" charset="0"/>
              </a:rPr>
              <a:t>Practice</a:t>
            </a:r>
            <a:r>
              <a:rPr kumimoji="0" lang="en-GB" altLang="en-US" sz="2800" b="1" i="0" u="none" strike="noStrike" cap="none" normalizeH="0">
                <a:ln>
                  <a:noFill/>
                </a:ln>
                <a:solidFill>
                  <a:schemeClr val="bg1"/>
                </a:solidFill>
                <a:effectLst/>
                <a:latin typeface="Lota Grotesque Alt 1"/>
                <a:ea typeface="Calibri" panose="020F0502020204030204" pitchFamily="34" charset="0"/>
              </a:rPr>
              <a:t> Principle </a:t>
            </a:r>
            <a:r>
              <a:rPr lang="en-GB" altLang="en-US" sz="2800" b="1">
                <a:solidFill>
                  <a:schemeClr val="bg1"/>
                </a:solidFill>
                <a:latin typeface="Lota Grotesque Alt 1"/>
                <a:ea typeface="Calibri" panose="020F0502020204030204" pitchFamily="34" charset="0"/>
              </a:rPr>
              <a:t>8</a:t>
            </a:r>
            <a:endParaRPr lang="en-GB" altLang="en-US" sz="2800" b="1" i="0" u="none" strike="noStrike" cap="none" normalizeH="0" baseline="0">
              <a:ln>
                <a:noFill/>
              </a:ln>
              <a:solidFill>
                <a:schemeClr val="bg1"/>
              </a:solidFill>
              <a:effectLst/>
              <a:latin typeface="Lota Grotesque Alt 1"/>
            </a:endParaRPr>
          </a:p>
        </p:txBody>
      </p:sp>
      <p:sp>
        <p:nvSpPr>
          <p:cNvPr id="16" name="Rectangle 15"/>
          <p:cNvSpPr/>
          <p:nvPr/>
        </p:nvSpPr>
        <p:spPr>
          <a:xfrm>
            <a:off x="923636" y="1667420"/>
            <a:ext cx="6367244" cy="3416320"/>
          </a:xfrm>
          <a:prstGeom prst="rect">
            <a:avLst/>
          </a:prstGeom>
        </p:spPr>
        <p:txBody>
          <a:bodyPr wrap="square">
            <a:spAutoFit/>
          </a:bodyPr>
          <a:lstStyle/>
          <a:p>
            <a:pPr lvl="0" algn="ctr" defTabSz="914400" eaLnBrk="0">
              <a:lnSpc>
                <a:spcPct val="100000"/>
              </a:lnSpc>
              <a:buClrTx/>
              <a:buSzTx/>
            </a:pPr>
            <a:r>
              <a:rPr lang="en-GB" altLang="en-US" sz="3600" b="1" dirty="0">
                <a:solidFill>
                  <a:srgbClr val="8C2665"/>
                </a:solidFill>
                <a:latin typeface="+mn-lt"/>
                <a:ea typeface="Calibri" panose="020F0502020204030204" pitchFamily="34" charset="0"/>
              </a:rPr>
              <a:t>Responses to child exploitation and </a:t>
            </a:r>
          </a:p>
          <a:p>
            <a:pPr lvl="0" algn="ctr" defTabSz="914400" eaLnBrk="0">
              <a:lnSpc>
                <a:spcPct val="100000"/>
              </a:lnSpc>
              <a:buClrTx/>
              <a:buSzTx/>
            </a:pPr>
            <a:r>
              <a:rPr lang="en-GB" altLang="en-US" sz="3600" b="1" dirty="0">
                <a:solidFill>
                  <a:srgbClr val="8C2665"/>
                </a:solidFill>
                <a:latin typeface="+mn-lt"/>
                <a:ea typeface="Calibri" panose="020F0502020204030204" pitchFamily="34" charset="0"/>
              </a:rPr>
              <a:t>extra-familial harm must…</a:t>
            </a:r>
          </a:p>
          <a:p>
            <a:pPr lvl="0" algn="ctr" defTabSz="914400" eaLnBrk="0">
              <a:lnSpc>
                <a:spcPct val="100000"/>
              </a:lnSpc>
              <a:buClrTx/>
              <a:buSzTx/>
            </a:pPr>
            <a:r>
              <a:rPr lang="en-GB" altLang="en-US" sz="3600" b="1" dirty="0">
                <a:solidFill>
                  <a:srgbClr val="8C2665"/>
                </a:solidFill>
                <a:latin typeface="+mn-lt"/>
                <a:ea typeface="Calibri" panose="020F0502020204030204" pitchFamily="34" charset="0"/>
              </a:rPr>
              <a:t> Create safe spaces and places for children and young people </a:t>
            </a:r>
          </a:p>
          <a:p>
            <a:pPr lvl="0" algn="ctr" defTabSz="914400" eaLnBrk="0">
              <a:lnSpc>
                <a:spcPct val="100000"/>
              </a:lnSpc>
              <a:buClrTx/>
              <a:buSzTx/>
            </a:pPr>
            <a:endParaRPr lang="en-GB" altLang="en-US" sz="3600" b="1" dirty="0">
              <a:solidFill>
                <a:srgbClr val="5B2A95"/>
              </a:solidFill>
              <a:latin typeface="+mn-lt"/>
              <a:ea typeface="Calibri" panose="020F0502020204030204" pitchFamily="34" charset="0"/>
            </a:endParaRPr>
          </a:p>
        </p:txBody>
      </p:sp>
    </p:spTree>
    <p:extLst>
      <p:ext uri="{BB962C8B-B14F-4D97-AF65-F5344CB8AC3E}">
        <p14:creationId xmlns:p14="http://schemas.microsoft.com/office/powerpoint/2010/main" val="35715842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2218"/>
            <a:ext cx="9144000" cy="6467008"/>
          </a:xfrm>
          <a:prstGeom prst="rect">
            <a:avLst/>
          </a:prstGeom>
        </p:spPr>
      </p:pic>
      <p:sp>
        <p:nvSpPr>
          <p:cNvPr id="5" name="Title 5">
            <a:extLst>
              <a:ext uri="{FF2B5EF4-FFF2-40B4-BE49-F238E27FC236}">
                <a16:creationId xmlns:a16="http://schemas.microsoft.com/office/drawing/2014/main" id="{CCB410C9-64CD-449F-859B-4F0908EDA901}"/>
              </a:ext>
            </a:extLst>
          </p:cNvPr>
          <p:cNvSpPr txBox="1">
            <a:spLocks/>
          </p:cNvSpPr>
          <p:nvPr/>
        </p:nvSpPr>
        <p:spPr>
          <a:xfrm>
            <a:off x="1568605" y="226392"/>
            <a:ext cx="7074366" cy="574131"/>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buClrTx/>
              <a:buSzTx/>
              <a:buFontTx/>
            </a:pPr>
            <a:endParaRPr lang="en-GB" sz="2400">
              <a:solidFill>
                <a:schemeClr val="bg1"/>
              </a:solidFill>
              <a:latin typeface="Lota Grotesque Alt 1" panose="00000500000000000000" pitchFamily="50" charset="0"/>
            </a:endParaRPr>
          </a:p>
        </p:txBody>
      </p:sp>
      <p:sp>
        <p:nvSpPr>
          <p:cNvPr id="14" name="Rectangle 6"/>
          <p:cNvSpPr>
            <a:spLocks noChangeArrowheads="1"/>
          </p:cNvSpPr>
          <p:nvPr/>
        </p:nvSpPr>
        <p:spPr bwMode="auto">
          <a:xfrm>
            <a:off x="0" y="2788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9" name="Rectangle 2"/>
          <p:cNvSpPr>
            <a:spLocks noChangeArrowheads="1"/>
          </p:cNvSpPr>
          <p:nvPr/>
        </p:nvSpPr>
        <p:spPr bwMode="auto">
          <a:xfrm>
            <a:off x="0" y="97795"/>
            <a:ext cx="22313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a:ln>
                  <a:noFill/>
                </a:ln>
                <a:solidFill>
                  <a:schemeClr val="tx1"/>
                </a:solidFill>
                <a:effectLst/>
                <a:latin typeface="Arial" panose="020B0604020202020204" pitchFamily="34" charset="0"/>
                <a:ea typeface="Calibri" panose="020F0502020204030204" pitchFamily="34" charset="0"/>
              </a:rPr>
              <a:t>.</a:t>
            </a: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10" name="Rectangle 2"/>
          <p:cNvSpPr>
            <a:spLocks noChangeArrowheads="1"/>
          </p:cNvSpPr>
          <p:nvPr/>
        </p:nvSpPr>
        <p:spPr bwMode="auto">
          <a:xfrm>
            <a:off x="0" y="97795"/>
            <a:ext cx="22313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a:ln>
                  <a:noFill/>
                </a:ln>
                <a:solidFill>
                  <a:schemeClr val="tx1"/>
                </a:solidFill>
                <a:effectLst/>
                <a:latin typeface="Arial" panose="020B0604020202020204" pitchFamily="34" charset="0"/>
                <a:ea typeface="Calibri" panose="020F0502020204030204" pitchFamily="34" charset="0"/>
              </a:rPr>
              <a:t>.</a:t>
            </a:r>
            <a:endParaRPr kumimoji="0" lang="en-GB" altLang="en-US" sz="1800" b="0" i="0" u="none" strike="noStrike" cap="none" normalizeH="0" baseline="0">
              <a:ln>
                <a:noFill/>
              </a:ln>
              <a:solidFill>
                <a:schemeClr val="tx1"/>
              </a:solidFill>
              <a:effectLst/>
              <a:latin typeface="Arial" panose="020B0604020202020204" pitchFamily="34" charset="0"/>
            </a:endParaRPr>
          </a:p>
        </p:txBody>
      </p:sp>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t="88702"/>
          <a:stretch/>
        </p:blipFill>
        <p:spPr>
          <a:xfrm>
            <a:off x="-1" y="6083167"/>
            <a:ext cx="9144000" cy="774834"/>
          </a:xfrm>
          <a:prstGeom prst="rect">
            <a:avLst/>
          </a:prstGeom>
        </p:spPr>
      </p:pic>
      <p:sp>
        <p:nvSpPr>
          <p:cNvPr id="3" name="Rectangle 2"/>
          <p:cNvSpPr/>
          <p:nvPr/>
        </p:nvSpPr>
        <p:spPr>
          <a:xfrm>
            <a:off x="870796" y="1529577"/>
            <a:ext cx="7624393" cy="3828292"/>
          </a:xfrm>
          <a:prstGeom prst="rect">
            <a:avLst/>
          </a:prstGeom>
        </p:spPr>
        <p:txBody>
          <a:bodyPr wrap="square">
            <a:spAutoFit/>
          </a:bodyPr>
          <a:lstStyle/>
          <a:p>
            <a:pPr marL="285750" indent="-285750">
              <a:lnSpc>
                <a:spcPct val="150000"/>
              </a:lnSpc>
              <a:buClr>
                <a:srgbClr val="8C2665"/>
              </a:buClr>
              <a:buFont typeface="Arial" panose="020B0604020202020204" pitchFamily="34" charset="0"/>
              <a:buChar char="•"/>
            </a:pPr>
            <a:r>
              <a:rPr lang="en-GB" sz="2000" b="1" dirty="0">
                <a:solidFill>
                  <a:srgbClr val="8C2665"/>
                </a:solidFill>
                <a:latin typeface="+mn-lt"/>
                <a:ea typeface="Microsoft YaHei"/>
                <a:cs typeface="Arial"/>
              </a:rPr>
              <a:t>Understanding of harms and protective factors in spaces and places where children and young people spend their time (on- and off-line)</a:t>
            </a:r>
            <a:br>
              <a:rPr lang="en-GB" sz="2000" b="1" dirty="0">
                <a:solidFill>
                  <a:srgbClr val="8C2665"/>
                </a:solidFill>
                <a:latin typeface="+mn-lt"/>
                <a:ea typeface="Microsoft YaHei"/>
                <a:cs typeface="Arial"/>
              </a:rPr>
            </a:br>
            <a:endParaRPr lang="en-GB" sz="2000" b="1" dirty="0">
              <a:solidFill>
                <a:srgbClr val="8C2665"/>
              </a:solidFill>
              <a:latin typeface="+mn-lt"/>
              <a:ea typeface="Microsoft YaHei"/>
              <a:cs typeface="Arial"/>
            </a:endParaRPr>
          </a:p>
          <a:p>
            <a:pPr marL="285750" indent="-285750">
              <a:lnSpc>
                <a:spcPct val="150000"/>
              </a:lnSpc>
              <a:buClr>
                <a:srgbClr val="8C2665"/>
              </a:buClr>
              <a:buFont typeface="Arial" panose="020B0604020202020204" pitchFamily="34" charset="0"/>
              <a:buChar char="•"/>
            </a:pPr>
            <a:r>
              <a:rPr lang="en-GB" sz="2000" b="1" dirty="0">
                <a:solidFill>
                  <a:srgbClr val="8C2665"/>
                </a:solidFill>
                <a:latin typeface="+mn-lt"/>
                <a:ea typeface="Microsoft YaHei"/>
                <a:cs typeface="Arial"/>
              </a:rPr>
              <a:t>Identify harm and intervene accordingly (e.g. disruption) to make the space/place safer </a:t>
            </a:r>
            <a:br>
              <a:rPr lang="en-GB" sz="2000" b="1" dirty="0">
                <a:solidFill>
                  <a:srgbClr val="8C2665"/>
                </a:solidFill>
                <a:latin typeface="+mn-lt"/>
                <a:ea typeface="Microsoft YaHei"/>
                <a:cs typeface="Arial"/>
              </a:rPr>
            </a:br>
            <a:endParaRPr lang="en-GB" sz="2000" b="1" dirty="0">
              <a:solidFill>
                <a:srgbClr val="8C2665"/>
              </a:solidFill>
              <a:latin typeface="+mn-lt"/>
              <a:ea typeface="Microsoft YaHei"/>
              <a:cs typeface="Arial"/>
            </a:endParaRPr>
          </a:p>
          <a:p>
            <a:pPr marL="285750" indent="-285750">
              <a:lnSpc>
                <a:spcPct val="150000"/>
              </a:lnSpc>
              <a:buClr>
                <a:srgbClr val="8C2665"/>
              </a:buClr>
              <a:buFont typeface="Arial" panose="020B0604020202020204" pitchFamily="34" charset="0"/>
              <a:buChar char="•"/>
            </a:pPr>
            <a:r>
              <a:rPr lang="en-GB" sz="2000" b="1" dirty="0">
                <a:solidFill>
                  <a:srgbClr val="8C2665"/>
                </a:solidFill>
                <a:latin typeface="+mn-lt"/>
                <a:ea typeface="Microsoft YaHei"/>
                <a:cs typeface="Arial"/>
              </a:rPr>
              <a:t>This focus can prevent children and young people feeling blamed  </a:t>
            </a:r>
            <a:endParaRPr lang="en-GB" sz="2000" b="1" dirty="0">
              <a:solidFill>
                <a:srgbClr val="8C2665"/>
              </a:solidFill>
              <a:latin typeface="+mn-lt"/>
            </a:endParaRPr>
          </a:p>
        </p:txBody>
      </p:sp>
      <p:sp>
        <p:nvSpPr>
          <p:cNvPr id="12" name="Rectangle 4"/>
          <p:cNvSpPr>
            <a:spLocks noChangeArrowheads="1"/>
          </p:cNvSpPr>
          <p:nvPr/>
        </p:nvSpPr>
        <p:spPr bwMode="auto">
          <a:xfrm>
            <a:off x="1018579" y="180917"/>
            <a:ext cx="447696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a:lnSpc>
                <a:spcPct val="100000"/>
              </a:lnSpc>
              <a:buClrTx/>
              <a:buSzTx/>
            </a:pPr>
            <a:r>
              <a:rPr lang="en-GB" altLang="en-US" sz="2400" b="1" dirty="0">
                <a:solidFill>
                  <a:schemeClr val="bg1"/>
                </a:solidFill>
                <a:latin typeface="Lota Grotesque Alt 1 Bold" panose="00000800000000000000" pitchFamily="50" charset="0"/>
                <a:ea typeface="Calibri" panose="020F0502020204030204" pitchFamily="34" charset="0"/>
              </a:rPr>
              <a:t>Create safe spaces and places for children and young people </a:t>
            </a:r>
            <a:endParaRPr lang="en-GB" altLang="en-US" sz="3200" dirty="0">
              <a:solidFill>
                <a:schemeClr val="bg1"/>
              </a:solidFill>
              <a:latin typeface="Lota Grotesque Alt 1 Bold" panose="00000800000000000000" pitchFamily="50" charset="0"/>
            </a:endParaRPr>
          </a:p>
        </p:txBody>
      </p:sp>
    </p:spTree>
    <p:extLst>
      <p:ext uri="{BB962C8B-B14F-4D97-AF65-F5344CB8AC3E}">
        <p14:creationId xmlns:p14="http://schemas.microsoft.com/office/powerpoint/2010/main" val="17211639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55C3912-DC93-F869-047F-6C97B4EA07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2218"/>
            <a:ext cx="9144000" cy="6467008"/>
          </a:xfrm>
          <a:prstGeom prst="rect">
            <a:avLst/>
          </a:prstGeom>
        </p:spPr>
      </p:pic>
      <p:sp>
        <p:nvSpPr>
          <p:cNvPr id="4" name="Rectangle 3">
            <a:extLst>
              <a:ext uri="{FF2B5EF4-FFF2-40B4-BE49-F238E27FC236}">
                <a16:creationId xmlns:a16="http://schemas.microsoft.com/office/drawing/2014/main" id="{0594C456-61E0-7D22-D64A-75AC541BF348}"/>
              </a:ext>
            </a:extLst>
          </p:cNvPr>
          <p:cNvSpPr/>
          <p:nvPr/>
        </p:nvSpPr>
        <p:spPr>
          <a:xfrm>
            <a:off x="628650" y="1720840"/>
            <a:ext cx="7873324" cy="3903504"/>
          </a:xfrm>
          <a:prstGeom prst="rect">
            <a:avLst/>
          </a:prstGeom>
        </p:spPr>
        <p:txBody>
          <a:bodyPr wrap="square">
            <a:spAutoFit/>
          </a:bodyPr>
          <a:lstStyle/>
          <a:p>
            <a:pPr>
              <a:lnSpc>
                <a:spcPct val="150000"/>
              </a:lnSpc>
            </a:pPr>
            <a:r>
              <a:rPr lang="en-GB" sz="2800" b="1" dirty="0">
                <a:solidFill>
                  <a:srgbClr val="8C2665"/>
                </a:solidFill>
                <a:latin typeface="+mn-lt"/>
                <a:ea typeface="Microsoft YaHei"/>
                <a:cs typeface="Arial"/>
              </a:rPr>
              <a:t>How it should feel for a child / young person being supported:</a:t>
            </a:r>
          </a:p>
          <a:p>
            <a:pPr algn="ctr" defTabSz="914400" eaLnBrk="0">
              <a:lnSpc>
                <a:spcPct val="150000"/>
              </a:lnSpc>
              <a:buClrTx/>
              <a:buSzTx/>
            </a:pPr>
            <a:r>
              <a:rPr lang="en-GB" altLang="en-US" sz="2800" b="1" i="1" dirty="0">
                <a:solidFill>
                  <a:srgbClr val="8C2665"/>
                </a:solidFill>
                <a:latin typeface="+mn-lt"/>
                <a:ea typeface="Calibri" panose="020F0502020204030204" pitchFamily="34" charset="0"/>
                <a:cs typeface="Arial"/>
              </a:rPr>
              <a:t>“In my community, I have opportunities to do activities and make new friends. The spaces and places where I spend my time feel safe, and give me a sense of belonging.”</a:t>
            </a:r>
          </a:p>
        </p:txBody>
      </p:sp>
      <p:sp>
        <p:nvSpPr>
          <p:cNvPr id="5" name="Rectangle 4">
            <a:extLst>
              <a:ext uri="{FF2B5EF4-FFF2-40B4-BE49-F238E27FC236}">
                <a16:creationId xmlns:a16="http://schemas.microsoft.com/office/drawing/2014/main" id="{6B53A2C1-B26E-9037-D985-875E4EC51E8F}"/>
              </a:ext>
            </a:extLst>
          </p:cNvPr>
          <p:cNvSpPr>
            <a:spLocks noChangeArrowheads="1"/>
          </p:cNvSpPr>
          <p:nvPr/>
        </p:nvSpPr>
        <p:spPr bwMode="auto">
          <a:xfrm>
            <a:off x="1018579" y="180917"/>
            <a:ext cx="447696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a:lnSpc>
                <a:spcPct val="100000"/>
              </a:lnSpc>
              <a:buClrTx/>
              <a:buSzTx/>
            </a:pPr>
            <a:r>
              <a:rPr lang="en-GB" altLang="en-US" sz="2400" b="1" dirty="0">
                <a:solidFill>
                  <a:schemeClr val="bg1"/>
                </a:solidFill>
                <a:latin typeface="Lota Grotesque Alt 1 Bold" panose="00000800000000000000" pitchFamily="50" charset="0"/>
                <a:ea typeface="Calibri" panose="020F0502020204030204" pitchFamily="34" charset="0"/>
              </a:rPr>
              <a:t>Create safe spaces and places for children and young people </a:t>
            </a:r>
            <a:endParaRPr lang="en-GB" altLang="en-US" sz="3200" dirty="0">
              <a:solidFill>
                <a:schemeClr val="bg1"/>
              </a:solidFill>
              <a:latin typeface="Lota Grotesque Alt 1 Bold" panose="00000800000000000000" pitchFamily="50" charset="0"/>
            </a:endParaRPr>
          </a:p>
        </p:txBody>
      </p:sp>
    </p:spTree>
    <p:extLst>
      <p:ext uri="{BB962C8B-B14F-4D97-AF65-F5344CB8AC3E}">
        <p14:creationId xmlns:p14="http://schemas.microsoft.com/office/powerpoint/2010/main" val="9945544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211F74C-2374-519F-6C99-2DA2AF1822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
        <p:nvSpPr>
          <p:cNvPr id="8" name="Rectangle 1"/>
          <p:cNvSpPr>
            <a:spLocks noChangeArrowheads="1"/>
          </p:cNvSpPr>
          <p:nvPr/>
        </p:nvSpPr>
        <p:spPr bwMode="auto">
          <a:xfrm>
            <a:off x="0" y="97795"/>
            <a:ext cx="261610"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a:defRPr>
                <a:solidFill>
                  <a:schemeClr val="tx1"/>
                </a:solidFill>
                <a:latin typeface="Arial" panose="020B0604020202020204" pitchFamily="34" charset="0"/>
              </a:defRPr>
            </a:lvl1pPr>
            <a:lvl2pPr marL="457200" eaLnBrk="0">
              <a:defRPr>
                <a:solidFill>
                  <a:schemeClr val="tx1"/>
                </a:solidFill>
                <a:latin typeface="Arial" panose="020B0604020202020204" pitchFamily="34" charset="0"/>
              </a:defRPr>
            </a:lvl2pPr>
            <a:lvl3pPr marL="914400" eaLnBrk="0">
              <a:defRPr>
                <a:solidFill>
                  <a:schemeClr val="tx1"/>
                </a:solidFill>
                <a:latin typeface="Arial" panose="020B0604020202020204" pitchFamily="34" charset="0"/>
              </a:defRPr>
            </a:lvl3pPr>
            <a:lvl4pPr marL="1371600" eaLnBrk="0">
              <a:defRPr>
                <a:solidFill>
                  <a:schemeClr val="tx1"/>
                </a:solidFill>
                <a:latin typeface="Arial" panose="020B0604020202020204" pitchFamily="34" charset="0"/>
              </a:defRPr>
            </a:lvl4pPr>
            <a:lvl5pPr marL="1828800" eaLnBrk="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a:ln>
                  <a:noFill/>
                </a:ln>
                <a:solidFill>
                  <a:srgbClr val="000000"/>
                </a:solidFill>
                <a:effectLst/>
                <a:latin typeface="Arial" panose="020B0604020202020204" pitchFamily="34" charset="0"/>
                <a:ea typeface="Calibri" panose="020F0502020204030204" pitchFamily="34" charset="0"/>
              </a:rPr>
              <a:t>. </a:t>
            </a:r>
            <a:endParaRPr kumimoji="0" lang="en-GB" altLang="en-US" sz="1800" b="0" i="0" u="none" strike="noStrike" cap="none" normalizeH="0" baseline="0">
              <a:ln>
                <a:noFill/>
              </a:ln>
              <a:solidFill>
                <a:schemeClr val="tx1"/>
              </a:solidFill>
              <a:effectLst/>
              <a:latin typeface="Arial" panose="020B0604020202020204" pitchFamily="34" charset="0"/>
            </a:endParaRPr>
          </a:p>
        </p:txBody>
      </p:sp>
      <p:pic>
        <p:nvPicPr>
          <p:cNvPr id="2" name="Picture 6" descr="Diagram&#10;&#10;Description automatically generated">
            <a:extLst>
              <a:ext uri="{FF2B5EF4-FFF2-40B4-BE49-F238E27FC236}">
                <a16:creationId xmlns:a16="http://schemas.microsoft.com/office/drawing/2014/main" id="{427E228B-E6F7-0740-5328-BCC347CAF7D4}"/>
              </a:ext>
            </a:extLst>
          </p:cNvPr>
          <p:cNvPicPr>
            <a:picLocks noChangeAspect="1"/>
          </p:cNvPicPr>
          <p:nvPr/>
        </p:nvPicPr>
        <p:blipFill>
          <a:blip r:embed="rId4"/>
          <a:stretch>
            <a:fillRect/>
          </a:stretch>
        </p:blipFill>
        <p:spPr>
          <a:xfrm>
            <a:off x="3725536" y="1266148"/>
            <a:ext cx="4969409" cy="4837892"/>
          </a:xfrm>
          <a:prstGeom prst="rect">
            <a:avLst/>
          </a:prstGeom>
        </p:spPr>
      </p:pic>
      <p:sp>
        <p:nvSpPr>
          <p:cNvPr id="3" name="TextBox 2">
            <a:extLst>
              <a:ext uri="{FF2B5EF4-FFF2-40B4-BE49-F238E27FC236}">
                <a16:creationId xmlns:a16="http://schemas.microsoft.com/office/drawing/2014/main" id="{195C594C-E8CF-A135-6C6F-1D69C9F37014}"/>
              </a:ext>
            </a:extLst>
          </p:cNvPr>
          <p:cNvSpPr txBox="1"/>
          <p:nvPr/>
        </p:nvSpPr>
        <p:spPr>
          <a:xfrm>
            <a:off x="427905" y="4398824"/>
            <a:ext cx="2318689" cy="1523494"/>
          </a:xfrm>
          <a:prstGeom prst="rect">
            <a:avLst/>
          </a:prstGeom>
          <a:noFill/>
          <a:ln w="28575">
            <a:solidFill>
              <a:srgbClr val="009A9B"/>
            </a:solidFill>
          </a:ln>
        </p:spPr>
        <p:txBody>
          <a:bodyPr wrap="square" rtlCol="0">
            <a:spAutoFit/>
          </a:bodyPr>
          <a:lstStyle/>
          <a:p>
            <a:r>
              <a:rPr lang="en-GB" sz="2000" dirty="0">
                <a:latin typeface="+mn-lt"/>
              </a:rPr>
              <a:t>How might you use them to support improvement and development in your local system?</a:t>
            </a:r>
          </a:p>
        </p:txBody>
      </p:sp>
      <p:sp>
        <p:nvSpPr>
          <p:cNvPr id="9" name="TextBox 8">
            <a:extLst>
              <a:ext uri="{FF2B5EF4-FFF2-40B4-BE49-F238E27FC236}">
                <a16:creationId xmlns:a16="http://schemas.microsoft.com/office/drawing/2014/main" id="{ABAE3F61-339C-2E52-EA9D-99AB51EAF8A3}"/>
              </a:ext>
            </a:extLst>
          </p:cNvPr>
          <p:cNvSpPr txBox="1"/>
          <p:nvPr/>
        </p:nvSpPr>
        <p:spPr>
          <a:xfrm>
            <a:off x="449055" y="1266148"/>
            <a:ext cx="2276389" cy="1523494"/>
          </a:xfrm>
          <a:prstGeom prst="rect">
            <a:avLst/>
          </a:prstGeom>
          <a:noFill/>
          <a:ln w="28575">
            <a:solidFill>
              <a:srgbClr val="009A9B"/>
            </a:solidFill>
          </a:ln>
        </p:spPr>
        <p:txBody>
          <a:bodyPr wrap="square" rtlCol="0">
            <a:spAutoFit/>
          </a:bodyPr>
          <a:lstStyle/>
          <a:p>
            <a:r>
              <a:rPr lang="en-GB" sz="2000" dirty="0">
                <a:latin typeface="+mn-lt"/>
              </a:rPr>
              <a:t>Which Principles resonate most with your practice / leadership, at its best?</a:t>
            </a:r>
          </a:p>
        </p:txBody>
      </p:sp>
      <p:sp>
        <p:nvSpPr>
          <p:cNvPr id="11" name="TextBox 10">
            <a:extLst>
              <a:ext uri="{FF2B5EF4-FFF2-40B4-BE49-F238E27FC236}">
                <a16:creationId xmlns:a16="http://schemas.microsoft.com/office/drawing/2014/main" id="{58D066D4-E1E9-65DB-4351-F394CB81231F}"/>
              </a:ext>
            </a:extLst>
          </p:cNvPr>
          <p:cNvSpPr txBox="1"/>
          <p:nvPr/>
        </p:nvSpPr>
        <p:spPr>
          <a:xfrm>
            <a:off x="427904" y="3127393"/>
            <a:ext cx="2318690" cy="951030"/>
          </a:xfrm>
          <a:prstGeom prst="rect">
            <a:avLst/>
          </a:prstGeom>
          <a:noFill/>
          <a:ln w="28575">
            <a:solidFill>
              <a:srgbClr val="009A9B"/>
            </a:solidFill>
          </a:ln>
        </p:spPr>
        <p:txBody>
          <a:bodyPr wrap="square" rtlCol="0">
            <a:spAutoFit/>
          </a:bodyPr>
          <a:lstStyle/>
          <a:p>
            <a:r>
              <a:rPr lang="en-GB" sz="2000" dirty="0">
                <a:latin typeface="+mn-lt"/>
              </a:rPr>
              <a:t>Which ones offer the greatest challenge to you?</a:t>
            </a:r>
          </a:p>
        </p:txBody>
      </p:sp>
    </p:spTree>
    <p:extLst>
      <p:ext uri="{BB962C8B-B14F-4D97-AF65-F5344CB8AC3E}">
        <p14:creationId xmlns:p14="http://schemas.microsoft.com/office/powerpoint/2010/main" val="35120099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
        <p:nvSpPr>
          <p:cNvPr id="5" name="Title 5">
            <a:extLst>
              <a:ext uri="{FF2B5EF4-FFF2-40B4-BE49-F238E27FC236}">
                <a16:creationId xmlns:a16="http://schemas.microsoft.com/office/drawing/2014/main" id="{CCB410C9-64CD-449F-859B-4F0908EDA901}"/>
              </a:ext>
            </a:extLst>
          </p:cNvPr>
          <p:cNvSpPr txBox="1">
            <a:spLocks/>
          </p:cNvSpPr>
          <p:nvPr/>
        </p:nvSpPr>
        <p:spPr>
          <a:xfrm>
            <a:off x="1203328" y="346619"/>
            <a:ext cx="7074366" cy="574131"/>
          </a:xfrm>
          <a:prstGeom prst="rect">
            <a:avLst/>
          </a:prstGeom>
        </p:spPr>
        <p:txBody>
          <a:bodyPr lIns="91440" tIns="45720" rIns="91440" bIns="4572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buClrTx/>
              <a:buSzTx/>
              <a:buFontTx/>
            </a:pPr>
            <a:r>
              <a:rPr lang="en-GB" sz="2400" b="1">
                <a:solidFill>
                  <a:schemeClr val="bg1"/>
                </a:solidFill>
                <a:latin typeface="Lota Grotesque Alt 1"/>
              </a:rPr>
              <a:t>Supporting Resources</a:t>
            </a:r>
          </a:p>
        </p:txBody>
      </p:sp>
      <p:sp>
        <p:nvSpPr>
          <p:cNvPr id="6" name="TextBox 5"/>
          <p:cNvSpPr txBox="1"/>
          <p:nvPr/>
        </p:nvSpPr>
        <p:spPr>
          <a:xfrm>
            <a:off x="411480" y="1005298"/>
            <a:ext cx="8459470" cy="5674502"/>
          </a:xfrm>
          <a:prstGeom prst="rect">
            <a:avLst/>
          </a:prstGeom>
          <a:noFill/>
        </p:spPr>
        <p:txBody>
          <a:bodyPr wrap="square" lIns="91440" tIns="45720" rIns="91440" bIns="45720" rtlCol="0" anchor="t">
            <a:spAutoFit/>
          </a:bodyPr>
          <a:lstStyle/>
          <a:p>
            <a:pPr lvl="0" defTabSz="914400" eaLnBrk="0">
              <a:lnSpc>
                <a:spcPct val="150000"/>
              </a:lnSpc>
              <a:buClrTx/>
              <a:buSzTx/>
            </a:pPr>
            <a:r>
              <a:rPr lang="en-GB" altLang="en-US" dirty="0">
                <a:latin typeface="Calibri"/>
                <a:ea typeface="Calibri" panose="020F0502020204030204" pitchFamily="34" charset="0"/>
                <a:cs typeface="Arial"/>
              </a:rPr>
              <a:t>Six supporting resources to support the application of the Practice Principles</a:t>
            </a:r>
            <a:r>
              <a:rPr lang="en-GB" altLang="en-US" dirty="0" bmk="">
                <a:latin typeface="Calibri"/>
                <a:ea typeface="Calibri" panose="020F0502020204030204" pitchFamily="34" charset="0"/>
                <a:cs typeface="Arial"/>
              </a:rPr>
              <a:t>:</a:t>
            </a:r>
            <a:endParaRPr lang="en-GB" altLang="en-US" dirty="0">
              <a:latin typeface="Calibri"/>
              <a:cs typeface="Arial"/>
            </a:endParaRPr>
          </a:p>
          <a:p>
            <a:pPr marL="342900" indent="-342900" defTabSz="914400" eaLnBrk="0">
              <a:lnSpc>
                <a:spcPct val="100000"/>
              </a:lnSpc>
              <a:spcBef>
                <a:spcPts val="0"/>
              </a:spcBef>
              <a:spcAft>
                <a:spcPts val="0"/>
              </a:spcAft>
              <a:buAutoNum type="arabicPeriod"/>
            </a:pPr>
            <a:r>
              <a:rPr lang="en-GB" b="1" dirty="0" bmk="">
                <a:latin typeface="Calibri"/>
                <a:ea typeface="Calibri" panose="020F0502020204030204" pitchFamily="34" charset="0"/>
                <a:cs typeface="Arial"/>
              </a:rPr>
              <a:t>An evidence summary, </a:t>
            </a:r>
            <a:r>
              <a:rPr lang="en-GB" dirty="0" bmk="">
                <a:latin typeface="Calibri"/>
                <a:ea typeface="Calibri" panose="020F0502020204030204" pitchFamily="34" charset="0"/>
                <a:cs typeface="Arial"/>
              </a:rPr>
              <a:t>a succinct summary of the research drawn upon in developing the Principles</a:t>
            </a:r>
            <a:endParaRPr lang="en-US" dirty="0">
              <a:latin typeface="Calibri"/>
              <a:ea typeface="Calibri" panose="020F0502020204030204" pitchFamily="34" charset="0"/>
              <a:cs typeface="Arial"/>
            </a:endParaRPr>
          </a:p>
          <a:p>
            <a:pPr marL="342900" indent="-342900" defTabSz="914400">
              <a:lnSpc>
                <a:spcPct val="100000"/>
              </a:lnSpc>
              <a:spcBef>
                <a:spcPts val="0"/>
              </a:spcBef>
              <a:spcAft>
                <a:spcPts val="0"/>
              </a:spcAft>
              <a:buAutoNum type="arabicPeriod"/>
            </a:pPr>
            <a:r>
              <a:rPr lang="en-GB" b="1" dirty="0" bmk="">
                <a:latin typeface="Calibri"/>
                <a:ea typeface="Calibri" panose="020F0502020204030204" pitchFamily="34" charset="0"/>
                <a:cs typeface="Arial"/>
              </a:rPr>
              <a:t>An individual practice and reflection tool,</a:t>
            </a:r>
            <a:r>
              <a:rPr lang="en-GB" dirty="0" bmk="">
                <a:latin typeface="Calibri"/>
                <a:ea typeface="Calibri" panose="020F0502020204030204" pitchFamily="34" charset="0"/>
                <a:cs typeface="Arial"/>
              </a:rPr>
              <a:t> a professional development tool to support practitioners to reflect on the Principles, and their application to their own practice</a:t>
            </a:r>
            <a:endParaRPr lang="en-US" dirty="0">
              <a:latin typeface="Calibri"/>
              <a:ea typeface="Calibri" panose="020F0502020204030204" pitchFamily="34" charset="0"/>
              <a:cs typeface="Arial"/>
            </a:endParaRPr>
          </a:p>
          <a:p>
            <a:pPr marL="342900" indent="-342900" defTabSz="914400">
              <a:lnSpc>
                <a:spcPct val="100000"/>
              </a:lnSpc>
              <a:spcBef>
                <a:spcPts val="0"/>
              </a:spcBef>
              <a:spcAft>
                <a:spcPts val="0"/>
              </a:spcAft>
              <a:buAutoNum type="arabicPeriod"/>
            </a:pPr>
            <a:r>
              <a:rPr lang="en-GB" b="1" dirty="0" bmk="">
                <a:latin typeface="Calibri"/>
                <a:ea typeface="Calibri" panose="020F0502020204030204" pitchFamily="34" charset="0"/>
                <a:cs typeface="Arial"/>
              </a:rPr>
              <a:t>A multi-agency partnership reflective tool, </a:t>
            </a:r>
            <a:r>
              <a:rPr lang="en-GB" dirty="0" bmk="">
                <a:latin typeface="Calibri"/>
                <a:ea typeface="Calibri" panose="020F0502020204030204" pitchFamily="34" charset="0"/>
                <a:cs typeface="Arial"/>
              </a:rPr>
              <a:t>an interactive, reflective tool for local partnerships to work together to assess their responses to child exploitation and extra-familial harm</a:t>
            </a:r>
          </a:p>
          <a:p>
            <a:pPr marL="342900" indent="-342900" defTabSz="914400">
              <a:lnSpc>
                <a:spcPct val="100000"/>
              </a:lnSpc>
              <a:spcBef>
                <a:spcPts val="0"/>
              </a:spcBef>
              <a:spcAft>
                <a:spcPts val="0"/>
              </a:spcAft>
              <a:buAutoNum type="arabicPeriod"/>
            </a:pPr>
            <a:r>
              <a:rPr lang="en-GB" b="1" dirty="0">
                <a:latin typeface="Calibri"/>
                <a:ea typeface="Calibri" panose="020F0502020204030204" pitchFamily="34" charset="0"/>
                <a:cs typeface="Arial"/>
              </a:rPr>
              <a:t>An animation</a:t>
            </a:r>
            <a:r>
              <a:rPr lang="en-GB" dirty="0">
                <a:latin typeface="Calibri"/>
                <a:ea typeface="Calibri" panose="020F0502020204030204" pitchFamily="34" charset="0"/>
                <a:cs typeface="Arial"/>
              </a:rPr>
              <a:t> to explain the evidence, ideas and interdependencies that underpin the Principles</a:t>
            </a:r>
            <a:endParaRPr lang="en-US" dirty="0">
              <a:latin typeface="Calibri"/>
              <a:cs typeface="Arial" panose="020B0604020202020204" pitchFamily="34" charset="0"/>
            </a:endParaRPr>
          </a:p>
          <a:p>
            <a:pPr marL="342900" indent="-342900" defTabSz="914400">
              <a:lnSpc>
                <a:spcPct val="100000"/>
              </a:lnSpc>
              <a:spcBef>
                <a:spcPts val="0"/>
              </a:spcBef>
              <a:spcAft>
                <a:spcPts val="0"/>
              </a:spcAft>
              <a:buAutoNum type="arabicPeriod"/>
            </a:pPr>
            <a:r>
              <a:rPr lang="en-GB" b="1" dirty="0">
                <a:latin typeface="Calibri"/>
                <a:ea typeface="Calibri" panose="020F0502020204030204" pitchFamily="34" charset="0"/>
                <a:cs typeface="Arial"/>
              </a:rPr>
              <a:t>Parent and Carers Shifting Mindset</a:t>
            </a:r>
            <a:r>
              <a:rPr lang="en-GB" dirty="0">
                <a:latin typeface="Calibri"/>
                <a:ea typeface="Calibri" panose="020F0502020204030204" pitchFamily="34" charset="0"/>
                <a:cs typeface="Arial"/>
              </a:rPr>
              <a:t>, a resource to support local agencies and partnerships to engage parents and carers as partners at an operational and strategic level</a:t>
            </a:r>
            <a:endParaRPr lang="en-US" dirty="0">
              <a:latin typeface="Calibri"/>
              <a:cs typeface="Arial" panose="020B0604020202020204" pitchFamily="34" charset="0"/>
            </a:endParaRPr>
          </a:p>
          <a:p>
            <a:pPr marL="342900" indent="-342900" defTabSz="914400">
              <a:lnSpc>
                <a:spcPct val="100000"/>
              </a:lnSpc>
              <a:spcBef>
                <a:spcPts val="0"/>
              </a:spcBef>
              <a:spcAft>
                <a:spcPts val="0"/>
              </a:spcAft>
              <a:buAutoNum type="arabicPeriod"/>
            </a:pPr>
            <a:r>
              <a:rPr lang="en-GB" b="1" dirty="0">
                <a:latin typeface="Calibri"/>
                <a:ea typeface="Calibri" panose="020F0502020204030204" pitchFamily="34" charset="0"/>
                <a:cs typeface="Arial"/>
              </a:rPr>
              <a:t>Youth Voice in strategic change</a:t>
            </a:r>
            <a:r>
              <a:rPr lang="en-GB" dirty="0">
                <a:latin typeface="Calibri"/>
                <a:ea typeface="Calibri" panose="020F0502020204030204" pitchFamily="34" charset="0"/>
                <a:cs typeface="Arial"/>
              </a:rPr>
              <a:t>, a resource to help local agency leaders and partnerships incorporate children and young people’s views at a strategic level.</a:t>
            </a:r>
            <a:endParaRPr lang="en-GB" sz="1900" dirty="0">
              <a:latin typeface="Calibri"/>
              <a:cs typeface="Calibri"/>
            </a:endParaRPr>
          </a:p>
          <a:p>
            <a:pPr lvl="0" defTabSz="914400" eaLnBrk="0">
              <a:lnSpc>
                <a:spcPct val="100000"/>
              </a:lnSpc>
              <a:buClrTx/>
              <a:buSzTx/>
              <a:buFontTx/>
              <a:buChar char="•"/>
            </a:pPr>
            <a:endParaRPr lang="en-GB" altLang="en-US" sz="800" dirty="0">
              <a:cs typeface="Arial" panose="020B0604020202020204" pitchFamily="34" charset="0"/>
            </a:endParaRPr>
          </a:p>
          <a:p>
            <a:pPr lvl="0" defTabSz="914400" eaLnBrk="0">
              <a:lnSpc>
                <a:spcPct val="100000"/>
              </a:lnSpc>
              <a:buClrTx/>
              <a:buSzTx/>
            </a:pPr>
            <a:endParaRPr lang="en-GB" altLang="en-US" sz="4000" dirty="0">
              <a:cs typeface="Arial" panose="020B0604020202020204" pitchFamily="34" charset="0"/>
            </a:endParaRPr>
          </a:p>
          <a:p>
            <a:endParaRPr lang="en-GB" dirty="0">
              <a:cs typeface="Arial" panose="020B0604020202020204" pitchFamily="34" charset="0"/>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926" y="41275"/>
            <a:ext cx="879475" cy="879475"/>
          </a:xfrm>
          <a:prstGeom prst="rect">
            <a:avLst/>
          </a:prstGeom>
        </p:spPr>
      </p:pic>
    </p:spTree>
    <p:extLst>
      <p:ext uri="{BB962C8B-B14F-4D97-AF65-F5344CB8AC3E}">
        <p14:creationId xmlns:p14="http://schemas.microsoft.com/office/powerpoint/2010/main" val="728814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RiP Powerpoint">
  <a:themeElements>
    <a:clrScheme name="RiP Palette">
      <a:dk1>
        <a:srgbClr val="000000"/>
      </a:dk1>
      <a:lt1>
        <a:srgbClr val="FFFFFF"/>
      </a:lt1>
      <a:dk2>
        <a:srgbClr val="000000"/>
      </a:dk2>
      <a:lt2>
        <a:srgbClr val="E64135"/>
      </a:lt2>
      <a:accent1>
        <a:srgbClr val="E64135"/>
      </a:accent1>
      <a:accent2>
        <a:srgbClr val="7B0035"/>
      </a:accent2>
      <a:accent3>
        <a:srgbClr val="AD0051"/>
      </a:accent3>
      <a:accent4>
        <a:srgbClr val="E95E27"/>
      </a:accent4>
      <a:accent5>
        <a:srgbClr val="F8AE00"/>
      </a:accent5>
      <a:accent6>
        <a:srgbClr val="737373"/>
      </a:accent6>
      <a:hlink>
        <a:srgbClr val="FF0000"/>
      </a:hlink>
      <a:folHlink>
        <a:srgbClr val="FF0000"/>
      </a:folHlink>
    </a:clrScheme>
    <a:fontScheme name="rip">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rip 1">
        <a:dk1>
          <a:srgbClr val="000066"/>
        </a:dk1>
        <a:lt1>
          <a:srgbClr val="FFFFEB"/>
        </a:lt1>
        <a:dk2>
          <a:srgbClr val="336699"/>
        </a:dk2>
        <a:lt2>
          <a:srgbClr val="FFFFEB"/>
        </a:lt2>
        <a:accent1>
          <a:srgbClr val="666699"/>
        </a:accent1>
        <a:accent2>
          <a:srgbClr val="99CCFF"/>
        </a:accent2>
        <a:accent3>
          <a:srgbClr val="ADB8CA"/>
        </a:accent3>
        <a:accent4>
          <a:srgbClr val="DADAC9"/>
        </a:accent4>
        <a:accent5>
          <a:srgbClr val="B8B8CA"/>
        </a:accent5>
        <a:accent6>
          <a:srgbClr val="8AB9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rip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clrMap bg1="lt1" tx1="dk1" bg2="lt2" tx2="dk2" accent1="accent1" accent2="accent2" accent3="accent3" accent4="accent4" accent5="accent5" accent6="accent6" hlink="hlink" folHlink="folHlink"/>
    </a:extraClrScheme>
    <a:extraClrScheme>
      <a:clrScheme name="rip 3">
        <a:dk1>
          <a:srgbClr val="000000"/>
        </a:dk1>
        <a:lt1>
          <a:srgbClr val="FFFFFF"/>
        </a:lt1>
        <a:dk2>
          <a:srgbClr val="000000"/>
        </a:dk2>
        <a:lt2>
          <a:srgbClr val="5F5F5F"/>
        </a:lt2>
        <a:accent1>
          <a:srgbClr val="C0C0C0"/>
        </a:accent1>
        <a:accent2>
          <a:srgbClr val="808080"/>
        </a:accent2>
        <a:accent3>
          <a:srgbClr val="FFFFFF"/>
        </a:accent3>
        <a:accent4>
          <a:srgbClr val="000000"/>
        </a:accent4>
        <a:accent5>
          <a:srgbClr val="DCDCDC"/>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rip 4">
        <a:dk1>
          <a:srgbClr val="000000"/>
        </a:dk1>
        <a:lt1>
          <a:srgbClr val="FFFFFF"/>
        </a:lt1>
        <a:dk2>
          <a:srgbClr val="9900CC"/>
        </a:dk2>
        <a:lt2>
          <a:srgbClr val="0033CC"/>
        </a:lt2>
        <a:accent1>
          <a:srgbClr val="FFCC66"/>
        </a:accent1>
        <a:accent2>
          <a:srgbClr val="33CC33"/>
        </a:accent2>
        <a:accent3>
          <a:srgbClr val="FFFFFF"/>
        </a:accent3>
        <a:accent4>
          <a:srgbClr val="000000"/>
        </a:accent4>
        <a:accent5>
          <a:srgbClr val="FFE2B8"/>
        </a:accent5>
        <a:accent6>
          <a:srgbClr val="2DB92D"/>
        </a:accent6>
        <a:hlink>
          <a:srgbClr val="9900CC"/>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1AB20BB8FF7764F98C63E2FAF94105C" ma:contentTypeVersion="15" ma:contentTypeDescription="Create a new document." ma:contentTypeScope="" ma:versionID="7fbcaf5d1cb58a10b55c5158b0b08e09">
  <xsd:schema xmlns:xsd="http://www.w3.org/2001/XMLSchema" xmlns:xs="http://www.w3.org/2001/XMLSchema" xmlns:p="http://schemas.microsoft.com/office/2006/metadata/properties" xmlns:ns3="fd699948-241d-440c-a882-858aa79b8759" xmlns:ns4="11552aee-77ea-42e9-a9b4-58b0c72bfe36" targetNamespace="http://schemas.microsoft.com/office/2006/metadata/properties" ma:root="true" ma:fieldsID="0a5bb1a3e9f940115eaa0b6401e65f8d" ns3:_="" ns4:_="">
    <xsd:import namespace="fd699948-241d-440c-a882-858aa79b8759"/>
    <xsd:import namespace="11552aee-77ea-42e9-a9b4-58b0c72bfe3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KeyPoints" minOccurs="0"/>
                <xsd:element ref="ns4:MediaServiceKeyPoints" minOccurs="0"/>
                <xsd:element ref="ns4:MediaLengthInSeconds" minOccurs="0"/>
                <xsd:element ref="ns4:_activity" minOccurs="0"/>
                <xsd:element ref="ns4:MediaServiceAutoTags" minOccurs="0"/>
                <xsd:element ref="ns4:MediaServiceObjectDetectorVersions" minOccurs="0"/>
                <xsd:element ref="ns4:MediaServiceGenerationTime" minOccurs="0"/>
                <xsd:element ref="ns4:MediaServiceEventHashCode"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699948-241d-440c-a882-858aa79b875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552aee-77ea-42e9-a9b4-58b0c72bfe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6" nillable="true" ma:displayName="Length (seconds)" ma:internalName="MediaLengthInSeconds" ma:readOnly="true">
      <xsd:simpleType>
        <xsd:restriction base="dms:Unknown"/>
      </xsd:simpleType>
    </xsd:element>
    <xsd:element name="_activity" ma:index="17" nillable="true" ma:displayName="_activity" ma:hidden="true" ma:internalName="_activity">
      <xsd:simpleType>
        <xsd:restriction base="dms:Note"/>
      </xsd:simpleType>
    </xsd:element>
    <xsd:element name="MediaServiceAutoTags" ma:index="18" nillable="true" ma:displayName="Tags" ma:internalName="MediaServiceAutoTags"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11552aee-77ea-42e9-a9b4-58b0c72bfe36" xsi:nil="true"/>
  </documentManagement>
</p:properties>
</file>

<file path=customXml/item3.xml><?xml version="1.0" encoding="utf-8"?>
<LongProperties xmlns="http://schemas.microsoft.com/office/2006/metadata/long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E0B5723-9436-4088-97CB-5397B64BEB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d699948-241d-440c-a882-858aa79b8759"/>
    <ds:schemaRef ds:uri="11552aee-77ea-42e9-a9b4-58b0c72bfe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62A88DD-ABC3-4CF6-AEE9-C2629E1D100F}">
  <ds:schemaRefs>
    <ds:schemaRef ds:uri="http://schemas.microsoft.com/office/infopath/2007/PartnerControls"/>
    <ds:schemaRef ds:uri="fd699948-241d-440c-a882-858aa79b8759"/>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11552aee-77ea-42e9-a9b4-58b0c72bfe36"/>
    <ds:schemaRef ds:uri="http://purl.org/dc/terms/"/>
    <ds:schemaRef ds:uri="http://www.w3.org/XML/1998/namespace"/>
    <ds:schemaRef ds:uri="http://purl.org/dc/dcmitype/"/>
  </ds:schemaRefs>
</ds:datastoreItem>
</file>

<file path=customXml/itemProps3.xml><?xml version="1.0" encoding="utf-8"?>
<ds:datastoreItem xmlns:ds="http://schemas.openxmlformats.org/officeDocument/2006/customXml" ds:itemID="{F54DCDD9-AEF8-4E5F-BFD8-BEAE74CFE409}">
  <ds:schemaRefs>
    <ds:schemaRef ds:uri="http://schemas.microsoft.com/office/2006/metadata/longProperties"/>
  </ds:schemaRefs>
</ds:datastoreItem>
</file>

<file path=customXml/itemProps4.xml><?xml version="1.0" encoding="utf-8"?>
<ds:datastoreItem xmlns:ds="http://schemas.openxmlformats.org/officeDocument/2006/customXml" ds:itemID="{B615467B-9DE7-47B4-A397-CB9ED770854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155</TotalTime>
  <Words>1828</Words>
  <Application>Microsoft Office PowerPoint</Application>
  <PresentationFormat>On-screen Show (4:3)</PresentationFormat>
  <Paragraphs>235</Paragraphs>
  <Slides>32</Slides>
  <Notes>23</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32</vt:i4>
      </vt:variant>
    </vt:vector>
  </HeadingPairs>
  <TitlesOfParts>
    <vt:vector size="45" baseType="lpstr">
      <vt:lpstr>Arial</vt:lpstr>
      <vt:lpstr>Calibri</vt:lpstr>
      <vt:lpstr>Calibri Light</vt:lpstr>
      <vt:lpstr>Lota Grotesque Alt 1</vt:lpstr>
      <vt:lpstr>Lota Grotesque Alt 1 Bold</vt:lpstr>
      <vt:lpstr>Lota Grotesque Alt 1 SemiBold</vt:lpstr>
      <vt:lpstr>Symbol</vt:lpstr>
      <vt:lpstr>Times New Roman</vt:lpstr>
      <vt:lpstr>Verdana</vt:lpstr>
      <vt:lpstr>Wingdings</vt:lpstr>
      <vt:lpstr>Wingdings 2</vt:lpstr>
      <vt:lpstr>Office Theme</vt:lpstr>
      <vt:lpstr>2_RiP Powerpoint</vt:lpstr>
      <vt:lpstr>Tackling Child Exploitation: taking a principled approach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Joe Kiff</dc:creator>
  <cp:lastModifiedBy>Dez Holmes</cp:lastModifiedBy>
  <cp:revision>42</cp:revision>
  <cp:lastPrinted>1601-01-01T00:00:00Z</cp:lastPrinted>
  <dcterms:created xsi:type="dcterms:W3CDTF">1601-01-01T00:00:00Z</dcterms:created>
  <dcterms:modified xsi:type="dcterms:W3CDTF">2025-03-03T14:55:22Z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xd_Signature">
    <vt:lpwstr/>
  </property>
  <property fmtid="{D5CDD505-2E9C-101B-9397-08002B2CF9AE}" pid="3" name="display_urn:schemas-microsoft-com:office:office#Editor">
    <vt:lpwstr>Brian Bean</vt:lpwstr>
  </property>
  <property fmtid="{D5CDD505-2E9C-101B-9397-08002B2CF9AE}" pid="4" name="Order">
    <vt:lpwstr>600.000000000000</vt:lpwstr>
  </property>
  <property fmtid="{D5CDD505-2E9C-101B-9397-08002B2CF9AE}" pid="5" name="ComplianceAssetId">
    <vt:lpwstr/>
  </property>
  <property fmtid="{D5CDD505-2E9C-101B-9397-08002B2CF9AE}" pid="6" name="TemplateUrl">
    <vt:lpwstr/>
  </property>
  <property fmtid="{D5CDD505-2E9C-101B-9397-08002B2CF9AE}" pid="7" name="xd_ProgID">
    <vt:lpwstr/>
  </property>
  <property fmtid="{D5CDD505-2E9C-101B-9397-08002B2CF9AE}" pid="8" name="display_urn:schemas-microsoft-com:office:office#Author">
    <vt:lpwstr>Brian Bean</vt:lpwstr>
  </property>
  <property fmtid="{D5CDD505-2E9C-101B-9397-08002B2CF9AE}" pid="9" name="ContentTypeId">
    <vt:lpwstr>0x01010021AB20BB8FF7764F98C63E2FAF94105C</vt:lpwstr>
  </property>
  <property fmtid="{D5CDD505-2E9C-101B-9397-08002B2CF9AE}" pid="10" name="MediaServiceImageTags">
    <vt:lpwstr/>
  </property>
</Properties>
</file>