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64" r:id="rId3"/>
    <p:sldId id="276" r:id="rId4"/>
    <p:sldId id="277" r:id="rId5"/>
    <p:sldId id="281" r:id="rId6"/>
    <p:sldId id="260" r:id="rId7"/>
    <p:sldId id="265" r:id="rId8"/>
    <p:sldId id="268" r:id="rId9"/>
    <p:sldId id="269" r:id="rId10"/>
    <p:sldId id="270" r:id="rId11"/>
    <p:sldId id="279" r:id="rId12"/>
    <p:sldId id="282" r:id="rId13"/>
    <p:sldId id="271" r:id="rId14"/>
    <p:sldId id="280" r:id="rId15"/>
    <p:sldId id="274" r:id="rId16"/>
    <p:sldId id="275" r:id="rId17"/>
    <p:sldId id="27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2" autoAdjust="0"/>
    <p:restoredTop sz="93047" autoAdjust="0"/>
  </p:normalViewPr>
  <p:slideViewPr>
    <p:cSldViewPr snapToGrid="0">
      <p:cViewPr varScale="1">
        <p:scale>
          <a:sx n="79" d="100"/>
          <a:sy n="79" d="100"/>
        </p:scale>
        <p:origin x="85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0CB07D-ABD8-46F9-81D4-D2385D067670}" type="doc">
      <dgm:prSet loTypeId="urn:microsoft.com/office/officeart/2011/layout/Circle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2A4F329-30C3-4394-A066-D5B560BC4112}">
      <dgm:prSet phldrT="[Text]">
        <dgm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GB" dirty="0"/>
            <a:t>Critically examine your own racial identity </a:t>
          </a:r>
        </a:p>
      </dgm:t>
    </dgm:pt>
    <dgm:pt modelId="{3F0AA185-FF09-4C4A-B9EF-BAC17CC95AA9}" type="parTrans" cxnId="{446C9877-BC48-4D30-A6A7-07D47DC521CA}">
      <dgm:prSet/>
      <dgm:spPr/>
      <dgm:t>
        <a:bodyPr/>
        <a:lstStyle/>
        <a:p>
          <a:endParaRPr lang="en-GB"/>
        </a:p>
      </dgm:t>
    </dgm:pt>
    <dgm:pt modelId="{D19A1639-03D9-41D0-BFB6-621935DCB561}" type="sibTrans" cxnId="{446C9877-BC48-4D30-A6A7-07D47DC521CA}">
      <dgm:prSet/>
      <dgm:spPr/>
      <dgm:t>
        <a:bodyPr/>
        <a:lstStyle/>
        <a:p>
          <a:endParaRPr lang="en-GB"/>
        </a:p>
      </dgm:t>
    </dgm:pt>
    <dgm:pt modelId="{4095D33C-2E97-48E9-97BE-CAC9E26A0FEF}">
      <dgm:prSet phldrT="[Text]">
        <dgm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GB" dirty="0"/>
            <a:t>Set a clear organisational anti-racist vision</a:t>
          </a:r>
        </a:p>
      </dgm:t>
    </dgm:pt>
    <dgm:pt modelId="{1F04D899-3185-4613-AA4A-B5FBD77CD575}" type="parTrans" cxnId="{7F75B2E6-7EA1-4299-90E6-5FA3A66F9458}">
      <dgm:prSet/>
      <dgm:spPr/>
      <dgm:t>
        <a:bodyPr/>
        <a:lstStyle/>
        <a:p>
          <a:endParaRPr lang="en-GB"/>
        </a:p>
      </dgm:t>
    </dgm:pt>
    <dgm:pt modelId="{DB186768-5389-4C03-92CE-1A3A1CCC1DD9}" type="sibTrans" cxnId="{7F75B2E6-7EA1-4299-90E6-5FA3A66F9458}">
      <dgm:prSet/>
      <dgm:spPr/>
      <dgm:t>
        <a:bodyPr/>
        <a:lstStyle/>
        <a:p>
          <a:endParaRPr lang="en-GB"/>
        </a:p>
      </dgm:t>
    </dgm:pt>
    <dgm:pt modelId="{976A0EA6-8E05-49FB-AED0-2F3885AB36EE}">
      <dgm:prSet phldrT="[Text]">
        <dgm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GB" dirty="0"/>
            <a:t>Build anti-racist relational networks </a:t>
          </a:r>
        </a:p>
      </dgm:t>
    </dgm:pt>
    <dgm:pt modelId="{EB66B9C6-2677-438F-B83C-23077787BF28}" type="parTrans" cxnId="{1DF9769D-1E4E-4183-BD8D-1F3CC81ABA71}">
      <dgm:prSet/>
      <dgm:spPr/>
      <dgm:t>
        <a:bodyPr/>
        <a:lstStyle/>
        <a:p>
          <a:endParaRPr lang="en-GB"/>
        </a:p>
      </dgm:t>
    </dgm:pt>
    <dgm:pt modelId="{6B6CD6F4-3D6A-49EE-9AD0-BB974658D614}" type="sibTrans" cxnId="{1DF9769D-1E4E-4183-BD8D-1F3CC81ABA71}">
      <dgm:prSet/>
      <dgm:spPr/>
      <dgm:t>
        <a:bodyPr/>
        <a:lstStyle/>
        <a:p>
          <a:endParaRPr lang="en-GB"/>
        </a:p>
      </dgm:t>
    </dgm:pt>
    <dgm:pt modelId="{3AB1D7CE-6639-4F4E-9AF5-327E8354D5B9}" type="pres">
      <dgm:prSet presAssocID="{0E0CB07D-ABD8-46F9-81D4-D2385D067670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EEE0B734-6BE0-41D1-A9D6-DB2674791774}" type="pres">
      <dgm:prSet presAssocID="{976A0EA6-8E05-49FB-AED0-2F3885AB36EE}" presName="Accent3" presStyleCnt="0"/>
      <dgm:spPr/>
    </dgm:pt>
    <dgm:pt modelId="{58EFED19-F742-49B6-9F13-5453C552AD43}" type="pres">
      <dgm:prSet presAssocID="{976A0EA6-8E05-49FB-AED0-2F3885AB36EE}" presName="Accent" presStyleLbl="node1" presStyleIdx="0" presStyleCnt="3"/>
      <dgm:spPr/>
    </dgm:pt>
    <dgm:pt modelId="{677851D5-B44B-4A8A-9198-432AA8F30F91}" type="pres">
      <dgm:prSet presAssocID="{976A0EA6-8E05-49FB-AED0-2F3885AB36EE}" presName="ParentBackground3" presStyleCnt="0"/>
      <dgm:spPr/>
    </dgm:pt>
    <dgm:pt modelId="{230A415E-5016-4E36-9B8C-65AEC8F4366C}" type="pres">
      <dgm:prSet presAssocID="{976A0EA6-8E05-49FB-AED0-2F3885AB36EE}" presName="ParentBackground" presStyleLbl="fgAcc1" presStyleIdx="0" presStyleCnt="3"/>
      <dgm:spPr/>
    </dgm:pt>
    <dgm:pt modelId="{995D30D2-6E30-497B-849B-347C32677BE9}" type="pres">
      <dgm:prSet presAssocID="{976A0EA6-8E05-49FB-AED0-2F3885AB36EE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991C31D5-8F65-4CB1-960A-8A03D62CEA5F}" type="pres">
      <dgm:prSet presAssocID="{4095D33C-2E97-48E9-97BE-CAC9E26A0FEF}" presName="Accent2" presStyleCnt="0"/>
      <dgm:spPr/>
    </dgm:pt>
    <dgm:pt modelId="{82B7B8B8-25B2-4FAD-8CF3-F93578BCC24C}" type="pres">
      <dgm:prSet presAssocID="{4095D33C-2E97-48E9-97BE-CAC9E26A0FEF}" presName="Accent" presStyleLbl="node1" presStyleIdx="1" presStyleCnt="3"/>
      <dgm:spPr/>
    </dgm:pt>
    <dgm:pt modelId="{DB8ADB57-63C6-45FC-885B-C8EFFF4EBDAF}" type="pres">
      <dgm:prSet presAssocID="{4095D33C-2E97-48E9-97BE-CAC9E26A0FEF}" presName="ParentBackground2" presStyleCnt="0"/>
      <dgm:spPr/>
    </dgm:pt>
    <dgm:pt modelId="{65102D51-A89D-4AF0-8887-B6A2C88713AC}" type="pres">
      <dgm:prSet presAssocID="{4095D33C-2E97-48E9-97BE-CAC9E26A0FEF}" presName="ParentBackground" presStyleLbl="fgAcc1" presStyleIdx="1" presStyleCnt="3"/>
      <dgm:spPr/>
    </dgm:pt>
    <dgm:pt modelId="{2D3835CD-F482-4ACD-84F9-C99FF38D9587}" type="pres">
      <dgm:prSet presAssocID="{4095D33C-2E97-48E9-97BE-CAC9E26A0FEF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A461A97A-05E0-4970-B8E6-5628F962EE67}" type="pres">
      <dgm:prSet presAssocID="{52A4F329-30C3-4394-A066-D5B560BC4112}" presName="Accent1" presStyleCnt="0"/>
      <dgm:spPr/>
    </dgm:pt>
    <dgm:pt modelId="{A605053A-B1E5-40A7-8349-7F7919D28C4A}" type="pres">
      <dgm:prSet presAssocID="{52A4F329-30C3-4394-A066-D5B560BC4112}" presName="Accent" presStyleLbl="node1" presStyleIdx="2" presStyleCnt="3"/>
      <dgm:spPr/>
    </dgm:pt>
    <dgm:pt modelId="{A7D86CED-992C-4758-B467-19EDFAFEB9E0}" type="pres">
      <dgm:prSet presAssocID="{52A4F329-30C3-4394-A066-D5B560BC4112}" presName="ParentBackground1" presStyleCnt="0"/>
      <dgm:spPr/>
    </dgm:pt>
    <dgm:pt modelId="{553623E0-80C7-43A0-A170-542CD794CB15}" type="pres">
      <dgm:prSet presAssocID="{52A4F329-30C3-4394-A066-D5B560BC4112}" presName="ParentBackground" presStyleLbl="fgAcc1" presStyleIdx="2" presStyleCnt="3"/>
      <dgm:spPr/>
    </dgm:pt>
    <dgm:pt modelId="{8DCE1BD9-EE52-4404-9589-FFB1D40C5973}" type="pres">
      <dgm:prSet presAssocID="{52A4F329-30C3-4394-A066-D5B560BC4112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3CB70B19-7B94-4AD7-A339-F65D527C4A1D}" type="presOf" srcId="{0E0CB07D-ABD8-46F9-81D4-D2385D067670}" destId="{3AB1D7CE-6639-4F4E-9AF5-327E8354D5B9}" srcOrd="0" destOrd="0" presId="urn:microsoft.com/office/officeart/2011/layout/CircleProcess"/>
    <dgm:cxn modelId="{BEF73829-5FCD-4844-B0FB-051685DE4657}" type="presOf" srcId="{4095D33C-2E97-48E9-97BE-CAC9E26A0FEF}" destId="{2D3835CD-F482-4ACD-84F9-C99FF38D9587}" srcOrd="1" destOrd="0" presId="urn:microsoft.com/office/officeart/2011/layout/CircleProcess"/>
    <dgm:cxn modelId="{319BB03F-3C1D-44CF-8A11-184997825C35}" type="presOf" srcId="{4095D33C-2E97-48E9-97BE-CAC9E26A0FEF}" destId="{65102D51-A89D-4AF0-8887-B6A2C88713AC}" srcOrd="0" destOrd="0" presId="urn:microsoft.com/office/officeart/2011/layout/CircleProcess"/>
    <dgm:cxn modelId="{4A68D15B-4193-47CE-A30D-1EF2B296B8E7}" type="presOf" srcId="{976A0EA6-8E05-49FB-AED0-2F3885AB36EE}" destId="{995D30D2-6E30-497B-849B-347C32677BE9}" srcOrd="1" destOrd="0" presId="urn:microsoft.com/office/officeart/2011/layout/CircleProcess"/>
    <dgm:cxn modelId="{D09F4C71-249C-41D4-B2F2-FF230BD4CD38}" type="presOf" srcId="{52A4F329-30C3-4394-A066-D5B560BC4112}" destId="{553623E0-80C7-43A0-A170-542CD794CB15}" srcOrd="0" destOrd="0" presId="urn:microsoft.com/office/officeart/2011/layout/CircleProcess"/>
    <dgm:cxn modelId="{446C9877-BC48-4D30-A6A7-07D47DC521CA}" srcId="{0E0CB07D-ABD8-46F9-81D4-D2385D067670}" destId="{52A4F329-30C3-4394-A066-D5B560BC4112}" srcOrd="0" destOrd="0" parTransId="{3F0AA185-FF09-4C4A-B9EF-BAC17CC95AA9}" sibTransId="{D19A1639-03D9-41D0-BFB6-621935DCB561}"/>
    <dgm:cxn modelId="{ADBBAD9A-3823-4013-9904-37D9C8EFF6AA}" type="presOf" srcId="{976A0EA6-8E05-49FB-AED0-2F3885AB36EE}" destId="{230A415E-5016-4E36-9B8C-65AEC8F4366C}" srcOrd="0" destOrd="0" presId="urn:microsoft.com/office/officeart/2011/layout/CircleProcess"/>
    <dgm:cxn modelId="{1DF9769D-1E4E-4183-BD8D-1F3CC81ABA71}" srcId="{0E0CB07D-ABD8-46F9-81D4-D2385D067670}" destId="{976A0EA6-8E05-49FB-AED0-2F3885AB36EE}" srcOrd="2" destOrd="0" parTransId="{EB66B9C6-2677-438F-B83C-23077787BF28}" sibTransId="{6B6CD6F4-3D6A-49EE-9AD0-BB974658D614}"/>
    <dgm:cxn modelId="{E6E011D2-F203-47B2-A400-F16FC2DEB82A}" type="presOf" srcId="{52A4F329-30C3-4394-A066-D5B560BC4112}" destId="{8DCE1BD9-EE52-4404-9589-FFB1D40C5973}" srcOrd="1" destOrd="0" presId="urn:microsoft.com/office/officeart/2011/layout/CircleProcess"/>
    <dgm:cxn modelId="{7F75B2E6-7EA1-4299-90E6-5FA3A66F9458}" srcId="{0E0CB07D-ABD8-46F9-81D4-D2385D067670}" destId="{4095D33C-2E97-48E9-97BE-CAC9E26A0FEF}" srcOrd="1" destOrd="0" parTransId="{1F04D899-3185-4613-AA4A-B5FBD77CD575}" sibTransId="{DB186768-5389-4C03-92CE-1A3A1CCC1DD9}"/>
    <dgm:cxn modelId="{54C4E99C-5246-4ED5-BA58-F4971B8215FC}" type="presParOf" srcId="{3AB1D7CE-6639-4F4E-9AF5-327E8354D5B9}" destId="{EEE0B734-6BE0-41D1-A9D6-DB2674791774}" srcOrd="0" destOrd="0" presId="urn:microsoft.com/office/officeart/2011/layout/CircleProcess"/>
    <dgm:cxn modelId="{DA4AA808-4D7F-4026-87FC-7F514DE3E285}" type="presParOf" srcId="{EEE0B734-6BE0-41D1-A9D6-DB2674791774}" destId="{58EFED19-F742-49B6-9F13-5453C552AD43}" srcOrd="0" destOrd="0" presId="urn:microsoft.com/office/officeart/2011/layout/CircleProcess"/>
    <dgm:cxn modelId="{57DE1B38-BA5A-4F9B-8B30-7E7377D4F25D}" type="presParOf" srcId="{3AB1D7CE-6639-4F4E-9AF5-327E8354D5B9}" destId="{677851D5-B44B-4A8A-9198-432AA8F30F91}" srcOrd="1" destOrd="0" presId="urn:microsoft.com/office/officeart/2011/layout/CircleProcess"/>
    <dgm:cxn modelId="{4823F9E1-39FE-4F8F-BA18-3A2E011B14B9}" type="presParOf" srcId="{677851D5-B44B-4A8A-9198-432AA8F30F91}" destId="{230A415E-5016-4E36-9B8C-65AEC8F4366C}" srcOrd="0" destOrd="0" presId="urn:microsoft.com/office/officeart/2011/layout/CircleProcess"/>
    <dgm:cxn modelId="{AFF7BF1D-7DD0-4009-807B-D1DD90DCAEAF}" type="presParOf" srcId="{3AB1D7CE-6639-4F4E-9AF5-327E8354D5B9}" destId="{995D30D2-6E30-497B-849B-347C32677BE9}" srcOrd="2" destOrd="0" presId="urn:microsoft.com/office/officeart/2011/layout/CircleProcess"/>
    <dgm:cxn modelId="{AA2015EF-B27F-4726-8365-36E7F0E0423B}" type="presParOf" srcId="{3AB1D7CE-6639-4F4E-9AF5-327E8354D5B9}" destId="{991C31D5-8F65-4CB1-960A-8A03D62CEA5F}" srcOrd="3" destOrd="0" presId="urn:microsoft.com/office/officeart/2011/layout/CircleProcess"/>
    <dgm:cxn modelId="{272FA9D6-77CD-4D9E-A197-E6180F8FA37E}" type="presParOf" srcId="{991C31D5-8F65-4CB1-960A-8A03D62CEA5F}" destId="{82B7B8B8-25B2-4FAD-8CF3-F93578BCC24C}" srcOrd="0" destOrd="0" presId="urn:microsoft.com/office/officeart/2011/layout/CircleProcess"/>
    <dgm:cxn modelId="{5D0E837D-7766-422A-9469-5DF911A6A3D0}" type="presParOf" srcId="{3AB1D7CE-6639-4F4E-9AF5-327E8354D5B9}" destId="{DB8ADB57-63C6-45FC-885B-C8EFFF4EBDAF}" srcOrd="4" destOrd="0" presId="urn:microsoft.com/office/officeart/2011/layout/CircleProcess"/>
    <dgm:cxn modelId="{97004CE9-CE53-42A8-ADD3-82CC10E68506}" type="presParOf" srcId="{DB8ADB57-63C6-45FC-885B-C8EFFF4EBDAF}" destId="{65102D51-A89D-4AF0-8887-B6A2C88713AC}" srcOrd="0" destOrd="0" presId="urn:microsoft.com/office/officeart/2011/layout/CircleProcess"/>
    <dgm:cxn modelId="{346DDAB2-6C4B-4166-8451-13CB0D672CD6}" type="presParOf" srcId="{3AB1D7CE-6639-4F4E-9AF5-327E8354D5B9}" destId="{2D3835CD-F482-4ACD-84F9-C99FF38D9587}" srcOrd="5" destOrd="0" presId="urn:microsoft.com/office/officeart/2011/layout/CircleProcess"/>
    <dgm:cxn modelId="{DB01668D-3632-4F62-AA55-BBEE286CED6B}" type="presParOf" srcId="{3AB1D7CE-6639-4F4E-9AF5-327E8354D5B9}" destId="{A461A97A-05E0-4970-B8E6-5628F962EE67}" srcOrd="6" destOrd="0" presId="urn:microsoft.com/office/officeart/2011/layout/CircleProcess"/>
    <dgm:cxn modelId="{55269544-A136-4D47-B22D-DA56FC2DEC09}" type="presParOf" srcId="{A461A97A-05E0-4970-B8E6-5628F962EE67}" destId="{A605053A-B1E5-40A7-8349-7F7919D28C4A}" srcOrd="0" destOrd="0" presId="urn:microsoft.com/office/officeart/2011/layout/CircleProcess"/>
    <dgm:cxn modelId="{90C447F2-41A5-4217-9619-84F65B36210E}" type="presParOf" srcId="{3AB1D7CE-6639-4F4E-9AF5-327E8354D5B9}" destId="{A7D86CED-992C-4758-B467-19EDFAFEB9E0}" srcOrd="7" destOrd="0" presId="urn:microsoft.com/office/officeart/2011/layout/CircleProcess"/>
    <dgm:cxn modelId="{39564D73-0C79-4EDF-ABBE-B71019F12954}" type="presParOf" srcId="{A7D86CED-992C-4758-B467-19EDFAFEB9E0}" destId="{553623E0-80C7-43A0-A170-542CD794CB15}" srcOrd="0" destOrd="0" presId="urn:microsoft.com/office/officeart/2011/layout/CircleProcess"/>
    <dgm:cxn modelId="{CF74EDBD-BB9E-4093-B2E9-84180516A533}" type="presParOf" srcId="{3AB1D7CE-6639-4F4E-9AF5-327E8354D5B9}" destId="{8DCE1BD9-EE52-4404-9589-FFB1D40C5973}" srcOrd="8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EFED19-F742-49B6-9F13-5453C552AD43}">
      <dsp:nvSpPr>
        <dsp:cNvPr id="0" name=""/>
        <dsp:cNvSpPr/>
      </dsp:nvSpPr>
      <dsp:spPr>
        <a:xfrm>
          <a:off x="7595844" y="1244093"/>
          <a:ext cx="3295573" cy="32961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0A415E-5016-4E36-9B8C-65AEC8F4366C}">
      <dsp:nvSpPr>
        <dsp:cNvPr id="0" name=""/>
        <dsp:cNvSpPr/>
      </dsp:nvSpPr>
      <dsp:spPr>
        <a:xfrm>
          <a:off x="7705267" y="1353985"/>
          <a:ext cx="3076726" cy="3076398"/>
        </a:xfrm>
        <a:prstGeom prst="ellipse">
          <a:avLst/>
        </a:prstGeom>
        <a:solidFill>
          <a:schemeClr val="accent4"/>
        </a:solidFill>
        <a:ln w="12700" cap="flat" cmpd="sng" algn="ctr">
          <a:solidFill>
            <a:schemeClr val="accent4">
              <a:shade val="15000"/>
            </a:schemeClr>
          </a:solidFill>
          <a:prstDash val="solid"/>
          <a:miter lim="800000"/>
        </a:ln>
        <a:effectLst/>
      </dsp:spPr>
      <dsp:style>
        <a:lnRef idx="2">
          <a:schemeClr val="accent4">
            <a:shade val="15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 dirty="0"/>
            <a:t>Build anti-racist relational networks </a:t>
          </a:r>
        </a:p>
      </dsp:txBody>
      <dsp:txXfrm>
        <a:off x="8145106" y="1793553"/>
        <a:ext cx="2197048" cy="2197262"/>
      </dsp:txXfrm>
    </dsp:sp>
    <dsp:sp modelId="{82B7B8B8-25B2-4FAD-8CF3-F93578BCC24C}">
      <dsp:nvSpPr>
        <dsp:cNvPr id="0" name=""/>
        <dsp:cNvSpPr/>
      </dsp:nvSpPr>
      <dsp:spPr>
        <a:xfrm rot="2700000">
          <a:off x="4193743" y="1248078"/>
          <a:ext cx="3287635" cy="3287635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102D51-A89D-4AF0-8887-B6A2C88713AC}">
      <dsp:nvSpPr>
        <dsp:cNvPr id="0" name=""/>
        <dsp:cNvSpPr/>
      </dsp:nvSpPr>
      <dsp:spPr>
        <a:xfrm>
          <a:off x="4299198" y="1353985"/>
          <a:ext cx="3076726" cy="3076398"/>
        </a:xfrm>
        <a:prstGeom prst="ellipse">
          <a:avLst/>
        </a:prstGeom>
        <a:solidFill>
          <a:schemeClr val="accent4"/>
        </a:solidFill>
        <a:ln w="12700" cap="flat" cmpd="sng" algn="ctr">
          <a:solidFill>
            <a:schemeClr val="accent4">
              <a:shade val="15000"/>
            </a:schemeClr>
          </a:solidFill>
          <a:prstDash val="solid"/>
          <a:miter lim="800000"/>
        </a:ln>
        <a:effectLst/>
      </dsp:spPr>
      <dsp:style>
        <a:lnRef idx="2">
          <a:schemeClr val="accent4">
            <a:shade val="15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 dirty="0"/>
            <a:t>Set a clear organisational anti-racist vision</a:t>
          </a:r>
        </a:p>
      </dsp:txBody>
      <dsp:txXfrm>
        <a:off x="4739036" y="1793553"/>
        <a:ext cx="2197048" cy="2197262"/>
      </dsp:txXfrm>
    </dsp:sp>
    <dsp:sp modelId="{A605053A-B1E5-40A7-8349-7F7919D28C4A}">
      <dsp:nvSpPr>
        <dsp:cNvPr id="0" name=""/>
        <dsp:cNvSpPr/>
      </dsp:nvSpPr>
      <dsp:spPr>
        <a:xfrm rot="2700000">
          <a:off x="787674" y="1248078"/>
          <a:ext cx="3287635" cy="3287635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3623E0-80C7-43A0-A170-542CD794CB15}">
      <dsp:nvSpPr>
        <dsp:cNvPr id="0" name=""/>
        <dsp:cNvSpPr/>
      </dsp:nvSpPr>
      <dsp:spPr>
        <a:xfrm>
          <a:off x="893128" y="1353985"/>
          <a:ext cx="3076726" cy="3076398"/>
        </a:xfrm>
        <a:prstGeom prst="ellipse">
          <a:avLst/>
        </a:prstGeom>
        <a:solidFill>
          <a:schemeClr val="accent4"/>
        </a:solidFill>
        <a:ln w="12700" cap="flat" cmpd="sng" algn="ctr">
          <a:solidFill>
            <a:schemeClr val="accent4">
              <a:shade val="15000"/>
            </a:schemeClr>
          </a:solidFill>
          <a:prstDash val="solid"/>
          <a:miter lim="800000"/>
        </a:ln>
        <a:effectLst/>
      </dsp:spPr>
      <dsp:style>
        <a:lnRef idx="2">
          <a:schemeClr val="accent4">
            <a:shade val="15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 dirty="0"/>
            <a:t>Critically examine your own racial identity </a:t>
          </a:r>
        </a:p>
      </dsp:txBody>
      <dsp:txXfrm>
        <a:off x="1332967" y="1793553"/>
        <a:ext cx="2197048" cy="21972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F6B27E-6A24-4C1C-86AB-7B59CFCFD411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6A5DE0-0BC9-451E-995C-8D1A6990C5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2662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Bateson (1972) talks of ‘warm ideas’ as having a greater chance of survival than ‘cold ideas’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6A5DE0-0BC9-451E-995C-8D1A6990C5B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5300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F2D51-3FA6-DC3F-1611-5E0B60D285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D79599-87FE-25CF-856F-0775BFCAAA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B439AC-31C2-57CA-55A0-02377DEB5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D40A-5809-4564-B6DD-E23AF5F7C95E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E65CA6-8509-FD36-A12F-46FB25200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9809D-6E65-0514-1093-F5ACC247B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E9C44-5249-4A68-AD30-D124C20464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8165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623B1-DF19-1EBC-ECC4-6E327C5FD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183808-514B-902A-5B40-A42FD14839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1189F5-1696-5C42-320A-54F8C8DEA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D40A-5809-4564-B6DD-E23AF5F7C95E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0877C2-BF62-6834-5ED1-FB2D2E28D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CF9587-3923-8047-38C4-F6D16DCD2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E9C44-5249-4A68-AD30-D124C20464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8885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006A9-4345-180C-6165-4215F8B37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F1D15A-14A8-C4F8-F350-83105A677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784DC2-18A0-ECCA-1185-D0E7D1FD2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D40A-5809-4564-B6DD-E23AF5F7C95E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32862A-1A28-A00B-E4A8-3E95DA42A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588DF6-54AC-5F84-C54A-3672F3822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E9C44-5249-4A68-AD30-D124C20464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6014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AEFC4-9786-18C3-72E0-BA58A60B9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3CBDE-7047-6837-6976-8B75F85373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5703A-00AF-FBD1-558C-A01B20417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B27D36-3E92-A6E2-3187-E38E055C3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D40A-5809-4564-B6DD-E23AF5F7C95E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79527F-7D0C-6042-E5A8-72DD7BB13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B46371-CCB9-4183-9509-2DC270DB4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E9C44-5249-4A68-AD30-D124C20464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3318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60B6A-74E7-93E6-20E7-A6703100E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758664-34F3-40D7-C8B0-CA23A6072B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B6F029-9616-956C-1DAF-D25AD3000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9B4ECB-A33C-0BD0-6D82-51CC448B68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8F574F-5E29-D198-3EC7-0877BA145E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A3047F-1D6A-AAB9-6323-5E25CC3E4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D40A-5809-4564-B6DD-E23AF5F7C95E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E82820-0178-18A0-DBF2-B8DF83A43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31CAD9-8EA0-1D6E-A35F-3B9179422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E9C44-5249-4A68-AD30-D124C20464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6429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22618-2AB0-E46F-3487-E0F253AD4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609554-6796-6A56-BB83-AB943A776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D40A-5809-4564-B6DD-E23AF5F7C95E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FC8BA9-455E-BDA5-86AF-0D8423F64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3E90A3-CF85-3F0E-963E-C7A06CF7D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E9C44-5249-4A68-AD30-D124C20464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5372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79AB1C-F293-8022-4460-150EA903A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D40A-5809-4564-B6DD-E23AF5F7C95E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A90ADF-D369-F88F-36D9-37F5B77CD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0EC3BE-54A8-2F93-DE37-1AA772C87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E9C44-5249-4A68-AD30-D124C20464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8996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434EF-10DF-24C3-36B0-2C7EC1357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B9AEC6-559D-8310-CA6B-295669248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C56BCF-320C-FF19-970E-70B9D9082B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31D9DA-C365-D27C-5837-19F01F160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D40A-5809-4564-B6DD-E23AF5F7C95E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EA4DC-B891-301A-1C44-2D82BF0AF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1B8F4-8874-52B5-EE4B-61B8DAAC0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E9C44-5249-4A68-AD30-D124C20464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997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9F849-5090-7AC6-077F-4714D89A9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AED8AB-2D41-417E-DD6A-359D5669C7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18801B-1BB1-748A-9702-6E5B154694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38A8E-E5F6-389D-B7AB-815870A66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D40A-5809-4564-B6DD-E23AF5F7C95E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17AC03-B6AB-5008-BD16-12A3AEB63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5E6069-F56F-3499-156C-57360FFAB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E9C44-5249-4A68-AD30-D124C20464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5530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751A8-284C-65E0-6C49-682CE3B14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285C70-48F4-9C5F-6CB9-F1632A9801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2B9DC9-C293-D192-B147-1FB019C23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D40A-5809-4564-B6DD-E23AF5F7C95E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9FF49-2FA2-1C98-9729-B7F70FFA6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B9FF05-5A2C-0C41-FA71-A68614F2F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E9C44-5249-4A68-AD30-D124C20464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6920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1A9D6D-9BC6-00BE-3B1E-2FB69DD714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EAFB4D-E38D-9B99-1ABE-79B8255CA8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8063E-72CE-7DB1-AD55-CADC883B2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D40A-5809-4564-B6DD-E23AF5F7C95E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626983-322B-B2B1-939F-CFDD95331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84AA3E-E258-9970-FBC4-36BE20BF2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E9C44-5249-4A68-AD30-D124C20464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795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044969-9E7D-F8C0-5DDD-6ECD4E2E8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A332C0-B090-EC49-0D98-EAB3086106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C0E6FE-9132-ECB9-3746-B1653ECB27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1D40A-5809-4564-B6DD-E23AF5F7C95E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0C3BFA-4DBE-0394-79C9-0207E3C27A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EACA58-5E85-F5D0-52B7-E67A81D331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EE9C44-5249-4A68-AD30-D124C20464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170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hyperlink" Target="mailto:anthonia10@hotmail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FC636-FFEB-7F15-9247-7D4F6A6EC8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7400" y="1207030"/>
            <a:ext cx="10134600" cy="2387600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Arial Black" panose="020B0A04020102020204" pitchFamily="34" charset="0"/>
              </a:rPr>
              <a:t>Race Equity in Children’s Services &amp; Multi-Agency Partnerships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986F65-E0CF-377D-2A70-B296B93AD6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6066" y="4016781"/>
            <a:ext cx="9144000" cy="493307"/>
          </a:xfrm>
        </p:spPr>
        <p:txBody>
          <a:bodyPr>
            <a:noAutofit/>
          </a:bodyPr>
          <a:lstStyle/>
          <a:p>
            <a:r>
              <a:rPr lang="en-GB" sz="4800" b="1" dirty="0"/>
              <a:t>Antonia Ogundayisi</a:t>
            </a:r>
          </a:p>
          <a:p>
            <a:r>
              <a:rPr lang="en-GB" sz="4800" b="1" dirty="0"/>
              <a:t> </a:t>
            </a:r>
            <a:r>
              <a:rPr lang="en-GB" sz="3200" b="1" dirty="0"/>
              <a:t>Race Equity Associate – Children Services Sector </a:t>
            </a:r>
            <a:endParaRPr lang="en-GB" sz="4800" b="1" dirty="0"/>
          </a:p>
        </p:txBody>
      </p:sp>
      <p:pic>
        <p:nvPicPr>
          <p:cNvPr id="4" name="Picture 2" descr="Homepage | Youth Endowment Fund">
            <a:extLst>
              <a:ext uri="{FF2B5EF4-FFF2-40B4-BE49-F238E27FC236}">
                <a16:creationId xmlns:a16="http://schemas.microsoft.com/office/drawing/2014/main" id="{1647BA8D-5196-3BF9-FC41-964B815A2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2139" y="5645756"/>
            <a:ext cx="3914775" cy="116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289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A400F-A3CF-5F4F-972E-02E062244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3474970" cy="1325563"/>
          </a:xfrm>
        </p:spPr>
        <p:txBody>
          <a:bodyPr>
            <a:normAutofit/>
          </a:bodyPr>
          <a:lstStyle/>
          <a:p>
            <a:r>
              <a:rPr lang="en-GB" sz="4000" b="1" dirty="0">
                <a:latin typeface="Arial Black" panose="020B0A04020102020204" pitchFamily="34" charset="0"/>
              </a:rPr>
              <a:t>Warming the Context for Racial Dialogue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6DCF9-9C42-AA9D-C6F6-BD17764F10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485" y="2224395"/>
            <a:ext cx="4095346" cy="290370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‘Warm’ topics / ideas have greater chance of enduring (Bateson, 1972) . </a:t>
            </a:r>
          </a:p>
          <a:p>
            <a:pPr marL="0" indent="0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How does talking about Race make you feel - </a:t>
            </a:r>
            <a:r>
              <a:rPr lang="en-GB" b="1" dirty="0"/>
              <a:t>warm </a:t>
            </a:r>
            <a:r>
              <a:rPr lang="en-GB" dirty="0"/>
              <a:t>or </a:t>
            </a:r>
            <a:r>
              <a:rPr lang="en-GB" b="1" dirty="0"/>
              <a:t>cold</a:t>
            </a:r>
            <a:r>
              <a:rPr lang="en-GB" dirty="0"/>
              <a:t>?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Do you </a:t>
            </a:r>
            <a:r>
              <a:rPr lang="en-GB" b="1" dirty="0"/>
              <a:t>move close </a:t>
            </a:r>
            <a:r>
              <a:rPr lang="en-GB" dirty="0"/>
              <a:t>or </a:t>
            </a:r>
            <a:r>
              <a:rPr lang="en-GB" b="1" dirty="0"/>
              <a:t>move away</a:t>
            </a:r>
            <a:r>
              <a:rPr lang="en-GB" dirty="0"/>
              <a:t>?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Why / why not?</a:t>
            </a:r>
          </a:p>
        </p:txBody>
      </p:sp>
      <p:pic>
        <p:nvPicPr>
          <p:cNvPr id="1026" name="Picture 2" descr="Human Body Pain Photos and Images | Shutterstock">
            <a:extLst>
              <a:ext uri="{FF2B5EF4-FFF2-40B4-BE49-F238E27FC236}">
                <a16:creationId xmlns:a16="http://schemas.microsoft.com/office/drawing/2014/main" id="{2DEC26B9-9051-29CF-A595-90AF3C7239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49"/>
          <a:stretch/>
        </p:blipFill>
        <p:spPr bwMode="auto">
          <a:xfrm>
            <a:off x="633109" y="1576962"/>
            <a:ext cx="5187275" cy="4198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4091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A110E-8F30-BCAA-2DA3-AC19EF0CB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Arial Black" panose="020B0A04020102020204" pitchFamily="34" charset="0"/>
              </a:rPr>
              <a:t>Talking about Race </a:t>
            </a:r>
          </a:p>
        </p:txBody>
      </p:sp>
      <p:sp>
        <p:nvSpPr>
          <p:cNvPr id="6" name="AutoShape 2" descr="Epistemic and psychological silence, and normative silence. Own... |  Download Scientific Diagram">
            <a:extLst>
              <a:ext uri="{FF2B5EF4-FFF2-40B4-BE49-F238E27FC236}">
                <a16:creationId xmlns:a16="http://schemas.microsoft.com/office/drawing/2014/main" id="{81AD26FE-4DBD-8AB9-0C43-DD8CF4B7464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8" name="Picture 4" descr="Epistemic and psychological silence, and normative silence. Own... |  Download Scientific Diagram">
            <a:extLst>
              <a:ext uri="{FF2B5EF4-FFF2-40B4-BE49-F238E27FC236}">
                <a16:creationId xmlns:a16="http://schemas.microsoft.com/office/drawing/2014/main" id="{1BA6BF83-CE8D-A400-B1AA-7197D637DE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0425"/>
          <a:stretch/>
        </p:blipFill>
        <p:spPr bwMode="auto">
          <a:xfrm>
            <a:off x="1660226" y="2097881"/>
            <a:ext cx="8096250" cy="2357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B6AC797-7614-BE2E-B2C7-DE65B651E37D}"/>
              </a:ext>
            </a:extLst>
          </p:cNvPr>
          <p:cNvSpPr txBox="1"/>
          <p:nvPr/>
        </p:nvSpPr>
        <p:spPr>
          <a:xfrm>
            <a:off x="5943600" y="6068146"/>
            <a:ext cx="60943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dirty="0"/>
              <a:t>Company Morales, Miguel &amp; </a:t>
            </a:r>
            <a:r>
              <a:rPr lang="en-GB" dirty="0" err="1"/>
              <a:t>Casadó</a:t>
            </a:r>
            <a:r>
              <a:rPr lang="en-GB" dirty="0"/>
              <a:t>-Marín, Lina &amp; Muñoz Garcia, Araceli &amp; </a:t>
            </a:r>
            <a:r>
              <a:rPr lang="en-GB" dirty="0" err="1"/>
              <a:t>Fontalba</a:t>
            </a:r>
            <a:r>
              <a:rPr lang="en-GB" dirty="0"/>
              <a:t> Navas, Andres. (2024). </a:t>
            </a:r>
          </a:p>
        </p:txBody>
      </p:sp>
      <p:pic>
        <p:nvPicPr>
          <p:cNvPr id="1030" name="Picture 6" descr="How to Prepare Trees for Tornadoes and Storms in St. Louis, MO">
            <a:extLst>
              <a:ext uri="{FF2B5EF4-FFF2-40B4-BE49-F238E27FC236}">
                <a16:creationId xmlns:a16="http://schemas.microsoft.com/office/drawing/2014/main" id="{AC57E392-7BC7-FC54-08AD-BF4478F27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672" y="3414895"/>
            <a:ext cx="5047359" cy="2700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5043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3A99C-99E6-A687-3730-76CB2226D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" y="18255"/>
            <a:ext cx="10515600" cy="1325563"/>
          </a:xfrm>
        </p:spPr>
        <p:txBody>
          <a:bodyPr/>
          <a:lstStyle/>
          <a:p>
            <a:r>
              <a:rPr lang="en-GB" b="1" dirty="0">
                <a:latin typeface="Arial Black" panose="020B0A04020102020204" pitchFamily="34" charset="0"/>
              </a:rPr>
              <a:t>Breaking (through) the silence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9B530-A44E-66D2-4D18-7B7AD5D266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 descr="Open Heart Stock Illustrations – 36,346 Open Heart Stock Illustrations,  Vectors &amp; Clipart - Dreamstime">
            <a:extLst>
              <a:ext uri="{FF2B5EF4-FFF2-40B4-BE49-F238E27FC236}">
                <a16:creationId xmlns:a16="http://schemas.microsoft.com/office/drawing/2014/main" id="{C06A0025-E272-539B-E061-BBCE9B450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4138160" cy="4075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Mind-body connection is built into brain, study suggests – WashU Medicine">
            <a:extLst>
              <a:ext uri="{FF2B5EF4-FFF2-40B4-BE49-F238E27FC236}">
                <a16:creationId xmlns:a16="http://schemas.microsoft.com/office/drawing/2014/main" id="{0AD4B954-37F3-5223-B14B-844575A72E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702" y="2315183"/>
            <a:ext cx="4418755" cy="2945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1038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CA53F-7BC1-FB80-B155-133889CC0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EE38AA-DE18-47E9-0243-9604AB250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65158BC-0A78-990D-180B-33F0C6DBD78E}"/>
              </a:ext>
            </a:extLst>
          </p:cNvPr>
          <p:cNvSpPr/>
          <p:nvPr/>
        </p:nvSpPr>
        <p:spPr>
          <a:xfrm>
            <a:off x="838200" y="2665379"/>
            <a:ext cx="3150140" cy="330740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TAME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A79F453-BDC3-AF22-9741-EA628595E210}"/>
              </a:ext>
            </a:extLst>
          </p:cNvPr>
          <p:cNvSpPr/>
          <p:nvPr/>
        </p:nvSpPr>
        <p:spPr>
          <a:xfrm>
            <a:off x="4520930" y="2574587"/>
            <a:ext cx="3150140" cy="330740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CRITICAL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B242FF1-E578-BD94-A6C2-71E908259BA4}"/>
              </a:ext>
            </a:extLst>
          </p:cNvPr>
          <p:cNvSpPr/>
          <p:nvPr/>
        </p:nvSpPr>
        <p:spPr>
          <a:xfrm>
            <a:off x="8203660" y="2574587"/>
            <a:ext cx="3150140" cy="330740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WICKED</a:t>
            </a:r>
          </a:p>
        </p:txBody>
      </p:sp>
    </p:spTree>
    <p:extLst>
      <p:ext uri="{BB962C8B-B14F-4D97-AF65-F5344CB8AC3E}">
        <p14:creationId xmlns:p14="http://schemas.microsoft.com/office/powerpoint/2010/main" val="4191683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315FF-E5FB-633F-9900-E22CF3A46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91" y="365125"/>
            <a:ext cx="12045609" cy="1325563"/>
          </a:xfrm>
        </p:spPr>
        <p:txBody>
          <a:bodyPr/>
          <a:lstStyle/>
          <a:p>
            <a:r>
              <a:rPr lang="en-GB" b="1" dirty="0">
                <a:latin typeface="Arial Black" panose="020B0A04020102020204" pitchFamily="34" charset="0"/>
              </a:rPr>
              <a:t>UK Legal landscape: Race Equity &amp; Children Protection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840FD46-AB24-1E8E-746F-4D0B88448042}"/>
              </a:ext>
            </a:extLst>
          </p:cNvPr>
          <p:cNvSpPr/>
          <p:nvPr/>
        </p:nvSpPr>
        <p:spPr>
          <a:xfrm>
            <a:off x="824633" y="4436084"/>
            <a:ext cx="1716505" cy="165233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Children’s Act (1989)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8842125-1437-B15A-C19C-89D032760661}"/>
              </a:ext>
            </a:extLst>
          </p:cNvPr>
          <p:cNvSpPr/>
          <p:nvPr/>
        </p:nvSpPr>
        <p:spPr>
          <a:xfrm>
            <a:off x="146392" y="2249087"/>
            <a:ext cx="1788334" cy="1561339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Race Relations Act 1965, 1968, 1976, 2000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21174CE-91CA-8973-6EEF-F95015668216}"/>
              </a:ext>
            </a:extLst>
          </p:cNvPr>
          <p:cNvSpPr/>
          <p:nvPr/>
        </p:nvSpPr>
        <p:spPr>
          <a:xfrm>
            <a:off x="4836796" y="2203587"/>
            <a:ext cx="1716505" cy="165233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Equality Act 2010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947F1F6-F6D3-1C62-9D5B-53AED04DD3CD}"/>
              </a:ext>
            </a:extLst>
          </p:cNvPr>
          <p:cNvSpPr/>
          <p:nvPr/>
        </p:nvSpPr>
        <p:spPr>
          <a:xfrm>
            <a:off x="6169195" y="4417763"/>
            <a:ext cx="1898480" cy="1646729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Commission on Race and Ethnic Disparities Report  (2021)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4B6972B-41A2-6551-E91E-0DE1B5B41924}"/>
              </a:ext>
            </a:extLst>
          </p:cNvPr>
          <p:cNvSpPr/>
          <p:nvPr/>
        </p:nvSpPr>
        <p:spPr>
          <a:xfrm>
            <a:off x="2301641" y="2192136"/>
            <a:ext cx="1788334" cy="165233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Macpherson Report (1999) 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80CA033-4B1F-8B6C-0D9D-1CF96EC20106}"/>
              </a:ext>
            </a:extLst>
          </p:cNvPr>
          <p:cNvSpPr/>
          <p:nvPr/>
        </p:nvSpPr>
        <p:spPr>
          <a:xfrm>
            <a:off x="3467311" y="4436084"/>
            <a:ext cx="1716505" cy="165233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i="0" dirty="0">
                <a:solidFill>
                  <a:srgbClr val="0B0C0C"/>
                </a:solidFill>
                <a:effectLst/>
                <a:latin typeface="GDS Transport"/>
              </a:rPr>
              <a:t>The Victoria Climbie Inquiry (2003)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24C5962-152E-6C1B-391E-810F04A505F0}"/>
              </a:ext>
            </a:extLst>
          </p:cNvPr>
          <p:cNvSpPr/>
          <p:nvPr/>
        </p:nvSpPr>
        <p:spPr>
          <a:xfrm>
            <a:off x="8938471" y="4417763"/>
            <a:ext cx="1812574" cy="158144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Casey Review   (2023) 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95CFD4E-22AC-6701-2C74-635E12789512}"/>
              </a:ext>
            </a:extLst>
          </p:cNvPr>
          <p:cNvSpPr/>
          <p:nvPr/>
        </p:nvSpPr>
        <p:spPr>
          <a:xfrm>
            <a:off x="7437784" y="2239681"/>
            <a:ext cx="2100226" cy="165233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Independent review of Children’s Social Care (2021)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0C0477B-1164-4BCD-85AE-04CB9C7A8F59}"/>
              </a:ext>
            </a:extLst>
          </p:cNvPr>
          <p:cNvCxnSpPr>
            <a:cxnSpLocks/>
          </p:cNvCxnSpPr>
          <p:nvPr/>
        </p:nvCxnSpPr>
        <p:spPr>
          <a:xfrm>
            <a:off x="282102" y="4186989"/>
            <a:ext cx="1162114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0513F1B5-9162-A5E8-5206-7BE2B9332A10}"/>
              </a:ext>
            </a:extLst>
          </p:cNvPr>
          <p:cNvSpPr/>
          <p:nvPr/>
        </p:nvSpPr>
        <p:spPr>
          <a:xfrm>
            <a:off x="10306829" y="2285558"/>
            <a:ext cx="1812574" cy="1665995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Child Safeguarding Practice Review (Race, Racism) 2025</a:t>
            </a:r>
          </a:p>
        </p:txBody>
      </p:sp>
    </p:spTree>
    <p:extLst>
      <p:ext uri="{BB962C8B-B14F-4D97-AF65-F5344CB8AC3E}">
        <p14:creationId xmlns:p14="http://schemas.microsoft.com/office/powerpoint/2010/main" val="2883655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A5CE1-0EC1-39F7-B231-89F3408E2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211" y="-33402"/>
            <a:ext cx="10515600" cy="1325563"/>
          </a:xfrm>
        </p:spPr>
        <p:txBody>
          <a:bodyPr/>
          <a:lstStyle/>
          <a:p>
            <a:r>
              <a:rPr lang="en-GB" b="1" dirty="0">
                <a:latin typeface="Arial Black" panose="020B0A04020102020204" pitchFamily="34" charset="0"/>
              </a:rPr>
              <a:t>The Practice Landscape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6397BEE-4676-47CD-7CEC-BFE6510A2D80}"/>
              </a:ext>
            </a:extLst>
          </p:cNvPr>
          <p:cNvSpPr/>
          <p:nvPr/>
        </p:nvSpPr>
        <p:spPr>
          <a:xfrm>
            <a:off x="378992" y="1182658"/>
            <a:ext cx="5206020" cy="73868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Black children are 6x more likely to be murdered in the UK</a:t>
            </a:r>
          </a:p>
          <a:p>
            <a:pPr algn="ctr"/>
            <a:r>
              <a:rPr lang="en-GB" sz="1600" dirty="0"/>
              <a:t>(YEF, 2025)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33A09EA-32C1-9F40-64B4-B32012CE679D}"/>
              </a:ext>
            </a:extLst>
          </p:cNvPr>
          <p:cNvSpPr/>
          <p:nvPr/>
        </p:nvSpPr>
        <p:spPr>
          <a:xfrm>
            <a:off x="378991" y="4799319"/>
            <a:ext cx="5206020" cy="113412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Black children wait longer to be adopted than white children </a:t>
            </a:r>
          </a:p>
          <a:p>
            <a:pPr algn="ctr"/>
            <a:r>
              <a:rPr lang="en-GB" sz="1600" dirty="0"/>
              <a:t>(Ending Racial Disparity in Adoption Report, 2022)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35E6C76-D5BB-C700-5D32-1301E1C552F8}"/>
              </a:ext>
            </a:extLst>
          </p:cNvPr>
          <p:cNvSpPr/>
          <p:nvPr/>
        </p:nvSpPr>
        <p:spPr>
          <a:xfrm>
            <a:off x="378992" y="2014615"/>
            <a:ext cx="5206020" cy="86802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Exclusion rates for Black Caribbean students are 6x higher than those of their peers </a:t>
            </a:r>
          </a:p>
          <a:p>
            <a:pPr algn="ctr"/>
            <a:endParaRPr lang="en-GB" sz="1600" dirty="0"/>
          </a:p>
          <a:p>
            <a:pPr algn="ctr"/>
            <a:r>
              <a:rPr lang="en-GB" sz="1600" dirty="0"/>
              <a:t>(The Guardian, 2021)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104A4C0-8F59-C320-1DD3-BB0969A462C6}"/>
              </a:ext>
            </a:extLst>
          </p:cNvPr>
          <p:cNvSpPr/>
          <p:nvPr/>
        </p:nvSpPr>
        <p:spPr>
          <a:xfrm>
            <a:off x="378990" y="3001989"/>
            <a:ext cx="5206021" cy="76441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Police are more than 6x likely to strip-search black children (The Guardian, 2024)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C3A0291-A0AB-0E26-3C44-427506844D75}"/>
              </a:ext>
            </a:extLst>
          </p:cNvPr>
          <p:cNvSpPr/>
          <p:nvPr/>
        </p:nvSpPr>
        <p:spPr>
          <a:xfrm>
            <a:off x="378990" y="3915556"/>
            <a:ext cx="5206021" cy="7648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Only 6% of Directors of Social Care are Black</a:t>
            </a:r>
          </a:p>
          <a:p>
            <a:pPr algn="ctr"/>
            <a:endParaRPr lang="en-GB" sz="1600" dirty="0"/>
          </a:p>
          <a:p>
            <a:pPr algn="ctr"/>
            <a:r>
              <a:rPr lang="en-GB" sz="1600" dirty="0"/>
              <a:t>(Community Care, 2022)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E2A36F9-58AE-5DA1-0A82-E7C8CD9A8126}"/>
              </a:ext>
            </a:extLst>
          </p:cNvPr>
          <p:cNvSpPr/>
          <p:nvPr/>
        </p:nvSpPr>
        <p:spPr>
          <a:xfrm>
            <a:off x="378991" y="6099513"/>
            <a:ext cx="5206020" cy="67764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Black babies are 3x more likely to die than white babies</a:t>
            </a:r>
          </a:p>
          <a:p>
            <a:pPr algn="ctr"/>
            <a:endParaRPr lang="en-GB" sz="1600" dirty="0"/>
          </a:p>
          <a:p>
            <a:pPr algn="ctr"/>
            <a:r>
              <a:rPr lang="en-GB" sz="1600" dirty="0"/>
              <a:t>(ONS, 2022)</a:t>
            </a:r>
          </a:p>
        </p:txBody>
      </p:sp>
      <p:pic>
        <p:nvPicPr>
          <p:cNvPr id="2050" name="Picture 2" descr="97,300+ Group Of Black Teenagers Stock Photos, Pictures &amp; Royalty-Free  Images - iStock | Teenagers only, Black teens">
            <a:extLst>
              <a:ext uri="{FF2B5EF4-FFF2-40B4-BE49-F238E27FC236}">
                <a16:creationId xmlns:a16="http://schemas.microsoft.com/office/drawing/2014/main" id="{AF2976B8-3AAF-164C-F1ED-26B57C911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474" y="2014615"/>
            <a:ext cx="4678595" cy="3119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6824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D7474-B3B3-A534-A7FC-F98DBB554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9F4BC8-CB36-EAD4-F67A-4E310EDF3A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 descr="What is a tree? – definition, anatomy and characteristics | EcoTree">
            <a:extLst>
              <a:ext uri="{FF2B5EF4-FFF2-40B4-BE49-F238E27FC236}">
                <a16:creationId xmlns:a16="http://schemas.microsoft.com/office/drawing/2014/main" id="{E15B7424-AC37-866C-5CE2-B6A0767BD1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62" y="190500"/>
            <a:ext cx="974407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0BB9337-4208-D2A3-3646-E63149AEFD77}"/>
              </a:ext>
            </a:extLst>
          </p:cNvPr>
          <p:cNvSpPr/>
          <p:nvPr/>
        </p:nvSpPr>
        <p:spPr>
          <a:xfrm>
            <a:off x="1419852" y="535361"/>
            <a:ext cx="2373936" cy="159945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Black children are 6x more likely to be murdered in the UK</a:t>
            </a:r>
          </a:p>
          <a:p>
            <a:pPr algn="ctr"/>
            <a:r>
              <a:rPr lang="en-GB" sz="1600" dirty="0"/>
              <a:t>(YEF, 2025)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5E8FE5C-2B25-E251-6A63-4B0CB546AB41}"/>
              </a:ext>
            </a:extLst>
          </p:cNvPr>
          <p:cNvSpPr/>
          <p:nvPr/>
        </p:nvSpPr>
        <p:spPr>
          <a:xfrm>
            <a:off x="4484065" y="475247"/>
            <a:ext cx="2694948" cy="1414385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Exclusion rates for Black Caribbean students are 6x higher than those of their peers </a:t>
            </a:r>
          </a:p>
          <a:p>
            <a:pPr algn="ctr"/>
            <a:endParaRPr lang="en-GB" sz="1600" dirty="0"/>
          </a:p>
          <a:p>
            <a:pPr algn="ctr"/>
            <a:r>
              <a:rPr lang="en-GB" sz="1600" dirty="0"/>
              <a:t>(The Guardian, 2021)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CE8C74C-AF7F-763E-4B26-9B1AC02F02AC}"/>
              </a:ext>
            </a:extLst>
          </p:cNvPr>
          <p:cNvSpPr/>
          <p:nvPr/>
        </p:nvSpPr>
        <p:spPr>
          <a:xfrm>
            <a:off x="7633637" y="997467"/>
            <a:ext cx="2879776" cy="145327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Police are more than 6x likely to strip-search black children (The Guardian, 2024)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CB1FE85-5AF8-8802-DD06-79793ED0C704}"/>
              </a:ext>
            </a:extLst>
          </p:cNvPr>
          <p:cNvSpPr/>
          <p:nvPr/>
        </p:nvSpPr>
        <p:spPr>
          <a:xfrm>
            <a:off x="8744777" y="2722938"/>
            <a:ext cx="1936193" cy="168431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Only 6% of Directors of Social Care are Black</a:t>
            </a:r>
          </a:p>
          <a:p>
            <a:pPr algn="ctr"/>
            <a:endParaRPr lang="en-GB" sz="1600" dirty="0"/>
          </a:p>
          <a:p>
            <a:pPr algn="ctr"/>
            <a:r>
              <a:rPr lang="en-GB" sz="1600" dirty="0"/>
              <a:t>(Community Care, 2022)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5BA354E-2FF9-DAF0-37DE-8261EB77B84D}"/>
              </a:ext>
            </a:extLst>
          </p:cNvPr>
          <p:cNvSpPr/>
          <p:nvPr/>
        </p:nvSpPr>
        <p:spPr>
          <a:xfrm>
            <a:off x="2713825" y="5392545"/>
            <a:ext cx="6557022" cy="117199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SYSTEMIC RACISM</a:t>
            </a:r>
          </a:p>
          <a:p>
            <a:pPr algn="ctr"/>
            <a:r>
              <a:rPr lang="en-US" dirty="0"/>
              <a:t>Kendi (2020) defines racism as: "Racism is a marriage of racist policies and racist ideas that produces and </a:t>
            </a:r>
            <a:r>
              <a:rPr lang="en-US" dirty="0" err="1"/>
              <a:t>normalises</a:t>
            </a:r>
            <a:r>
              <a:rPr lang="en-US" dirty="0"/>
              <a:t> racial inequities."</a:t>
            </a:r>
            <a:endParaRPr lang="en-GB" sz="1600" b="1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6EB9F04-77F6-4BA2-8A70-6196134CFA43}"/>
              </a:ext>
            </a:extLst>
          </p:cNvPr>
          <p:cNvSpPr/>
          <p:nvPr/>
        </p:nvSpPr>
        <p:spPr>
          <a:xfrm>
            <a:off x="1303119" y="3229799"/>
            <a:ext cx="2373936" cy="16843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Black children wait longer to be adopted than white children </a:t>
            </a:r>
          </a:p>
          <a:p>
            <a:pPr algn="ctr"/>
            <a:r>
              <a:rPr lang="en-GB" sz="1600" dirty="0"/>
              <a:t>(Ending Racial Disparity in Adoption Report, 2022)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9563505-BF91-9018-9AA0-B41B0EC378C4}"/>
              </a:ext>
            </a:extLst>
          </p:cNvPr>
          <p:cNvSpPr/>
          <p:nvPr/>
        </p:nvSpPr>
        <p:spPr>
          <a:xfrm>
            <a:off x="4445251" y="2662807"/>
            <a:ext cx="2227829" cy="132556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Black babies are 3x more likely to die than white babies</a:t>
            </a:r>
          </a:p>
          <a:p>
            <a:pPr algn="ctr"/>
            <a:endParaRPr lang="en-GB" sz="1600" dirty="0"/>
          </a:p>
          <a:p>
            <a:pPr algn="ctr"/>
            <a:r>
              <a:rPr lang="en-GB" sz="1600" dirty="0"/>
              <a:t>(ONS, 2022)</a:t>
            </a:r>
          </a:p>
        </p:txBody>
      </p:sp>
    </p:spTree>
    <p:extLst>
      <p:ext uri="{BB962C8B-B14F-4D97-AF65-F5344CB8AC3E}">
        <p14:creationId xmlns:p14="http://schemas.microsoft.com/office/powerpoint/2010/main" val="244596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2C601-E548-6B58-95A5-A608B8756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EB1E3-45B5-4F65-0D10-5E3D9937F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4C433-AAF2-3ECE-062A-578A30355A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 descr="What is a tree? – definition, anatomy and characteristics | EcoTree">
            <a:extLst>
              <a:ext uri="{FF2B5EF4-FFF2-40B4-BE49-F238E27FC236}">
                <a16:creationId xmlns:a16="http://schemas.microsoft.com/office/drawing/2014/main" id="{6BEA28D3-E58B-BC11-31A8-D861EEF777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62" y="190500"/>
            <a:ext cx="974407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23AC442-BDCB-181C-0F40-0195BC937583}"/>
              </a:ext>
            </a:extLst>
          </p:cNvPr>
          <p:cNvSpPr/>
          <p:nvPr/>
        </p:nvSpPr>
        <p:spPr>
          <a:xfrm>
            <a:off x="1419852" y="535361"/>
            <a:ext cx="2373936" cy="159945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SERIOUS YOUTH VIOLENCE</a:t>
            </a:r>
          </a:p>
          <a:p>
            <a:pPr algn="ctr"/>
            <a:r>
              <a:rPr lang="en-GB" sz="1400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en-GB" sz="1400" dirty="0"/>
              <a:t>Black children are 6x more likely to be murdered in the UK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309127B-3EC1-EE57-641C-CC2C97E64A40}"/>
              </a:ext>
            </a:extLst>
          </p:cNvPr>
          <p:cNvSpPr/>
          <p:nvPr/>
        </p:nvSpPr>
        <p:spPr>
          <a:xfrm>
            <a:off x="4484065" y="475247"/>
            <a:ext cx="2694948" cy="1414385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200" dirty="0"/>
          </a:p>
          <a:p>
            <a:pPr algn="ctr"/>
            <a:r>
              <a:rPr lang="en-GB" sz="1200" b="1" dirty="0">
                <a:solidFill>
                  <a:srgbClr val="FF0000"/>
                </a:solidFill>
              </a:rPr>
              <a:t>EDUCATION</a:t>
            </a:r>
          </a:p>
          <a:p>
            <a:pPr algn="ctr"/>
            <a:endParaRPr lang="en-GB" sz="1200" b="1" dirty="0">
              <a:solidFill>
                <a:srgbClr val="FF0000"/>
              </a:solidFill>
            </a:endParaRPr>
          </a:p>
          <a:p>
            <a:pPr algn="ctr"/>
            <a:r>
              <a:rPr lang="en-GB" sz="1200" dirty="0"/>
              <a:t>Exclusion rates for Black Caribbean students are 6x higher than those of their peers </a:t>
            </a:r>
          </a:p>
          <a:p>
            <a:pPr algn="ctr"/>
            <a:endParaRPr lang="en-GB" sz="1200" dirty="0"/>
          </a:p>
          <a:p>
            <a:pPr algn="ctr"/>
            <a:endParaRPr lang="en-GB" sz="12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ABB7A9A-0716-78D3-D269-9483C378659E}"/>
              </a:ext>
            </a:extLst>
          </p:cNvPr>
          <p:cNvSpPr/>
          <p:nvPr/>
        </p:nvSpPr>
        <p:spPr>
          <a:xfrm>
            <a:off x="7633637" y="997467"/>
            <a:ext cx="2879776" cy="145327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rgbClr val="FF0000"/>
                </a:solidFill>
              </a:rPr>
              <a:t>POLICE</a:t>
            </a:r>
          </a:p>
          <a:p>
            <a:pPr algn="ctr"/>
            <a:endParaRPr lang="en-GB" sz="1600" dirty="0"/>
          </a:p>
          <a:p>
            <a:pPr algn="ctr"/>
            <a:r>
              <a:rPr lang="en-GB" sz="1600" dirty="0"/>
              <a:t>Police are more than 6x likely to strip-search black children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FCD5860-DB21-8F64-DAC4-B5BCD06A8F0B}"/>
              </a:ext>
            </a:extLst>
          </p:cNvPr>
          <p:cNvSpPr/>
          <p:nvPr/>
        </p:nvSpPr>
        <p:spPr>
          <a:xfrm>
            <a:off x="8744777" y="2722938"/>
            <a:ext cx="1936193" cy="168431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00" b="1" dirty="0">
              <a:solidFill>
                <a:srgbClr val="FF0000"/>
              </a:solidFill>
            </a:endParaRPr>
          </a:p>
          <a:p>
            <a:pPr algn="ctr"/>
            <a:r>
              <a:rPr lang="en-GB" sz="1400" b="1" dirty="0">
                <a:solidFill>
                  <a:srgbClr val="FF0000"/>
                </a:solidFill>
              </a:rPr>
              <a:t>SOCIAL CARE</a:t>
            </a:r>
          </a:p>
          <a:p>
            <a:pPr algn="ctr"/>
            <a:endParaRPr lang="en-GB" sz="1400" dirty="0"/>
          </a:p>
          <a:p>
            <a:pPr algn="ctr"/>
            <a:r>
              <a:rPr lang="en-GB" sz="1400" dirty="0"/>
              <a:t>Only 6% of Directors of Social Care are Black</a:t>
            </a:r>
          </a:p>
          <a:p>
            <a:pPr algn="ctr"/>
            <a:endParaRPr lang="en-GB" sz="1400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00207A0-6846-F768-7747-A7307F48EA77}"/>
              </a:ext>
            </a:extLst>
          </p:cNvPr>
          <p:cNvSpPr/>
          <p:nvPr/>
        </p:nvSpPr>
        <p:spPr>
          <a:xfrm>
            <a:off x="2684642" y="5839862"/>
            <a:ext cx="6557022" cy="72183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WHITE-CENTERING POLICIES, PRACTICES, PROCEDURES, POWER DYNAMICS</a:t>
            </a:r>
          </a:p>
          <a:p>
            <a:pPr algn="ctr"/>
            <a:r>
              <a:rPr lang="en-GB" sz="1600" b="1" dirty="0"/>
              <a:t>(SYSTEMIC RACISM) </a:t>
            </a:r>
          </a:p>
        </p:txBody>
      </p:sp>
      <p:pic>
        <p:nvPicPr>
          <p:cNvPr id="3076" name="Picture 4" descr="The Role of Water in Seed Germination: How to Water Seeds for Maximum  Growth?">
            <a:extLst>
              <a:ext uri="{FF2B5EF4-FFF2-40B4-BE49-F238E27FC236}">
                <a16:creationId xmlns:a16="http://schemas.microsoft.com/office/drawing/2014/main" id="{65B682AC-A115-CB4E-8809-1A318F75F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43" y="5221430"/>
            <a:ext cx="1647217" cy="1099002"/>
          </a:xfrm>
          <a:prstGeom prst="rect">
            <a:avLst/>
          </a:prstGeo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E831C85-B48B-607C-75B9-B941CD2E0EAD}"/>
              </a:ext>
            </a:extLst>
          </p:cNvPr>
          <p:cNvSpPr/>
          <p:nvPr/>
        </p:nvSpPr>
        <p:spPr>
          <a:xfrm>
            <a:off x="1303119" y="3229799"/>
            <a:ext cx="2373936" cy="16843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rgbClr val="FF0000"/>
                </a:solidFill>
              </a:rPr>
              <a:t>SOCIAL CARE</a:t>
            </a:r>
          </a:p>
          <a:p>
            <a:pPr algn="ctr"/>
            <a:endParaRPr lang="en-GB" sz="1600" b="1" dirty="0">
              <a:solidFill>
                <a:srgbClr val="FF0000"/>
              </a:solidFill>
            </a:endParaRPr>
          </a:p>
          <a:p>
            <a:pPr algn="ctr"/>
            <a:r>
              <a:rPr lang="en-GB" sz="1600" dirty="0"/>
              <a:t>Black children wait longer to be adopted than white children 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67C5C29-FB5A-1A2F-9B26-8E02692D993C}"/>
              </a:ext>
            </a:extLst>
          </p:cNvPr>
          <p:cNvSpPr/>
          <p:nvPr/>
        </p:nvSpPr>
        <p:spPr>
          <a:xfrm>
            <a:off x="4445251" y="2662807"/>
            <a:ext cx="2227829" cy="132556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rgbClr val="FF0000"/>
                </a:solidFill>
              </a:rPr>
              <a:t>HEALTH </a:t>
            </a:r>
          </a:p>
          <a:p>
            <a:pPr algn="ctr"/>
            <a:r>
              <a:rPr lang="en-GB" sz="1400" dirty="0"/>
              <a:t>Black babies are 3x more likely to die than white babies</a:t>
            </a:r>
          </a:p>
          <a:p>
            <a:pPr algn="ctr"/>
            <a:endParaRPr lang="en-GB" sz="1400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771611A-3E8C-83FD-D492-4D80CBD48F5F}"/>
              </a:ext>
            </a:extLst>
          </p:cNvPr>
          <p:cNvGrpSpPr/>
          <p:nvPr/>
        </p:nvGrpSpPr>
        <p:grpSpPr>
          <a:xfrm>
            <a:off x="2490087" y="839852"/>
            <a:ext cx="6751577" cy="3266506"/>
            <a:chOff x="2490087" y="839852"/>
            <a:chExt cx="6751577" cy="3266506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B9A15FBB-EFC3-DF96-2454-90D2C98938E7}"/>
                </a:ext>
              </a:extLst>
            </p:cNvPr>
            <p:cNvCxnSpPr>
              <a:stCxn id="6" idx="2"/>
              <a:endCxn id="11" idx="0"/>
            </p:cNvCxnSpPr>
            <p:nvPr/>
          </p:nvCxnSpPr>
          <p:spPr>
            <a:xfrm flipH="1">
              <a:off x="2490087" y="2134814"/>
              <a:ext cx="116733" cy="1094985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8C3D607-4DF5-FBF2-F232-24C536D5BC6B}"/>
                </a:ext>
              </a:extLst>
            </p:cNvPr>
            <p:cNvCxnSpPr>
              <a:cxnSpLocks/>
              <a:stCxn id="12" idx="1"/>
            </p:cNvCxnSpPr>
            <p:nvPr/>
          </p:nvCxnSpPr>
          <p:spPr>
            <a:xfrm flipH="1">
              <a:off x="3697845" y="3325589"/>
              <a:ext cx="747406" cy="780769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C3A1C0A-CB78-50DC-E8F4-FAF79F7472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58516" y="1901537"/>
              <a:ext cx="747406" cy="780769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A4E8433-5C88-DE6B-2C2D-2D80A8A39C1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79013" y="839852"/>
              <a:ext cx="1206230" cy="157615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FE7A8D1-35BD-771A-0961-611534A48C5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673080" y="3303222"/>
              <a:ext cx="2071697" cy="359012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8265DB5-CEF1-0BE7-05BB-17F8C39C53A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30539" y="2450746"/>
              <a:ext cx="111125" cy="304302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6F94E64-8BE5-0F2A-DB27-414B1B1D591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19779" y="1941030"/>
              <a:ext cx="1924998" cy="1256391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3AE314E-385D-EE7F-64B3-50D1BDB55C46}"/>
                </a:ext>
              </a:extLst>
            </p:cNvPr>
            <p:cNvCxnSpPr>
              <a:cxnSpLocks/>
              <a:endCxn id="6" idx="3"/>
            </p:cNvCxnSpPr>
            <p:nvPr/>
          </p:nvCxnSpPr>
          <p:spPr>
            <a:xfrm flipH="1" flipV="1">
              <a:off x="3793788" y="1335088"/>
              <a:ext cx="1541184" cy="1332303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5837DCF-50EC-C0FE-695F-ECBA69DEDD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93788" y="862065"/>
              <a:ext cx="651463" cy="496161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196" name="Picture 4" descr="Felled Trees ...">
            <a:extLst>
              <a:ext uri="{FF2B5EF4-FFF2-40B4-BE49-F238E27FC236}">
                <a16:creationId xmlns:a16="http://schemas.microsoft.com/office/drawing/2014/main" id="{1DF349F9-18A8-6B09-E49C-3F2DBE4597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5812" y="5167764"/>
            <a:ext cx="1604154" cy="1201567"/>
          </a:xfrm>
          <a:prstGeom prst="rect">
            <a:avLst/>
          </a:prstGeo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217571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981B2-31A1-7265-D9AD-55D3CBDF1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Arial Black" panose="020B0A04020102020204" pitchFamily="34" charset="0"/>
              </a:rPr>
              <a:t>Do you water or axe?</a:t>
            </a:r>
          </a:p>
        </p:txBody>
      </p:sp>
      <p:pic>
        <p:nvPicPr>
          <p:cNvPr id="4" name="Picture 4" descr="The Role of Water in Seed Germination: How to Water Seeds for Maximum  Growth?">
            <a:extLst>
              <a:ext uri="{FF2B5EF4-FFF2-40B4-BE49-F238E27FC236}">
                <a16:creationId xmlns:a16="http://schemas.microsoft.com/office/drawing/2014/main" id="{0C846E41-FF03-78A1-3A87-0B2C56D41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579" y="2516238"/>
            <a:ext cx="4451690" cy="2970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Felled Trees ...">
            <a:extLst>
              <a:ext uri="{FF2B5EF4-FFF2-40B4-BE49-F238E27FC236}">
                <a16:creationId xmlns:a16="http://schemas.microsoft.com/office/drawing/2014/main" id="{678DAD79-1DAD-7CDB-AC3D-7418C6B559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259" y="2516238"/>
            <a:ext cx="4066162" cy="3045697"/>
          </a:xfrm>
          <a:prstGeom prst="rect">
            <a:avLst/>
          </a:prstGeom>
          <a:ln w="31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942BAFE-0F11-16A6-4537-6C276A956C73}"/>
              </a:ext>
            </a:extLst>
          </p:cNvPr>
          <p:cNvSpPr txBox="1"/>
          <p:nvPr/>
        </p:nvSpPr>
        <p:spPr>
          <a:xfrm>
            <a:off x="410183" y="5985099"/>
            <a:ext cx="11371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If we followed you around the office /personal life everyday for 12 months, what would we see?</a:t>
            </a:r>
            <a:endParaRPr lang="en-GB" sz="2400" dirty="0"/>
          </a:p>
          <a:p>
            <a:pPr algn="ctr"/>
            <a:r>
              <a:rPr lang="en-GB" sz="2400" dirty="0"/>
              <a:t> </a:t>
            </a:r>
          </a:p>
        </p:txBody>
      </p:sp>
      <p:pic>
        <p:nvPicPr>
          <p:cNvPr id="5122" name="Picture 2" descr="21,500+ Questions Mark Stock Photos, Pictures &amp; Royalty-Free Images -  iStock | Questions mark icon">
            <a:extLst>
              <a:ext uri="{FF2B5EF4-FFF2-40B4-BE49-F238E27FC236}">
                <a16:creationId xmlns:a16="http://schemas.microsoft.com/office/drawing/2014/main" id="{FB13B12D-9924-1CC9-1D52-B87E00F2A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47" y="5455782"/>
            <a:ext cx="635471" cy="635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3735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7C57F-5ACC-3E7F-4BB5-1EF23233F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E4B26-6CBE-7836-A00A-EAABDE320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3118F-D72A-94C2-A5BD-83322A6005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 descr="What is a tree? – definition, anatomy and characteristics | EcoTree">
            <a:extLst>
              <a:ext uri="{FF2B5EF4-FFF2-40B4-BE49-F238E27FC236}">
                <a16:creationId xmlns:a16="http://schemas.microsoft.com/office/drawing/2014/main" id="{7859A8BA-EA14-585C-8BE9-FA7FDE364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62" y="190500"/>
            <a:ext cx="974407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8D6051D-B350-F060-9321-87989EA1216B}"/>
              </a:ext>
            </a:extLst>
          </p:cNvPr>
          <p:cNvSpPr/>
          <p:nvPr/>
        </p:nvSpPr>
        <p:spPr>
          <a:xfrm>
            <a:off x="1419852" y="573273"/>
            <a:ext cx="2373936" cy="159945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SERIOUS YOUTH VIOLENCE</a:t>
            </a:r>
          </a:p>
          <a:p>
            <a:pPr algn="ctr"/>
            <a:r>
              <a:rPr lang="en-GB" sz="1400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en-GB" sz="1400" dirty="0"/>
              <a:t>Black children are 6x more likely to be murdered in the UK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91ADDE4-714B-354E-3EF0-CD13D91F3775}"/>
              </a:ext>
            </a:extLst>
          </p:cNvPr>
          <p:cNvSpPr/>
          <p:nvPr/>
        </p:nvSpPr>
        <p:spPr>
          <a:xfrm>
            <a:off x="4484065" y="475247"/>
            <a:ext cx="2694948" cy="1414385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200" dirty="0"/>
          </a:p>
          <a:p>
            <a:pPr algn="ctr"/>
            <a:r>
              <a:rPr lang="en-GB" sz="1200" b="1" dirty="0">
                <a:solidFill>
                  <a:srgbClr val="FF0000"/>
                </a:solidFill>
              </a:rPr>
              <a:t>EDUCATION</a:t>
            </a:r>
          </a:p>
          <a:p>
            <a:pPr algn="ctr"/>
            <a:endParaRPr lang="en-GB" sz="1200" b="1" dirty="0">
              <a:solidFill>
                <a:srgbClr val="FF0000"/>
              </a:solidFill>
            </a:endParaRPr>
          </a:p>
          <a:p>
            <a:pPr algn="ctr"/>
            <a:r>
              <a:rPr lang="en-GB" sz="1200" dirty="0"/>
              <a:t>Exclusion rates for Black Caribbean students are 6x higher than those of their peers </a:t>
            </a:r>
          </a:p>
          <a:p>
            <a:pPr algn="ctr"/>
            <a:endParaRPr lang="en-GB" sz="1200" dirty="0"/>
          </a:p>
          <a:p>
            <a:pPr algn="ctr"/>
            <a:endParaRPr lang="en-GB" sz="12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2B98982-9592-60C5-F393-4DE8C268A6B3}"/>
              </a:ext>
            </a:extLst>
          </p:cNvPr>
          <p:cNvSpPr/>
          <p:nvPr/>
        </p:nvSpPr>
        <p:spPr>
          <a:xfrm>
            <a:off x="7633637" y="997467"/>
            <a:ext cx="2879776" cy="145327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rgbClr val="FF0000"/>
                </a:solidFill>
              </a:rPr>
              <a:t>POLICE</a:t>
            </a:r>
          </a:p>
          <a:p>
            <a:pPr algn="ctr"/>
            <a:endParaRPr lang="en-GB" sz="1600" dirty="0"/>
          </a:p>
          <a:p>
            <a:pPr algn="ctr"/>
            <a:r>
              <a:rPr lang="en-GB" sz="1600" dirty="0"/>
              <a:t>Police are more than 6x likely to strip-search black children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A84D38D-E3BC-6AA8-B47B-987E1A57C474}"/>
              </a:ext>
            </a:extLst>
          </p:cNvPr>
          <p:cNvSpPr/>
          <p:nvPr/>
        </p:nvSpPr>
        <p:spPr>
          <a:xfrm>
            <a:off x="8744777" y="2722938"/>
            <a:ext cx="1936193" cy="168431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00" b="1" dirty="0">
              <a:solidFill>
                <a:srgbClr val="FF0000"/>
              </a:solidFill>
            </a:endParaRPr>
          </a:p>
          <a:p>
            <a:pPr algn="ctr"/>
            <a:r>
              <a:rPr lang="en-GB" sz="1400" b="1" dirty="0">
                <a:solidFill>
                  <a:srgbClr val="FF0000"/>
                </a:solidFill>
              </a:rPr>
              <a:t>SOCIAL CARE</a:t>
            </a:r>
          </a:p>
          <a:p>
            <a:pPr algn="ctr"/>
            <a:endParaRPr lang="en-GB" sz="1400" dirty="0"/>
          </a:p>
          <a:p>
            <a:pPr algn="ctr"/>
            <a:r>
              <a:rPr lang="en-GB" sz="1400" dirty="0"/>
              <a:t>Only 6% of Directors of Social Care are Black</a:t>
            </a:r>
          </a:p>
          <a:p>
            <a:pPr algn="ctr"/>
            <a:endParaRPr lang="en-GB" sz="1400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70A1270-E31E-48DE-6DF3-8BF6F4ADDFC2}"/>
              </a:ext>
            </a:extLst>
          </p:cNvPr>
          <p:cNvSpPr/>
          <p:nvPr/>
        </p:nvSpPr>
        <p:spPr>
          <a:xfrm>
            <a:off x="2684642" y="6077904"/>
            <a:ext cx="6557022" cy="48379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rgbClr val="FF0000"/>
                </a:solidFill>
              </a:rPr>
              <a:t>EVERY</a:t>
            </a:r>
            <a:r>
              <a:rPr lang="en-GB" sz="1600" dirty="0"/>
              <a:t> CHILD </a:t>
            </a:r>
            <a:r>
              <a:rPr lang="en-GB" sz="1600" b="1" u="sng" dirty="0"/>
              <a:t>REALLY</a:t>
            </a:r>
            <a:r>
              <a:rPr lang="en-GB" sz="1600" b="1" dirty="0"/>
              <a:t> </a:t>
            </a:r>
            <a:r>
              <a:rPr lang="en-GB" sz="1600" dirty="0"/>
              <a:t>MATTERS</a:t>
            </a:r>
          </a:p>
        </p:txBody>
      </p:sp>
      <p:pic>
        <p:nvPicPr>
          <p:cNvPr id="3076" name="Picture 4" descr="The Role of Water in Seed Germination: How to Water Seeds for Maximum  Growth?">
            <a:extLst>
              <a:ext uri="{FF2B5EF4-FFF2-40B4-BE49-F238E27FC236}">
                <a16:creationId xmlns:a16="http://schemas.microsoft.com/office/drawing/2014/main" id="{AC42039A-75A0-88C1-0B6D-531D80B86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730" y="4914116"/>
            <a:ext cx="1712573" cy="1142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8506CD5-F961-635C-0E6C-9568E637E52F}"/>
              </a:ext>
            </a:extLst>
          </p:cNvPr>
          <p:cNvSpPr/>
          <p:nvPr/>
        </p:nvSpPr>
        <p:spPr>
          <a:xfrm>
            <a:off x="1303119" y="3229799"/>
            <a:ext cx="2373936" cy="16843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rgbClr val="FF0000"/>
                </a:solidFill>
              </a:rPr>
              <a:t>SOCIAL CARE</a:t>
            </a:r>
          </a:p>
          <a:p>
            <a:pPr algn="ctr"/>
            <a:endParaRPr lang="en-GB" sz="1600" b="1" dirty="0">
              <a:solidFill>
                <a:srgbClr val="FF0000"/>
              </a:solidFill>
            </a:endParaRPr>
          </a:p>
          <a:p>
            <a:pPr algn="ctr"/>
            <a:r>
              <a:rPr lang="en-GB" sz="1600" dirty="0"/>
              <a:t>Black children wait longer to be adopted than white children 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CF0912D-011E-8D3A-FD78-04EBCFE3E376}"/>
              </a:ext>
            </a:extLst>
          </p:cNvPr>
          <p:cNvSpPr/>
          <p:nvPr/>
        </p:nvSpPr>
        <p:spPr>
          <a:xfrm>
            <a:off x="4445251" y="2662807"/>
            <a:ext cx="2227829" cy="132556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rgbClr val="FF0000"/>
                </a:solidFill>
              </a:rPr>
              <a:t>HEALTH </a:t>
            </a:r>
          </a:p>
          <a:p>
            <a:pPr algn="ctr"/>
            <a:r>
              <a:rPr lang="en-GB" sz="1400" dirty="0"/>
              <a:t>Black babies are 3x more likely to die than white babies</a:t>
            </a:r>
          </a:p>
          <a:p>
            <a:pPr algn="ctr"/>
            <a:endParaRPr lang="en-GB" sz="1400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4D68629-7CB8-F633-481F-4638506DEA11}"/>
              </a:ext>
            </a:extLst>
          </p:cNvPr>
          <p:cNvGrpSpPr/>
          <p:nvPr/>
        </p:nvGrpSpPr>
        <p:grpSpPr>
          <a:xfrm>
            <a:off x="2490087" y="839852"/>
            <a:ext cx="6751577" cy="3266506"/>
            <a:chOff x="2490087" y="839852"/>
            <a:chExt cx="6751577" cy="3266506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4AFA8F7-9A14-D924-AC56-7AF3EF0ACF8E}"/>
                </a:ext>
              </a:extLst>
            </p:cNvPr>
            <p:cNvCxnSpPr>
              <a:stCxn id="6" idx="2"/>
              <a:endCxn id="11" idx="0"/>
            </p:cNvCxnSpPr>
            <p:nvPr/>
          </p:nvCxnSpPr>
          <p:spPr>
            <a:xfrm flipH="1">
              <a:off x="2490087" y="2172726"/>
              <a:ext cx="116733" cy="1057073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921F57F-BCDE-F492-6D2E-7A1CD9561B28}"/>
                </a:ext>
              </a:extLst>
            </p:cNvPr>
            <p:cNvCxnSpPr>
              <a:cxnSpLocks/>
              <a:stCxn id="12" idx="1"/>
            </p:cNvCxnSpPr>
            <p:nvPr/>
          </p:nvCxnSpPr>
          <p:spPr>
            <a:xfrm flipH="1">
              <a:off x="3697845" y="3325589"/>
              <a:ext cx="747406" cy="780769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A837940-6F78-C0E8-F8FC-88BAADBC69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58516" y="1901537"/>
              <a:ext cx="747406" cy="780769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DD18330-B919-E995-31E2-0B288212C67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79013" y="839852"/>
              <a:ext cx="1206230" cy="157615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CD6E29C-14CA-1E68-71E7-F0F1BCEED27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673080" y="3303222"/>
              <a:ext cx="2071697" cy="359012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847EB0A-0243-4F99-34E3-351C28D78E0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30539" y="2450746"/>
              <a:ext cx="111125" cy="304302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9FE2EA7-7A4F-F901-B81D-EB2AB4162D2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19779" y="1941030"/>
              <a:ext cx="1924998" cy="1256391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76038EE-FDCC-AC17-03F6-9D2D08A40AA4}"/>
                </a:ext>
              </a:extLst>
            </p:cNvPr>
            <p:cNvCxnSpPr>
              <a:cxnSpLocks/>
              <a:endCxn id="6" idx="3"/>
            </p:cNvCxnSpPr>
            <p:nvPr/>
          </p:nvCxnSpPr>
          <p:spPr>
            <a:xfrm flipH="1" flipV="1">
              <a:off x="3793788" y="1373000"/>
              <a:ext cx="1541184" cy="1332303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6E3C9C6-F399-B500-E23B-8AD5D5BCD5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93788" y="862065"/>
              <a:ext cx="651463" cy="496161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87843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E3E47-D036-4A72-8B08-A467EDE16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4135" y="115591"/>
            <a:ext cx="10515600" cy="1325563"/>
          </a:xfrm>
        </p:spPr>
        <p:txBody>
          <a:bodyPr/>
          <a:lstStyle/>
          <a:p>
            <a:r>
              <a:rPr lang="en-GB" dirty="0">
                <a:latin typeface="Arial Black" panose="020B0A04020102020204" pitchFamily="34" charset="0"/>
              </a:rPr>
              <a:t>Being an anti-racist leader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C40D15-E6B6-A796-B02B-979393E4E303}"/>
              </a:ext>
            </a:extLst>
          </p:cNvPr>
          <p:cNvSpPr txBox="1"/>
          <p:nvPr/>
        </p:nvSpPr>
        <p:spPr>
          <a:xfrm>
            <a:off x="838200" y="1690688"/>
            <a:ext cx="10083800" cy="452431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181818"/>
                </a:solidFill>
              </a:rPr>
              <a:t>“Anti-racist leadership is understanding your how your racial and social identities intersect with power and privilege. It is about being intentional in crafting your </a:t>
            </a:r>
            <a:r>
              <a:rPr lang="en-US" sz="3600" dirty="0" err="1">
                <a:solidFill>
                  <a:srgbClr val="181818"/>
                </a:solidFill>
              </a:rPr>
              <a:t>organisational</a:t>
            </a:r>
            <a:r>
              <a:rPr lang="en-US" sz="3600" dirty="0">
                <a:solidFill>
                  <a:srgbClr val="181818"/>
                </a:solidFill>
              </a:rPr>
              <a:t> culture and environment, and supporting people through equitable </a:t>
            </a:r>
            <a:r>
              <a:rPr lang="en-US" sz="3600" dirty="0" err="1">
                <a:solidFill>
                  <a:srgbClr val="181818"/>
                </a:solidFill>
              </a:rPr>
              <a:t>organisational</a:t>
            </a:r>
            <a:r>
              <a:rPr lang="en-US" sz="3600" dirty="0">
                <a:solidFill>
                  <a:srgbClr val="181818"/>
                </a:solidFill>
              </a:rPr>
              <a:t> structures.”</a:t>
            </a:r>
          </a:p>
          <a:p>
            <a:pPr algn="ctr"/>
            <a:endParaRPr lang="en-US" sz="3600" dirty="0">
              <a:solidFill>
                <a:srgbClr val="181818"/>
              </a:solidFill>
            </a:endParaRPr>
          </a:p>
          <a:p>
            <a:pPr algn="ctr"/>
            <a:r>
              <a:rPr lang="en-US" sz="3600" dirty="0">
                <a:solidFill>
                  <a:srgbClr val="181818"/>
                </a:solidFill>
              </a:rPr>
              <a:t>(Dr. Nicole Evans, Embracing Equity)</a:t>
            </a:r>
            <a:endParaRPr lang="en-GB" sz="3600" dirty="0">
              <a:solidFill>
                <a:srgbClr val="181818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2CD31A-42F0-4139-7887-0E2B562603EA}"/>
              </a:ext>
            </a:extLst>
          </p:cNvPr>
          <p:cNvSpPr txBox="1"/>
          <p:nvPr/>
        </p:nvSpPr>
        <p:spPr>
          <a:xfrm>
            <a:off x="410183" y="6396335"/>
            <a:ext cx="113716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Would you be described as an anti-racist leader?</a:t>
            </a:r>
            <a:endParaRPr lang="en-GB" sz="2400" dirty="0"/>
          </a:p>
        </p:txBody>
      </p:sp>
      <p:pic>
        <p:nvPicPr>
          <p:cNvPr id="9" name="Picture 2" descr="21,500+ Questions Mark Stock Photos, Pictures &amp; Royalty-Free Images -  iStock | Questions mark icon">
            <a:extLst>
              <a:ext uri="{FF2B5EF4-FFF2-40B4-BE49-F238E27FC236}">
                <a16:creationId xmlns:a16="http://schemas.microsoft.com/office/drawing/2014/main" id="{5BB1F1C2-71A9-46C0-EEA8-1A3DF5014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64" y="5897267"/>
            <a:ext cx="635471" cy="635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8893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F1475-E9EE-C2E2-06D8-8EBD09A4C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100" y="365125"/>
            <a:ext cx="12407900" cy="1325563"/>
          </a:xfrm>
        </p:spPr>
        <p:txBody>
          <a:bodyPr/>
          <a:lstStyle/>
          <a:p>
            <a:r>
              <a:rPr lang="en-GB" b="1" dirty="0">
                <a:latin typeface="Arial Black" panose="020B0A04020102020204" pitchFamily="34" charset="0"/>
              </a:rPr>
              <a:t>Anti-Racist Systems Leadership: </a:t>
            </a:r>
            <a:br>
              <a:rPr lang="en-GB" b="1" dirty="0">
                <a:latin typeface="Arial Black" panose="020B0A04020102020204" pitchFamily="34" charset="0"/>
              </a:rPr>
            </a:br>
            <a:r>
              <a:rPr lang="en-GB" b="1" dirty="0">
                <a:latin typeface="Arial Black" panose="020B0A04020102020204" pitchFamily="34" charset="0"/>
              </a:rPr>
              <a:t>It’s a mindset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A0B9E1E-8768-3C8E-9911-40BAC833EF15}"/>
              </a:ext>
            </a:extLst>
          </p:cNvPr>
          <p:cNvSpPr/>
          <p:nvPr/>
        </p:nvSpPr>
        <p:spPr>
          <a:xfrm>
            <a:off x="457200" y="1893888"/>
            <a:ext cx="2628900" cy="20193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800" b="1" dirty="0"/>
              <a:t>Being ethics-driven – </a:t>
            </a:r>
          </a:p>
          <a:p>
            <a:pPr algn="ctr"/>
            <a:r>
              <a:rPr lang="en-GB" sz="1800" b="1" dirty="0"/>
              <a:t>A moral imperative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A638BF-1904-6A66-6CE2-C2F22759EFCC}"/>
              </a:ext>
            </a:extLst>
          </p:cNvPr>
          <p:cNvSpPr/>
          <p:nvPr/>
        </p:nvSpPr>
        <p:spPr>
          <a:xfrm>
            <a:off x="9251952" y="4116388"/>
            <a:ext cx="2628900" cy="20193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800" b="1" dirty="0"/>
              <a:t>Not about saviour-ship or heroism – it is about doing the right thing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BD4FCB-29D9-7688-EABE-7E90F24CA84B}"/>
              </a:ext>
            </a:extLst>
          </p:cNvPr>
          <p:cNvSpPr/>
          <p:nvPr/>
        </p:nvSpPr>
        <p:spPr>
          <a:xfrm>
            <a:off x="457200" y="4116388"/>
            <a:ext cx="2628900" cy="20193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800" b="1" dirty="0"/>
              <a:t>Humility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75F3E0-7599-ACFB-922A-91F603187A82}"/>
              </a:ext>
            </a:extLst>
          </p:cNvPr>
          <p:cNvSpPr/>
          <p:nvPr/>
        </p:nvSpPr>
        <p:spPr>
          <a:xfrm>
            <a:off x="3378200" y="4116388"/>
            <a:ext cx="2628900" cy="20193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800" b="1" dirty="0"/>
              <a:t>Integrity and Authenticity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0DA357-E99B-7E77-083F-CEFA4B9816CC}"/>
              </a:ext>
            </a:extLst>
          </p:cNvPr>
          <p:cNvSpPr/>
          <p:nvPr/>
        </p:nvSpPr>
        <p:spPr>
          <a:xfrm>
            <a:off x="6408737" y="1893888"/>
            <a:ext cx="2628900" cy="20193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800" b="1" dirty="0"/>
              <a:t>Amplifying marginalised </a:t>
            </a:r>
            <a:r>
              <a:rPr lang="en-GB" sz="1800" b="1"/>
              <a:t>(Black) </a:t>
            </a:r>
            <a:r>
              <a:rPr lang="en-GB" sz="1800" b="1" dirty="0"/>
              <a:t>voices without exploiting emotional labour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549999-FE7A-ABA6-4D06-DEDB2FF88451}"/>
              </a:ext>
            </a:extLst>
          </p:cNvPr>
          <p:cNvSpPr/>
          <p:nvPr/>
        </p:nvSpPr>
        <p:spPr>
          <a:xfrm>
            <a:off x="3378200" y="1893888"/>
            <a:ext cx="2628900" cy="20193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800" b="1" dirty="0"/>
              <a:t>Frequent conscious  internal introspection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8F5D36-87D6-F398-F166-9B0484A12337}"/>
              </a:ext>
            </a:extLst>
          </p:cNvPr>
          <p:cNvSpPr/>
          <p:nvPr/>
        </p:nvSpPr>
        <p:spPr>
          <a:xfrm>
            <a:off x="6408737" y="4116388"/>
            <a:ext cx="2628900" cy="20193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800" b="1" dirty="0"/>
              <a:t>Tolerate uncertainty and discomfort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4A4CAB-1FC5-523E-5CC0-4AFEF3A3D0A7}"/>
              </a:ext>
            </a:extLst>
          </p:cNvPr>
          <p:cNvSpPr/>
          <p:nvPr/>
        </p:nvSpPr>
        <p:spPr>
          <a:xfrm>
            <a:off x="9251952" y="1893888"/>
            <a:ext cx="2628900" cy="20193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800" b="1" dirty="0"/>
              <a:t>Accountability / affinity circles </a:t>
            </a:r>
          </a:p>
        </p:txBody>
      </p:sp>
    </p:spTree>
    <p:extLst>
      <p:ext uri="{BB962C8B-B14F-4D97-AF65-F5344CB8AC3E}">
        <p14:creationId xmlns:p14="http://schemas.microsoft.com/office/powerpoint/2010/main" val="1508226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30DA8-7F95-F804-598D-000462347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00" y="365125"/>
            <a:ext cx="10960100" cy="1325563"/>
          </a:xfrm>
        </p:spPr>
        <p:txBody>
          <a:bodyPr/>
          <a:lstStyle/>
          <a:p>
            <a:r>
              <a:rPr lang="en-GB" b="1" dirty="0">
                <a:latin typeface="Arial Black" panose="020B0A04020102020204" pitchFamily="34" charset="0"/>
              </a:rPr>
              <a:t>Move beyond individualism – build community, not just partnerships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D35ED-3884-914C-D183-5A2D544646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7901" y="2120646"/>
            <a:ext cx="6675234" cy="359778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0" i="0" dirty="0">
                <a:solidFill>
                  <a:srgbClr val="181818"/>
                </a:solidFill>
                <a:effectLst/>
              </a:rPr>
              <a:t>“To build community requires </a:t>
            </a:r>
            <a:r>
              <a:rPr lang="en-US" sz="2800" b="0" i="0" dirty="0">
                <a:solidFill>
                  <a:srgbClr val="FF0000"/>
                </a:solidFill>
                <a:effectLst/>
              </a:rPr>
              <a:t>vigilant awareness of the work </a:t>
            </a:r>
            <a:r>
              <a:rPr lang="en-US" sz="2800" b="0" i="0" dirty="0">
                <a:solidFill>
                  <a:srgbClr val="181818"/>
                </a:solidFill>
                <a:effectLst/>
              </a:rPr>
              <a:t>we must continually do to </a:t>
            </a:r>
            <a:r>
              <a:rPr lang="en-US" sz="2800" b="0" i="0" dirty="0">
                <a:solidFill>
                  <a:srgbClr val="FF0000"/>
                </a:solidFill>
                <a:effectLst/>
              </a:rPr>
              <a:t>undermine all the socialization </a:t>
            </a:r>
            <a:r>
              <a:rPr lang="en-US" sz="2800" b="0" i="0" dirty="0">
                <a:solidFill>
                  <a:srgbClr val="181818"/>
                </a:solidFill>
                <a:effectLst/>
              </a:rPr>
              <a:t>that leads us to </a:t>
            </a:r>
            <a:r>
              <a:rPr lang="en-US" sz="2800" b="0" i="0" dirty="0">
                <a:solidFill>
                  <a:srgbClr val="FF0000"/>
                </a:solidFill>
                <a:effectLst/>
              </a:rPr>
              <a:t>behave in ways that perpetuate domination</a:t>
            </a:r>
            <a:r>
              <a:rPr lang="en-US" sz="2800" b="0" i="0" dirty="0">
                <a:solidFill>
                  <a:srgbClr val="181818"/>
                </a:solidFill>
                <a:effectLst/>
              </a:rPr>
              <a:t>.”</a:t>
            </a:r>
          </a:p>
          <a:p>
            <a:pPr marL="0" indent="0" algn="ctr">
              <a:buNone/>
            </a:pPr>
            <a:endParaRPr lang="en-US" sz="2800" b="0" i="0" dirty="0">
              <a:solidFill>
                <a:srgbClr val="181818"/>
              </a:solidFill>
              <a:effectLst/>
            </a:endParaRPr>
          </a:p>
          <a:p>
            <a:pPr marL="0" indent="0" algn="ctr">
              <a:buNone/>
            </a:pPr>
            <a:r>
              <a:rPr lang="en-GB" sz="2800" dirty="0"/>
              <a:t> - Bell Hooks, </a:t>
            </a:r>
          </a:p>
          <a:p>
            <a:pPr marL="0" indent="0" algn="ctr">
              <a:buNone/>
            </a:pPr>
            <a:r>
              <a:rPr lang="en-GB" sz="2800" dirty="0"/>
              <a:t>Writer, Theorist, Educator and Social Critic</a:t>
            </a:r>
          </a:p>
          <a:p>
            <a:endParaRPr lang="en-GB" dirty="0"/>
          </a:p>
        </p:txBody>
      </p:sp>
      <p:pic>
        <p:nvPicPr>
          <p:cNvPr id="2050" name="Picture 2" descr="bell hooks: An Intellectual Who Walked the Talk">
            <a:extLst>
              <a:ext uri="{FF2B5EF4-FFF2-40B4-BE49-F238E27FC236}">
                <a16:creationId xmlns:a16="http://schemas.microsoft.com/office/drawing/2014/main" id="{462B0DA5-74A1-41D6-5D1E-1434A3F19D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466" y="2568575"/>
            <a:ext cx="3715147" cy="270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07440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BF3B8-38CE-9B12-8524-BFBA7E32D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009" y="365125"/>
            <a:ext cx="11527276" cy="1325563"/>
          </a:xfrm>
        </p:spPr>
        <p:txBody>
          <a:bodyPr/>
          <a:lstStyle/>
          <a:p>
            <a:r>
              <a:rPr lang="en-GB" b="1" dirty="0">
                <a:latin typeface="Arial Black" panose="020B0A04020102020204" pitchFamily="34" charset="0"/>
              </a:rPr>
              <a:t>Build </a:t>
            </a:r>
            <a:r>
              <a:rPr lang="en-GB" dirty="0">
                <a:latin typeface="Arial Black" panose="020B0A04020102020204" pitchFamily="34" charset="0"/>
              </a:rPr>
              <a:t>community</a:t>
            </a:r>
            <a:r>
              <a:rPr lang="en-GB" b="1" dirty="0">
                <a:latin typeface="Arial Black" panose="020B0A04020102020204" pitchFamily="34" charset="0"/>
              </a:rPr>
              <a:t> at a systems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B23D3-150D-CFD8-2889-E6AB8FE56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009" y="1690687"/>
            <a:ext cx="11439727" cy="4802187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1600" b="1" dirty="0"/>
              <a:t>Racism remains a deeply intricate </a:t>
            </a:r>
            <a:r>
              <a:rPr lang="en-US" sz="1600" dirty="0"/>
              <a:t>and ever-changing challenge, even in the face of ongoing efforts to address it.  (</a:t>
            </a:r>
            <a:r>
              <a:rPr lang="en-GB" sz="1600" dirty="0" err="1">
                <a:solidFill>
                  <a:srgbClr val="201B1A"/>
                </a:solidFill>
              </a:rPr>
              <a:t>Spillett</a:t>
            </a:r>
            <a:r>
              <a:rPr lang="en-GB" sz="1600" dirty="0">
                <a:solidFill>
                  <a:srgbClr val="201B1A"/>
                </a:solidFill>
              </a:rPr>
              <a:t>, M. (2024)</a:t>
            </a:r>
          </a:p>
          <a:p>
            <a:pPr marL="514350" indent="-514350">
              <a:buFont typeface="+mj-lt"/>
              <a:buAutoNum type="arabicPeriod"/>
            </a:pPr>
            <a:endParaRPr lang="en-GB" sz="1600" dirty="0">
              <a:solidFill>
                <a:srgbClr val="201B1A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1600" b="1" dirty="0"/>
              <a:t>Financial constraints and racial inequities </a:t>
            </a:r>
            <a:r>
              <a:rPr lang="en-US" sz="1600" dirty="0"/>
              <a:t>create a multifaceted issue that demands thoughtful and strategic solutions. </a:t>
            </a:r>
          </a:p>
          <a:p>
            <a:pPr marL="514350" indent="-514350">
              <a:buFont typeface="+mj-lt"/>
              <a:buAutoNum type="arabicPeriod"/>
            </a:pPr>
            <a:endParaRPr lang="en-US" sz="1600" dirty="0"/>
          </a:p>
          <a:p>
            <a:pPr marL="514350" indent="-514350">
              <a:buFont typeface="+mj-lt"/>
              <a:buAutoNum type="arabicPeriod"/>
            </a:pPr>
            <a:r>
              <a:rPr lang="en-US" sz="1600" dirty="0"/>
              <a:t>Tackling racism </a:t>
            </a:r>
            <a:r>
              <a:rPr lang="en-US" sz="1600" b="1" dirty="0"/>
              <a:t>requires collective action and collaboration</a:t>
            </a:r>
            <a:r>
              <a:rPr lang="en-US" sz="1600" dirty="0"/>
              <a:t>, drawing on the expertise and perspectives of others. </a:t>
            </a:r>
          </a:p>
          <a:p>
            <a:pPr marL="514350" indent="-514350">
              <a:buFont typeface="+mj-lt"/>
              <a:buAutoNum type="arabicPeriod"/>
            </a:pPr>
            <a:endParaRPr lang="en-US" sz="1600" dirty="0"/>
          </a:p>
          <a:p>
            <a:pPr marL="514350" indent="-514350">
              <a:buFont typeface="+mj-lt"/>
              <a:buAutoNum type="arabicPeriod"/>
            </a:pPr>
            <a:r>
              <a:rPr lang="en-US" sz="1600" dirty="0"/>
              <a:t>It is essential to</a:t>
            </a:r>
            <a:r>
              <a:rPr lang="en-US" sz="1600" b="1" dirty="0"/>
              <a:t> uplift and center the voices of Black leaders—particularly Black women</a:t>
            </a:r>
            <a:r>
              <a:rPr lang="en-US" sz="1600" dirty="0"/>
              <a:t>—who bring a crucial intersectional perspective.</a:t>
            </a:r>
          </a:p>
          <a:p>
            <a:pPr marL="514350" indent="-514350">
              <a:buFont typeface="+mj-lt"/>
              <a:buAutoNum type="arabicPeriod"/>
            </a:pPr>
            <a:endParaRPr lang="en-US" sz="1600" dirty="0"/>
          </a:p>
          <a:p>
            <a:pPr marL="514350" indent="-514350">
              <a:buFont typeface="+mj-lt"/>
              <a:buAutoNum type="arabicPeriod"/>
            </a:pPr>
            <a:r>
              <a:rPr lang="en-US" sz="1600" dirty="0"/>
              <a:t>A single-service approach is insufficient in addressing the complexities of racism. Instead, </a:t>
            </a:r>
            <a:r>
              <a:rPr lang="en-US" sz="1600" b="1" dirty="0"/>
              <a:t>a coordinated, multi-agency strategy is necessary</a:t>
            </a:r>
            <a:r>
              <a:rPr lang="en-US" sz="1600" dirty="0"/>
              <a:t> (Ghate, Lewis &amp; Welbourn, 2013).</a:t>
            </a:r>
          </a:p>
          <a:p>
            <a:pPr marL="514350" indent="-514350">
              <a:buFont typeface="+mj-lt"/>
              <a:buAutoNum type="arabicPeriod"/>
            </a:pPr>
            <a:endParaRPr lang="en-US" sz="1600" dirty="0"/>
          </a:p>
          <a:p>
            <a:pPr marL="514350" indent="-514350">
              <a:buFont typeface="+mj-lt"/>
              <a:buAutoNum type="arabicPeriod"/>
            </a:pPr>
            <a:r>
              <a:rPr lang="en-US" sz="1600" dirty="0"/>
              <a:t>The focus should not be on rigid control but on fostering </a:t>
            </a:r>
            <a:r>
              <a:rPr lang="en-US" sz="1600" b="1" dirty="0"/>
              <a:t>influence, ethical leadership, and a commitment </a:t>
            </a:r>
            <a:r>
              <a:rPr lang="en-US" sz="1600" dirty="0"/>
              <a:t>to doing what is right. </a:t>
            </a:r>
          </a:p>
        </p:txBody>
      </p:sp>
    </p:spTree>
    <p:extLst>
      <p:ext uri="{BB962C8B-B14F-4D97-AF65-F5344CB8AC3E}">
        <p14:creationId xmlns:p14="http://schemas.microsoft.com/office/powerpoint/2010/main" val="269736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ECEEA-77F0-8DFA-D25E-B4C43C082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8938"/>
            <a:ext cx="13158551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Leading effective multi-agency partnerships: </a:t>
            </a:r>
            <a:br>
              <a:rPr lang="en-GB" sz="3600" b="1" dirty="0">
                <a:latin typeface="Arial Black" panose="020B0A04020102020204" pitchFamily="34" charset="0"/>
              </a:rPr>
            </a:br>
            <a:r>
              <a:rPr lang="en-GB" sz="3600" b="1" dirty="0">
                <a:latin typeface="Arial Black" panose="020B0A04020102020204" pitchFamily="34" charset="0"/>
              </a:rPr>
              <a:t>A Call to Action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E2B52B5-5421-0437-7764-53E8395944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4195314"/>
              </p:ext>
            </p:extLst>
          </p:nvPr>
        </p:nvGraphicFramePr>
        <p:xfrm>
          <a:off x="469900" y="1074208"/>
          <a:ext cx="10998200" cy="5783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954372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9FA12-CBF1-EA88-4118-2FDDFAF4B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740" y="365125"/>
            <a:ext cx="11023060" cy="1325563"/>
          </a:xfrm>
        </p:spPr>
        <p:txBody>
          <a:bodyPr/>
          <a:lstStyle/>
          <a:p>
            <a:r>
              <a:rPr lang="en-GB" b="1" dirty="0">
                <a:latin typeface="Arial Black" panose="020B0A04020102020204" pitchFamily="34" charset="0"/>
                <a:cs typeface="Arial" panose="020B0604020202020204" pitchFamily="34" charset="0"/>
              </a:rPr>
              <a:t>Stay in touch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3D01AF-1121-3730-2FF8-B4C32C568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783" y="1929116"/>
            <a:ext cx="5620966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Antonia Ogundayisi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>
                <a:hlinkClick r:id="rId2"/>
              </a:rPr>
              <a:t>anthonia10@hotmail.com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@AntoniaOgun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EA33C5-C907-D5E8-BD89-64843280FF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697" y="1143000"/>
            <a:ext cx="3048000" cy="4572000"/>
          </a:xfrm>
          <a:prstGeom prst="rect">
            <a:avLst/>
          </a:prstGeom>
        </p:spPr>
      </p:pic>
      <p:pic>
        <p:nvPicPr>
          <p:cNvPr id="7170" name="Picture 2" descr="The Benefits of Using LinkedIn For Your Career – Co-ops + Careers |  Wentworth Institute of Technology">
            <a:extLst>
              <a:ext uri="{FF2B5EF4-FFF2-40B4-BE49-F238E27FC236}">
                <a16:creationId xmlns:a16="http://schemas.microsoft.com/office/drawing/2014/main" id="{2D4FA729-6F29-3D78-19A9-0E887BC17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88285"/>
            <a:ext cx="1527243" cy="47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Outlook Recommended for UK Microsoft 365 Email | Information Technology  Services">
            <a:extLst>
              <a:ext uri="{FF2B5EF4-FFF2-40B4-BE49-F238E27FC236}">
                <a16:creationId xmlns:a16="http://schemas.microsoft.com/office/drawing/2014/main" id="{995BA751-A1C2-F441-C108-D4F0D4BE8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359" y="2844280"/>
            <a:ext cx="960084" cy="720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Everything you need to know about X | Parent Zone">
            <a:extLst>
              <a:ext uri="{FF2B5EF4-FFF2-40B4-BE49-F238E27FC236}">
                <a16:creationId xmlns:a16="http://schemas.microsoft.com/office/drawing/2014/main" id="{D84FF7F5-2FF7-0C7B-CFB3-922AD63266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28" t="23540" r="37465" b="23424"/>
          <a:stretch/>
        </p:blipFill>
        <p:spPr bwMode="auto">
          <a:xfrm>
            <a:off x="1496795" y="4497225"/>
            <a:ext cx="777211" cy="707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22382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0CD4161-6C15-4F47-9B93-724151867DDD}">
  <we:reference id="wa200005566" version="3.0.0.2" store="en-GB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538</TotalTime>
  <Words>989</Words>
  <Application>Microsoft Office PowerPoint</Application>
  <PresentationFormat>Widescreen</PresentationFormat>
  <Paragraphs>148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Arial Black</vt:lpstr>
      <vt:lpstr>Calibri</vt:lpstr>
      <vt:lpstr>Calibri Light</vt:lpstr>
      <vt:lpstr>GDS Transport</vt:lpstr>
      <vt:lpstr>Times New Roman</vt:lpstr>
      <vt:lpstr>Office Theme</vt:lpstr>
      <vt:lpstr>Race Equity in Children’s Services &amp; Multi-Agency Partnerships</vt:lpstr>
      <vt:lpstr>Warming the Context for Racial Dialogue </vt:lpstr>
      <vt:lpstr>Talking about Race </vt:lpstr>
      <vt:lpstr>Breaking (through) the silence</vt:lpstr>
      <vt:lpstr>PowerPoint Presentation</vt:lpstr>
      <vt:lpstr>UK Legal landscape: Race Equity &amp; Children Protection</vt:lpstr>
      <vt:lpstr>The Practice Landscape </vt:lpstr>
      <vt:lpstr>PowerPoint Presentation</vt:lpstr>
      <vt:lpstr>PowerPoint Presentation</vt:lpstr>
      <vt:lpstr>Do you water or axe?</vt:lpstr>
      <vt:lpstr>PowerPoint Presentation</vt:lpstr>
      <vt:lpstr>Being an anti-racist leader</vt:lpstr>
      <vt:lpstr>Anti-Racist Systems Leadership:  It’s a mindset </vt:lpstr>
      <vt:lpstr>Move beyond individualism – build community, not just partnerships</vt:lpstr>
      <vt:lpstr>Build community at a systems level</vt:lpstr>
      <vt:lpstr>Leading effective multi-agency partnerships:  A Call to Action</vt:lpstr>
      <vt:lpstr>Stay in touch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Antonia Ogundayisi</dc:creator>
  <cp:lastModifiedBy>Antonia Ogundayisi</cp:lastModifiedBy>
  <cp:revision>16</cp:revision>
  <dcterms:created xsi:type="dcterms:W3CDTF">2025-03-07T14:50:43Z</dcterms:created>
  <dcterms:modified xsi:type="dcterms:W3CDTF">2025-03-12T16:48:30Z</dcterms:modified>
</cp:coreProperties>
</file>