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9" r:id="rId4"/>
  </p:sldMasterIdLst>
  <p:notesMasterIdLst>
    <p:notesMasterId r:id="rId56"/>
  </p:notesMasterIdLst>
  <p:handoutMasterIdLst>
    <p:handoutMasterId r:id="rId57"/>
  </p:handoutMasterIdLst>
  <p:sldIdLst>
    <p:sldId id="256" r:id="rId5"/>
    <p:sldId id="303" r:id="rId6"/>
    <p:sldId id="276" r:id="rId7"/>
    <p:sldId id="281" r:id="rId8"/>
    <p:sldId id="279" r:id="rId9"/>
    <p:sldId id="280" r:id="rId10"/>
    <p:sldId id="282" r:id="rId11"/>
    <p:sldId id="283" r:id="rId12"/>
    <p:sldId id="284" r:id="rId13"/>
    <p:sldId id="287" r:id="rId14"/>
    <p:sldId id="286" r:id="rId15"/>
    <p:sldId id="301" r:id="rId16"/>
    <p:sldId id="291" r:id="rId17"/>
    <p:sldId id="288" r:id="rId18"/>
    <p:sldId id="290" r:id="rId19"/>
    <p:sldId id="292" r:id="rId20"/>
    <p:sldId id="295" r:id="rId21"/>
    <p:sldId id="302" r:id="rId22"/>
    <p:sldId id="285" r:id="rId23"/>
    <p:sldId id="294" r:id="rId24"/>
    <p:sldId id="293" r:id="rId25"/>
    <p:sldId id="304" r:id="rId26"/>
    <p:sldId id="300" r:id="rId27"/>
    <p:sldId id="299" r:id="rId28"/>
    <p:sldId id="331" r:id="rId29"/>
    <p:sldId id="313" r:id="rId30"/>
    <p:sldId id="306" r:id="rId31"/>
    <p:sldId id="305" r:id="rId32"/>
    <p:sldId id="310" r:id="rId33"/>
    <p:sldId id="326" r:id="rId34"/>
    <p:sldId id="314" r:id="rId35"/>
    <p:sldId id="309" r:id="rId36"/>
    <p:sldId id="311" r:id="rId37"/>
    <p:sldId id="312" r:id="rId38"/>
    <p:sldId id="327" r:id="rId39"/>
    <p:sldId id="315" r:id="rId40"/>
    <p:sldId id="308" r:id="rId41"/>
    <p:sldId id="307" r:id="rId42"/>
    <p:sldId id="297" r:id="rId43"/>
    <p:sldId id="318" r:id="rId44"/>
    <p:sldId id="316" r:id="rId45"/>
    <p:sldId id="322" r:id="rId46"/>
    <p:sldId id="321" r:id="rId47"/>
    <p:sldId id="320" r:id="rId48"/>
    <p:sldId id="332" r:id="rId49"/>
    <p:sldId id="323" r:id="rId50"/>
    <p:sldId id="330" r:id="rId51"/>
    <p:sldId id="319" r:id="rId52"/>
    <p:sldId id="317" r:id="rId53"/>
    <p:sldId id="333" r:id="rId54"/>
    <p:sldId id="329" r:id="rId5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187862-1FDE-496C-8B36-0CE2F31CAC5E}" v="192" dt="2025-02-14T11:44:25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08"/>
  </p:normalViewPr>
  <p:slideViewPr>
    <p:cSldViewPr snapToGrid="0" snapToObjects="1">
      <p:cViewPr varScale="1">
        <p:scale>
          <a:sx n="106" d="100"/>
          <a:sy n="106" d="100"/>
        </p:scale>
        <p:origin x="79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https://liveuclac-my.sharepoint.com/personal/qtnvvil_ucl_ac_uk/Documents/05%20UCL/6.0-MCS/MCS%20project%20-%20Youth%20Endowment%20Fund%20(Aase)/Output%20of%20analysis/_INTERIM%20REPORT%20RESULTS_v2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7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8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9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10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50032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'ACEs=&gt;assault'!$I$4:$I$10</c:f>
                <c:numCache>
                  <c:formatCode>General</c:formatCode>
                  <c:ptCount val="7"/>
                  <c:pt idx="0">
                    <c:v>2.5999999999999995E-2</c:v>
                  </c:pt>
                  <c:pt idx="1">
                    <c:v>2.3499999999999993E-2</c:v>
                  </c:pt>
                  <c:pt idx="2">
                    <c:v>2.250000000000002E-2</c:v>
                  </c:pt>
                  <c:pt idx="3">
                    <c:v>2.6499999999999996E-2</c:v>
                  </c:pt>
                  <c:pt idx="4">
                    <c:v>3.7000000000000005E-2</c:v>
                  </c:pt>
                  <c:pt idx="5">
                    <c:v>4.4000000000000011E-2</c:v>
                  </c:pt>
                  <c:pt idx="6">
                    <c:v>5.6499999999999967E-2</c:v>
                  </c:pt>
                </c:numCache>
              </c:numRef>
            </c:plus>
            <c:minus>
              <c:numRef>
                <c:f>'ACEs=&gt;assault'!$I$4:$I$10</c:f>
                <c:numCache>
                  <c:formatCode>General</c:formatCode>
                  <c:ptCount val="7"/>
                  <c:pt idx="0">
                    <c:v>2.5999999999999995E-2</c:v>
                  </c:pt>
                  <c:pt idx="1">
                    <c:v>2.3499999999999993E-2</c:v>
                  </c:pt>
                  <c:pt idx="2">
                    <c:v>2.250000000000002E-2</c:v>
                  </c:pt>
                  <c:pt idx="3">
                    <c:v>2.6499999999999996E-2</c:v>
                  </c:pt>
                  <c:pt idx="4">
                    <c:v>3.7000000000000005E-2</c:v>
                  </c:pt>
                  <c:pt idx="5">
                    <c:v>4.4000000000000011E-2</c:v>
                  </c:pt>
                  <c:pt idx="6">
                    <c:v>5.6499999999999967E-2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'ACEs=&gt;assault'!$E$4:$E$10</c:f>
              <c:strCache>
                <c:ptCount val="7"/>
                <c:pt idx="0">
                  <c:v>None </c:v>
                </c:pt>
                <c:pt idx="1">
                  <c:v>One ACE</c:v>
                </c:pt>
                <c:pt idx="2">
                  <c:v>Two ACEs</c:v>
                </c:pt>
                <c:pt idx="3">
                  <c:v>Three ACEs</c:v>
                </c:pt>
                <c:pt idx="4">
                  <c:v>Four ACEs</c:v>
                </c:pt>
                <c:pt idx="5">
                  <c:v>Five ACEs</c:v>
                </c:pt>
                <c:pt idx="6">
                  <c:v>Six or more ACEs</c:v>
                </c:pt>
              </c:strCache>
            </c:strRef>
          </c:cat>
          <c:val>
            <c:numRef>
              <c:f>'ACEs=&gt;assault'!$F$4:$F$10</c:f>
              <c:numCache>
                <c:formatCode>0.0%</c:formatCode>
                <c:ptCount val="7"/>
                <c:pt idx="0">
                  <c:v>0.36199999999999999</c:v>
                </c:pt>
                <c:pt idx="1">
                  <c:v>0.39400000000000002</c:v>
                </c:pt>
                <c:pt idx="2">
                  <c:v>0.43</c:v>
                </c:pt>
                <c:pt idx="3">
                  <c:v>0.45</c:v>
                </c:pt>
                <c:pt idx="4">
                  <c:v>0.45600000000000002</c:v>
                </c:pt>
                <c:pt idx="5">
                  <c:v>0.48</c:v>
                </c:pt>
                <c:pt idx="6">
                  <c:v>0.52400000000000002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9B-4600-ACC2-260A2AB5C8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GB" dirty="0"/>
                  <a:t>Prevalence of assault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+mj-lt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50032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'ACES=&gt;weapon'!$I$4:$I$10</c:f>
                <c:numCache>
                  <c:formatCode>General</c:formatCode>
                  <c:ptCount val="7"/>
                  <c:pt idx="0">
                    <c:v>1.7950000000000001E-2</c:v>
                  </c:pt>
                  <c:pt idx="1">
                    <c:v>1.3649999999999995E-2</c:v>
                  </c:pt>
                  <c:pt idx="2">
                    <c:v>1.4199999999999997E-2</c:v>
                  </c:pt>
                  <c:pt idx="3">
                    <c:v>1.8800000000000004E-2</c:v>
                  </c:pt>
                  <c:pt idx="4">
                    <c:v>2.2700000000000005E-2</c:v>
                  </c:pt>
                  <c:pt idx="5">
                    <c:v>3.4499999999999996E-2</c:v>
                  </c:pt>
                  <c:pt idx="6">
                    <c:v>4.3500000000000004E-2</c:v>
                  </c:pt>
                </c:numCache>
              </c:numRef>
            </c:plus>
            <c:minus>
              <c:numRef>
                <c:f>'ACES=&gt;weapon'!$I$4:$I$10</c:f>
                <c:numCache>
                  <c:formatCode>General</c:formatCode>
                  <c:ptCount val="7"/>
                  <c:pt idx="0">
                    <c:v>1.7950000000000001E-2</c:v>
                  </c:pt>
                  <c:pt idx="1">
                    <c:v>1.3649999999999995E-2</c:v>
                  </c:pt>
                  <c:pt idx="2">
                    <c:v>1.4199999999999997E-2</c:v>
                  </c:pt>
                  <c:pt idx="3">
                    <c:v>1.8800000000000004E-2</c:v>
                  </c:pt>
                  <c:pt idx="4">
                    <c:v>2.2700000000000005E-2</c:v>
                  </c:pt>
                  <c:pt idx="5">
                    <c:v>3.4499999999999996E-2</c:v>
                  </c:pt>
                  <c:pt idx="6">
                    <c:v>4.3500000000000004E-2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'ACES=&gt;weapon'!$E$4:$E$10</c:f>
              <c:strCache>
                <c:ptCount val="7"/>
                <c:pt idx="0">
                  <c:v>None </c:v>
                </c:pt>
                <c:pt idx="1">
                  <c:v>One ACE</c:v>
                </c:pt>
                <c:pt idx="2">
                  <c:v>Two ACEs</c:v>
                </c:pt>
                <c:pt idx="3">
                  <c:v>Three ACEs</c:v>
                </c:pt>
                <c:pt idx="4">
                  <c:v>Four ACEs</c:v>
                </c:pt>
                <c:pt idx="5">
                  <c:v>Five ACEs</c:v>
                </c:pt>
                <c:pt idx="6">
                  <c:v>Six or more ACEs</c:v>
                </c:pt>
              </c:strCache>
            </c:strRef>
          </c:cat>
          <c:val>
            <c:numRef>
              <c:f>'ACES=&gt;weapon'!$F$4:$F$10</c:f>
              <c:numCache>
                <c:formatCode>0.0%</c:formatCode>
                <c:ptCount val="7"/>
                <c:pt idx="0">
                  <c:v>6.1600000000000002E-2</c:v>
                </c:pt>
                <c:pt idx="1">
                  <c:v>7.7399999999999997E-2</c:v>
                </c:pt>
                <c:pt idx="2">
                  <c:v>9.6699999999999994E-2</c:v>
                </c:pt>
                <c:pt idx="3">
                  <c:v>0.109</c:v>
                </c:pt>
                <c:pt idx="4">
                  <c:v>0.11700000000000001</c:v>
                </c:pt>
                <c:pt idx="5">
                  <c:v>0.13800000000000001</c:v>
                </c:pt>
                <c:pt idx="6">
                  <c:v>0.154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8-4B7F-89D8-CAB3E853D2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GB"/>
                  <a:t>Prevalance of weapon involvement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50032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'ACEs=&gt;gang'!$I$4:$I$10</c:f>
                <c:numCache>
                  <c:formatCode>General</c:formatCode>
                  <c:ptCount val="7"/>
                  <c:pt idx="0">
                    <c:v>1.7749999999999998E-2</c:v>
                  </c:pt>
                  <c:pt idx="1">
                    <c:v>1.2799999999999999E-2</c:v>
                  </c:pt>
                  <c:pt idx="2">
                    <c:v>1.2150000000000005E-2</c:v>
                  </c:pt>
                  <c:pt idx="3">
                    <c:v>1.5150000000000004E-2</c:v>
                  </c:pt>
                  <c:pt idx="4">
                    <c:v>2.0600000000000004E-2</c:v>
                  </c:pt>
                  <c:pt idx="5">
                    <c:v>3.075E-2</c:v>
                  </c:pt>
                  <c:pt idx="6">
                    <c:v>3.2550000000000003E-2</c:v>
                  </c:pt>
                </c:numCache>
              </c:numRef>
            </c:plus>
            <c:minus>
              <c:numRef>
                <c:f>'ACEs=&gt;gang'!$I$4:$I$10</c:f>
                <c:numCache>
                  <c:formatCode>General</c:formatCode>
                  <c:ptCount val="7"/>
                  <c:pt idx="0">
                    <c:v>1.7749999999999998E-2</c:v>
                  </c:pt>
                  <c:pt idx="1">
                    <c:v>1.2799999999999999E-2</c:v>
                  </c:pt>
                  <c:pt idx="2">
                    <c:v>1.2150000000000005E-2</c:v>
                  </c:pt>
                  <c:pt idx="3">
                    <c:v>1.5150000000000004E-2</c:v>
                  </c:pt>
                  <c:pt idx="4">
                    <c:v>2.0600000000000004E-2</c:v>
                  </c:pt>
                  <c:pt idx="5">
                    <c:v>3.075E-2</c:v>
                  </c:pt>
                  <c:pt idx="6">
                    <c:v>3.2550000000000003E-2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'ACEs=&gt;gang'!$E$4:$E$10</c:f>
              <c:strCache>
                <c:ptCount val="7"/>
                <c:pt idx="0">
                  <c:v>None </c:v>
                </c:pt>
                <c:pt idx="1">
                  <c:v>One ACE</c:v>
                </c:pt>
                <c:pt idx="2">
                  <c:v>Two ACEs</c:v>
                </c:pt>
                <c:pt idx="3">
                  <c:v>Three ACEs</c:v>
                </c:pt>
                <c:pt idx="4">
                  <c:v>Four ACEs</c:v>
                </c:pt>
                <c:pt idx="5">
                  <c:v>Five ACEs</c:v>
                </c:pt>
                <c:pt idx="6">
                  <c:v>Six or more ACEs</c:v>
                </c:pt>
              </c:strCache>
            </c:strRef>
          </c:cat>
          <c:val>
            <c:numRef>
              <c:f>'ACEs=&gt;gang'!$F$4:$F$10</c:f>
              <c:numCache>
                <c:formatCode>0.0%</c:formatCode>
                <c:ptCount val="7"/>
                <c:pt idx="0">
                  <c:v>4.1700000000000001E-2</c:v>
                </c:pt>
                <c:pt idx="1">
                  <c:v>5.8400000000000001E-2</c:v>
                </c:pt>
                <c:pt idx="2">
                  <c:v>6.7100000000000007E-2</c:v>
                </c:pt>
                <c:pt idx="3">
                  <c:v>7.6100000000000001E-2</c:v>
                </c:pt>
                <c:pt idx="4">
                  <c:v>7.8899999999999998E-2</c:v>
                </c:pt>
                <c:pt idx="5">
                  <c:v>9.7199999999999995E-2</c:v>
                </c:pt>
                <c:pt idx="6">
                  <c:v>0.106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7-4470-8940-BECAF7DABB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GB"/>
                  <a:t>Prevalence of gang involvement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855">
                <a:lumMod val="10000"/>
                <a:lumOff val="9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'PCEs=&gt;assault'!$I$4:$I$8</c:f>
                <c:numCache>
                  <c:formatCode>General</c:formatCode>
                  <c:ptCount val="5"/>
                  <c:pt idx="0">
                    <c:v>2.5500000000000023E-2</c:v>
                  </c:pt>
                  <c:pt idx="1">
                    <c:v>2.3499999999999993E-2</c:v>
                  </c:pt>
                  <c:pt idx="2">
                    <c:v>2.049999999999999E-2</c:v>
                  </c:pt>
                  <c:pt idx="3">
                    <c:v>2.5499999999999995E-2</c:v>
                  </c:pt>
                  <c:pt idx="4">
                    <c:v>3.15E-2</c:v>
                  </c:pt>
                </c:numCache>
              </c:numRef>
            </c:plus>
            <c:minus>
              <c:numRef>
                <c:f>'PCEs=&gt;assault'!$I$4:$I$8</c:f>
                <c:numCache>
                  <c:formatCode>General</c:formatCode>
                  <c:ptCount val="5"/>
                  <c:pt idx="0">
                    <c:v>2.5500000000000023E-2</c:v>
                  </c:pt>
                  <c:pt idx="1">
                    <c:v>2.3499999999999993E-2</c:v>
                  </c:pt>
                  <c:pt idx="2">
                    <c:v>2.049999999999999E-2</c:v>
                  </c:pt>
                  <c:pt idx="3">
                    <c:v>2.5499999999999995E-2</c:v>
                  </c:pt>
                  <c:pt idx="4">
                    <c:v>3.15E-2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'PCEs=&gt;assault'!$E$4:$E$8</c:f>
              <c:strCache>
                <c:ptCount val="5"/>
                <c:pt idx="0">
                  <c:v>0-2 PCEs</c:v>
                </c:pt>
                <c:pt idx="1">
                  <c:v>3 PCEs</c:v>
                </c:pt>
                <c:pt idx="2">
                  <c:v>4 PCEs</c:v>
                </c:pt>
                <c:pt idx="3">
                  <c:v>5 PCEs</c:v>
                </c:pt>
                <c:pt idx="4">
                  <c:v>6-7 PCEs</c:v>
                </c:pt>
              </c:strCache>
            </c:strRef>
          </c:cat>
          <c:val>
            <c:numRef>
              <c:f>'PCEs=&gt;assault'!$F$4:$F$8</c:f>
              <c:numCache>
                <c:formatCode>0.0%</c:formatCode>
                <c:ptCount val="5"/>
                <c:pt idx="0">
                  <c:v>0.50700000000000001</c:v>
                </c:pt>
                <c:pt idx="1">
                  <c:v>0.44600000000000001</c:v>
                </c:pt>
                <c:pt idx="2">
                  <c:v>0.41699999999999998</c:v>
                </c:pt>
                <c:pt idx="3">
                  <c:v>0.36399999999999999</c:v>
                </c:pt>
                <c:pt idx="4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0-488A-B1CD-F9BE7A0BC5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GB"/>
                  <a:t>Prevalence of assault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j-lt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855">
                <a:lumMod val="10000"/>
                <a:lumOff val="9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'PCEs=&gt;weapon'!$I$4:$I$8</c:f>
                <c:numCache>
                  <c:formatCode>General</c:formatCode>
                  <c:ptCount val="5"/>
                  <c:pt idx="0">
                    <c:v>2.049999999999999E-2</c:v>
                  </c:pt>
                  <c:pt idx="1">
                    <c:v>1.6250000000000001E-2</c:v>
                  </c:pt>
                  <c:pt idx="2">
                    <c:v>1.2950000000000003E-2</c:v>
                  </c:pt>
                  <c:pt idx="3">
                    <c:v>1.5750000000000004E-2</c:v>
                  </c:pt>
                  <c:pt idx="4">
                    <c:v>1.6499999999999997E-2</c:v>
                  </c:pt>
                </c:numCache>
              </c:numRef>
            </c:plus>
            <c:minus>
              <c:numRef>
                <c:f>'PCEs=&gt;weapon'!$I$4:$I$8</c:f>
                <c:numCache>
                  <c:formatCode>General</c:formatCode>
                  <c:ptCount val="5"/>
                  <c:pt idx="0">
                    <c:v>2.049999999999999E-2</c:v>
                  </c:pt>
                  <c:pt idx="1">
                    <c:v>1.6250000000000001E-2</c:v>
                  </c:pt>
                  <c:pt idx="2">
                    <c:v>1.2950000000000003E-2</c:v>
                  </c:pt>
                  <c:pt idx="3">
                    <c:v>1.5750000000000004E-2</c:v>
                  </c:pt>
                  <c:pt idx="4">
                    <c:v>1.6499999999999997E-2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'PCEs=&gt;weapon'!$E$4:$E$8</c:f>
              <c:strCache>
                <c:ptCount val="5"/>
                <c:pt idx="0">
                  <c:v>0-2 PCEs</c:v>
                </c:pt>
                <c:pt idx="1">
                  <c:v>3 PCEs</c:v>
                </c:pt>
                <c:pt idx="2">
                  <c:v>4 PCEs</c:v>
                </c:pt>
                <c:pt idx="3">
                  <c:v>5 PCEs</c:v>
                </c:pt>
                <c:pt idx="4">
                  <c:v>6-7 PCEs</c:v>
                </c:pt>
              </c:strCache>
            </c:strRef>
          </c:cat>
          <c:val>
            <c:numRef>
              <c:f>'PCEs=&gt;weapon'!$F$4:$F$8</c:f>
              <c:numCache>
                <c:formatCode>0.0%</c:formatCode>
                <c:ptCount val="5"/>
                <c:pt idx="0">
                  <c:v>0.155</c:v>
                </c:pt>
                <c:pt idx="1">
                  <c:v>0.104</c:v>
                </c:pt>
                <c:pt idx="2">
                  <c:v>8.0199999999999994E-2</c:v>
                </c:pt>
                <c:pt idx="3">
                  <c:v>5.7200000000000001E-2</c:v>
                </c:pt>
                <c:pt idx="4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1-4425-B102-47380C63EB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GB"/>
                  <a:t>Prevalance of weapon involvement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855">
                <a:lumMod val="10000"/>
                <a:lumOff val="9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'PCEs=&gt;gang'!$I$4:$I$8</c:f>
                <c:numCache>
                  <c:formatCode>General</c:formatCode>
                  <c:ptCount val="5"/>
                  <c:pt idx="0">
                    <c:v>1.4600000000000002E-2</c:v>
                  </c:pt>
                  <c:pt idx="1">
                    <c:v>1.2550000000000002E-2</c:v>
                  </c:pt>
                  <c:pt idx="2">
                    <c:v>1.1700000000000002E-2</c:v>
                  </c:pt>
                  <c:pt idx="3">
                    <c:v>1.355E-2</c:v>
                  </c:pt>
                  <c:pt idx="4">
                    <c:v>1.6500000000000001E-2</c:v>
                  </c:pt>
                </c:numCache>
              </c:numRef>
            </c:plus>
            <c:minus>
              <c:numRef>
                <c:f>'PCEs=&gt;gang'!$I$4:$I$8</c:f>
                <c:numCache>
                  <c:formatCode>General</c:formatCode>
                  <c:ptCount val="5"/>
                  <c:pt idx="0">
                    <c:v>1.4600000000000002E-2</c:v>
                  </c:pt>
                  <c:pt idx="1">
                    <c:v>1.2550000000000002E-2</c:v>
                  </c:pt>
                  <c:pt idx="2">
                    <c:v>1.1700000000000002E-2</c:v>
                  </c:pt>
                  <c:pt idx="3">
                    <c:v>1.355E-2</c:v>
                  </c:pt>
                  <c:pt idx="4">
                    <c:v>1.6500000000000001E-2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'PCEs=&gt;gang'!$E$4:$E$8</c:f>
              <c:strCache>
                <c:ptCount val="5"/>
                <c:pt idx="0">
                  <c:v>0-2 PCEs</c:v>
                </c:pt>
                <c:pt idx="1">
                  <c:v>3 PCEs</c:v>
                </c:pt>
                <c:pt idx="2">
                  <c:v>4 PCEs</c:v>
                </c:pt>
                <c:pt idx="3">
                  <c:v>5 PCEs</c:v>
                </c:pt>
                <c:pt idx="4">
                  <c:v>6-7 PCEs</c:v>
                </c:pt>
              </c:strCache>
            </c:strRef>
          </c:cat>
          <c:val>
            <c:numRef>
              <c:f>'PCEs=&gt;gang'!$F$4:$F$8</c:f>
              <c:numCache>
                <c:formatCode>0.0%</c:formatCode>
                <c:ptCount val="5"/>
                <c:pt idx="0">
                  <c:v>0.10100000000000001</c:v>
                </c:pt>
                <c:pt idx="1">
                  <c:v>7.2400000000000006E-2</c:v>
                </c:pt>
                <c:pt idx="2">
                  <c:v>5.67E-2</c:v>
                </c:pt>
                <c:pt idx="3">
                  <c:v>5.0799999999999998E-2</c:v>
                </c:pt>
                <c:pt idx="4">
                  <c:v>4.1599999999999998E-2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1-4356-854E-BB8A77E7A5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044288"/>
        <c:axId val="1072045120"/>
      </c:barChart>
      <c:catAx>
        <c:axId val="10720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5120"/>
        <c:crosses val="autoZero"/>
        <c:auto val="1"/>
        <c:lblAlgn val="ctr"/>
        <c:lblOffset val="100"/>
        <c:noMultiLvlLbl val="0"/>
      </c:catAx>
      <c:valAx>
        <c:axId val="10720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GB"/>
                  <a:t>Prevalence of gang involvement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20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j-lt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064A2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3B-49E4-B4E6-DDE122C4E614}"/>
              </c:ext>
            </c:extLst>
          </c:dPt>
          <c:dPt>
            <c:idx val="1"/>
            <c:invertIfNegative val="0"/>
            <c:bubble3D val="0"/>
            <c:spPr>
              <a:solidFill>
                <a:srgbClr val="8064A2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3B-49E4-B4E6-DDE122C4E614}"/>
              </c:ext>
            </c:extLst>
          </c:dPt>
          <c:dPt>
            <c:idx val="2"/>
            <c:invertIfNegative val="0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3B-49E4-B4E6-DDE122C4E614}"/>
              </c:ext>
            </c:extLst>
          </c:dPt>
          <c:dPt>
            <c:idx val="3"/>
            <c:invertIfNegative val="0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3B-49E4-B4E6-DDE122C4E6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'ACExPCEs v5=&gt;assa'!$X$3:$X$6</c:f>
                <c:numCache>
                  <c:formatCode>General</c:formatCode>
                  <c:ptCount val="4"/>
                  <c:pt idx="0">
                    <c:v>1.8000000000000016E-2</c:v>
                  </c:pt>
                  <c:pt idx="1">
                    <c:v>2.2999999999999965E-2</c:v>
                  </c:pt>
                  <c:pt idx="2">
                    <c:v>2.200000000000002E-2</c:v>
                  </c:pt>
                  <c:pt idx="3">
                    <c:v>3.8999999999999979E-2</c:v>
                  </c:pt>
                </c:numCache>
              </c:numRef>
            </c:plus>
            <c:minus>
              <c:numRef>
                <c:f>'ACExPCEs v5=&gt;assa'!$W$3:$W$6</c:f>
                <c:numCache>
                  <c:formatCode>General</c:formatCode>
                  <c:ptCount val="4"/>
                  <c:pt idx="0">
                    <c:v>1.7000000000000015E-2</c:v>
                  </c:pt>
                  <c:pt idx="1">
                    <c:v>2.300000000000002E-2</c:v>
                  </c:pt>
                  <c:pt idx="2">
                    <c:v>2.200000000000002E-2</c:v>
                  </c:pt>
                  <c:pt idx="3">
                    <c:v>3.9000000000000035E-2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'ACExPCEs v5=&gt;assa'!$O$3:$P$6</c:f>
              <c:multiLvlStrCache>
                <c:ptCount val="4"/>
                <c:lvl>
                  <c:pt idx="0">
                    <c:v>Low PCEs (0-4)</c:v>
                  </c:pt>
                  <c:pt idx="1">
                    <c:v>High PCEs (5+)</c:v>
                  </c:pt>
                  <c:pt idx="2">
                    <c:v>Low PCEs (0-4)</c:v>
                  </c:pt>
                  <c:pt idx="3">
                    <c:v>High PCEs (5+)</c:v>
                  </c:pt>
                </c:lvl>
                <c:lvl>
                  <c:pt idx="0">
                    <c:v>Low ACEs (0-2)</c:v>
                  </c:pt>
                  <c:pt idx="2">
                    <c:v>High ACEs (3+)</c:v>
                  </c:pt>
                </c:lvl>
              </c:multiLvlStrCache>
            </c:multiLvlStrRef>
          </c:cat>
          <c:val>
            <c:numRef>
              <c:f>'ACExPCEs v5=&gt;assa'!$T$3:$T$6</c:f>
              <c:numCache>
                <c:formatCode>0.0%</c:formatCode>
                <c:ptCount val="4"/>
                <c:pt idx="0">
                  <c:v>0.42799999999999999</c:v>
                </c:pt>
                <c:pt idx="1">
                  <c:v>0.33100000000000002</c:v>
                </c:pt>
                <c:pt idx="2">
                  <c:v>0.495</c:v>
                </c:pt>
                <c:pt idx="3">
                  <c:v>0.38400000000000001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3B-49E4-B4E6-DDE122C4E61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62676800"/>
        <c:axId val="1957467328"/>
      </c:barChart>
      <c:catAx>
        <c:axId val="12626768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957467328"/>
        <c:crosses val="autoZero"/>
        <c:auto val="1"/>
        <c:lblAlgn val="ctr"/>
        <c:lblOffset val="100"/>
        <c:noMultiLvlLbl val="0"/>
      </c:catAx>
      <c:valAx>
        <c:axId val="195746732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26267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8064A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064A2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C4-4804-801F-8C32EF886A75}"/>
              </c:ext>
            </c:extLst>
          </c:dPt>
          <c:dPt>
            <c:idx val="1"/>
            <c:invertIfNegative val="0"/>
            <c:bubble3D val="0"/>
            <c:spPr>
              <a:solidFill>
                <a:srgbClr val="8064A2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C4-4804-801F-8C32EF886A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'[_INTERIM REPORT RESULTS_v2.xlsx]ACExPCE v5=&gt;weapon'!$P$3:$P$6</c:f>
                <c:numCache>
                  <c:formatCode>General</c:formatCode>
                  <c:ptCount val="4"/>
                  <c:pt idx="0">
                    <c:v>1.2200000000000003E-2</c:v>
                  </c:pt>
                  <c:pt idx="1">
                    <c:v>1.3100000000000001E-2</c:v>
                  </c:pt>
                  <c:pt idx="2">
                    <c:v>1.7999999999999988E-2</c:v>
                  </c:pt>
                  <c:pt idx="3">
                    <c:v>2.3599999999999996E-2</c:v>
                  </c:pt>
                </c:numCache>
              </c:numRef>
            </c:plus>
            <c:minus>
              <c:numRef>
                <c:f>'[_INTERIM REPORT RESULTS_v2.xlsx]ACExPCE v5=&gt;weapon'!$O$3:$O$6</c:f>
                <c:numCache>
                  <c:formatCode>General</c:formatCode>
                  <c:ptCount val="4"/>
                  <c:pt idx="0">
                    <c:v>1.1799999999999991E-2</c:v>
                  </c:pt>
                  <c:pt idx="1">
                    <c:v>1.3000000000000005E-2</c:v>
                  </c:pt>
                  <c:pt idx="2">
                    <c:v>1.8000000000000016E-2</c:v>
                  </c:pt>
                  <c:pt idx="3">
                    <c:v>2.3600000000000003E-2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'[_INTERIM REPORT RESULTS_v2.xlsx]ACExPCE v5=&gt;weapon'!$J$3:$K$6</c:f>
              <c:multiLvlStrCache>
                <c:ptCount val="4"/>
                <c:lvl>
                  <c:pt idx="0">
                    <c:v>Low PCEs (0-4)</c:v>
                  </c:pt>
                  <c:pt idx="1">
                    <c:v>High PCEs (5+)</c:v>
                  </c:pt>
                  <c:pt idx="2">
                    <c:v>Low PCEs (0-4)</c:v>
                  </c:pt>
                  <c:pt idx="3">
                    <c:v>High PCEs (5+)</c:v>
                  </c:pt>
                </c:lvl>
                <c:lvl>
                  <c:pt idx="0">
                    <c:v>Low ACEs (0-2)</c:v>
                  </c:pt>
                  <c:pt idx="2">
                    <c:v>High ACEs (3+)</c:v>
                  </c:pt>
                </c:lvl>
              </c:multiLvlStrCache>
            </c:multiLvlStrRef>
          </c:cat>
          <c:val>
            <c:numRef>
              <c:f>'[_INTERIM REPORT RESULTS_v2.xlsx]ACExPCE v5=&gt;weapon'!$L$3:$L$6</c:f>
              <c:numCache>
                <c:formatCode>0.0%</c:formatCode>
                <c:ptCount val="4"/>
                <c:pt idx="0">
                  <c:v>9.3799999999999994E-2</c:v>
                </c:pt>
                <c:pt idx="1">
                  <c:v>4.5600000000000002E-2</c:v>
                </c:pt>
                <c:pt idx="2">
                  <c:v>0.14000000000000001</c:v>
                </c:pt>
                <c:pt idx="3">
                  <c:v>7.17E-2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C4-4804-801F-8C32EF886A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42662800"/>
        <c:axId val="1957520992"/>
      </c:barChart>
      <c:catAx>
        <c:axId val="12426628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957520992"/>
        <c:crosses val="autoZero"/>
        <c:auto val="1"/>
        <c:lblAlgn val="ctr"/>
        <c:lblOffset val="100"/>
        <c:noMultiLvlLbl val="0"/>
      </c:catAx>
      <c:valAx>
        <c:axId val="1957520992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24266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FF-4E62-AB54-3D5B391C4EA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FF-4E62-AB54-3D5B391C4E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'[_INTERIM REPORT RESULTS_v2.xlsx]ACExPCE v5=&gt;gang'!$P$3:$P$6</c:f>
                <c:numCache>
                  <c:formatCode>General</c:formatCode>
                  <c:ptCount val="4"/>
                  <c:pt idx="0">
                    <c:v>9.7000000000000003E-3</c:v>
                  </c:pt>
                  <c:pt idx="1">
                    <c:v>1.2499999999999997E-2</c:v>
                  </c:pt>
                  <c:pt idx="2">
                    <c:v>1.5899999999999997E-2</c:v>
                  </c:pt>
                  <c:pt idx="3">
                    <c:v>2.01E-2</c:v>
                  </c:pt>
                </c:numCache>
              </c:numRef>
            </c:plus>
            <c:minus>
              <c:numRef>
                <c:f>'[_INTERIM REPORT RESULTS_v2.xlsx]ACExPCE v5=&gt;gang'!$O$3:$O$6</c:f>
                <c:numCache>
                  <c:formatCode>General</c:formatCode>
                  <c:ptCount val="4"/>
                  <c:pt idx="0">
                    <c:v>9.7999999999999962E-3</c:v>
                  </c:pt>
                  <c:pt idx="1">
                    <c:v>1.2400000000000001E-2</c:v>
                  </c:pt>
                  <c:pt idx="2">
                    <c:v>1.5399999999999997E-2</c:v>
                  </c:pt>
                  <c:pt idx="3">
                    <c:v>2.01E-2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'[_INTERIM REPORT RESULTS_v2.xlsx]ACExPCE v5=&gt;gang'!$J$3:$K$6</c:f>
              <c:multiLvlStrCache>
                <c:ptCount val="4"/>
                <c:lvl>
                  <c:pt idx="0">
                    <c:v>Low PCEs (0-4)</c:v>
                  </c:pt>
                  <c:pt idx="1">
                    <c:v>High PCEs (5+)</c:v>
                  </c:pt>
                  <c:pt idx="2">
                    <c:v>Low PCEs (0-4)</c:v>
                  </c:pt>
                  <c:pt idx="3">
                    <c:v>High PCEs (5+)</c:v>
                  </c:pt>
                </c:lvl>
                <c:lvl>
                  <c:pt idx="0">
                    <c:v>Low ACEs (0-2)</c:v>
                  </c:pt>
                  <c:pt idx="2">
                    <c:v>High ACEs (3+)</c:v>
                  </c:pt>
                </c:lvl>
              </c:multiLvlStrCache>
            </c:multiLvlStrRef>
          </c:cat>
          <c:val>
            <c:numRef>
              <c:f>'[_INTERIM REPORT RESULTS_v2.xlsx]ACExPCE v5=&gt;gang'!$L$3:$L$6</c:f>
              <c:numCache>
                <c:formatCode>0.0%</c:formatCode>
                <c:ptCount val="4"/>
                <c:pt idx="0">
                  <c:v>6.4899999999999999E-2</c:v>
                </c:pt>
                <c:pt idx="1">
                  <c:v>4.02E-2</c:v>
                </c:pt>
                <c:pt idx="2">
                  <c:v>9.3100000000000002E-2</c:v>
                </c:pt>
                <c:pt idx="3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FF-4E62-AB54-3D5B391C4E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97558752"/>
        <c:axId val="1252904864"/>
      </c:barChart>
      <c:catAx>
        <c:axId val="15975587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252904864"/>
        <c:crosses val="autoZero"/>
        <c:auto val="1"/>
        <c:lblAlgn val="ctr"/>
        <c:lblOffset val="100"/>
        <c:noMultiLvlLbl val="0"/>
      </c:catAx>
      <c:valAx>
        <c:axId val="125290486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59755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EECE1">
                <a:lumMod val="7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1F-4A5A-B317-6FA708E3C645}"/>
              </c:ext>
            </c:extLst>
          </c:dPt>
          <c:dPt>
            <c:idx val="1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1F-4A5A-B317-6FA708E3C645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1F-4A5A-B317-6FA708E3C645}"/>
              </c:ext>
            </c:extLst>
          </c:dPt>
          <c:dPt>
            <c:idx val="3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1F-4A5A-B317-6FA708E3C645}"/>
              </c:ext>
            </c:extLst>
          </c:dPt>
          <c:dPt>
            <c:idx val="4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C1F-4A5A-B317-6FA708E3C645}"/>
              </c:ext>
            </c:extLst>
          </c:dPt>
          <c:dPt>
            <c:idx val="6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C1F-4A5A-B317-6FA708E3C645}"/>
              </c:ext>
            </c:extLst>
          </c:dPt>
          <c:dPt>
            <c:idx val="7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C1F-4A5A-B317-6FA708E3C645}"/>
              </c:ext>
            </c:extLst>
          </c:dPt>
          <c:dPt>
            <c:idx val="8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C1F-4A5A-B317-6FA708E3C645}"/>
              </c:ext>
            </c:extLst>
          </c:dPt>
          <c:dPt>
            <c:idx val="9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C1F-4A5A-B317-6FA708E3C645}"/>
              </c:ext>
            </c:extLst>
          </c:dPt>
          <c:dPt>
            <c:idx val="1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C1F-4A5A-B317-6FA708E3C6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'nviol_q=&gt;assault'!$L$4:$L$20</c:f>
                <c:numCache>
                  <c:formatCode>General</c:formatCode>
                  <c:ptCount val="11"/>
                  <c:pt idx="0">
                    <c:v>2.1999999999999964E-2</c:v>
                  </c:pt>
                  <c:pt idx="1">
                    <c:v>2.300000000000002E-2</c:v>
                  </c:pt>
                  <c:pt idx="2">
                    <c:v>2.4000000000000021E-2</c:v>
                  </c:pt>
                  <c:pt idx="3">
                    <c:v>2.300000000000002E-2</c:v>
                  </c:pt>
                  <c:pt idx="4">
                    <c:v>2.5999999999999968E-2</c:v>
                  </c:pt>
                  <c:pt idx="6">
                    <c:v>2.1000000000000019E-2</c:v>
                  </c:pt>
                  <c:pt idx="7">
                    <c:v>2.200000000000002E-2</c:v>
                  </c:pt>
                  <c:pt idx="8">
                    <c:v>2.4000000000000021E-2</c:v>
                  </c:pt>
                  <c:pt idx="9">
                    <c:v>2.4000000000000021E-2</c:v>
                  </c:pt>
                  <c:pt idx="10">
                    <c:v>2.7000000000000024E-2</c:v>
                  </c:pt>
                </c:numCache>
                <c:extLst/>
              </c:numRef>
            </c:plus>
            <c:minus>
              <c:numRef>
                <c:f>'nviol_q=&gt;assault'!$K$4:$K$20</c:f>
                <c:numCache>
                  <c:formatCode>General</c:formatCode>
                  <c:ptCount val="11"/>
                  <c:pt idx="0">
                    <c:v>2.200000000000002E-2</c:v>
                  </c:pt>
                  <c:pt idx="1">
                    <c:v>2.1999999999999964E-2</c:v>
                  </c:pt>
                  <c:pt idx="2">
                    <c:v>2.4999999999999967E-2</c:v>
                  </c:pt>
                  <c:pt idx="3">
                    <c:v>2.4000000000000021E-2</c:v>
                  </c:pt>
                  <c:pt idx="4">
                    <c:v>2.5000000000000022E-2</c:v>
                  </c:pt>
                  <c:pt idx="6">
                    <c:v>2.0999999999999963E-2</c:v>
                  </c:pt>
                  <c:pt idx="7">
                    <c:v>2.2999999999999965E-2</c:v>
                  </c:pt>
                  <c:pt idx="8">
                    <c:v>2.2999999999999965E-2</c:v>
                  </c:pt>
                  <c:pt idx="9">
                    <c:v>2.300000000000002E-2</c:v>
                  </c:pt>
                  <c:pt idx="10">
                    <c:v>2.5999999999999968E-2</c:v>
                  </c:pt>
                </c:numCache>
                <c:extLst/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'nviol_q=&gt;assault'!$F$4:$G$20</c:f>
              <c:multiLvlStrCache>
                <c:ptCount val="11"/>
                <c:lvl>
                  <c:pt idx="0">
                    <c:v>Lowest 20% neighbourhood violent crime</c:v>
                  </c:pt>
                  <c:pt idx="1">
                    <c:v>Lowest 20-40% neighbourhood violent crime</c:v>
                  </c:pt>
                  <c:pt idx="2">
                    <c:v>Middle 40-60% neighbourhood violent crime</c:v>
                  </c:pt>
                  <c:pt idx="3">
                    <c:v>Highest 60-80% neighbourhood violent crime</c:v>
                  </c:pt>
                  <c:pt idx="4">
                    <c:v>Highest 80-100% neighbourhood violent crime</c:v>
                  </c:pt>
                  <c:pt idx="6">
                    <c:v>Lowest 20% neighbourhood violent crime</c:v>
                  </c:pt>
                  <c:pt idx="7">
                    <c:v>Lowest 20-40% neighbourhood violent crime</c:v>
                  </c:pt>
                  <c:pt idx="8">
                    <c:v>Middle 40-60% neighbourhood violent crime</c:v>
                  </c:pt>
                  <c:pt idx="9">
                    <c:v>Highest 60-80% neighbourhood violent crime</c:v>
                  </c:pt>
                  <c:pt idx="10">
                    <c:v>Highest 80-100% neighbourhood violent crime</c:v>
                  </c:pt>
                </c:lvl>
                <c:lvl>
                  <c:pt idx="0">
                    <c:v>Model 1</c:v>
                  </c:pt>
                  <c:pt idx="6">
                    <c:v>Model 2</c:v>
                  </c:pt>
                </c:lvl>
              </c:multiLvlStrCache>
              <c:extLst/>
            </c:multiLvlStrRef>
          </c:cat>
          <c:val>
            <c:numRef>
              <c:f>'nviol_q=&gt;assault'!$H$4:$H$20</c:f>
              <c:numCache>
                <c:formatCode>0.0%</c:formatCode>
                <c:ptCount val="11"/>
                <c:pt idx="0">
                  <c:v>0.39300000000000002</c:v>
                </c:pt>
                <c:pt idx="1">
                  <c:v>0.41499999999999998</c:v>
                </c:pt>
                <c:pt idx="2">
                  <c:v>0.42599999999999999</c:v>
                </c:pt>
                <c:pt idx="3">
                  <c:v>0.441</c:v>
                </c:pt>
                <c:pt idx="4">
                  <c:v>0.44500000000000001</c:v>
                </c:pt>
                <c:pt idx="6">
                  <c:v>0.40799999999999997</c:v>
                </c:pt>
                <c:pt idx="7">
                  <c:v>0.42599999999999999</c:v>
                </c:pt>
                <c:pt idx="8">
                  <c:v>0.42</c:v>
                </c:pt>
                <c:pt idx="9">
                  <c:v>0.43</c:v>
                </c:pt>
                <c:pt idx="10">
                  <c:v>0.42299999999999999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4-6C1F-4A5A-B317-6FA708E3C645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28296944"/>
        <c:axId val="628297360"/>
      </c:barChart>
      <c:catAx>
        <c:axId val="6282969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628297360"/>
        <c:crosses val="autoZero"/>
        <c:auto val="1"/>
        <c:lblAlgn val="ctr"/>
        <c:lblOffset val="100"/>
        <c:noMultiLvlLbl val="0"/>
      </c:catAx>
      <c:valAx>
        <c:axId val="62829736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62829694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EECE1">
                <a:lumMod val="7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41-4DA7-94D0-4D9669370EF5}"/>
              </c:ext>
            </c:extLst>
          </c:dPt>
          <c:dPt>
            <c:idx val="1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41-4DA7-94D0-4D9669370EF5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41-4DA7-94D0-4D9669370EF5}"/>
              </c:ext>
            </c:extLst>
          </c:dPt>
          <c:dPt>
            <c:idx val="3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41-4DA7-94D0-4D9669370EF5}"/>
              </c:ext>
            </c:extLst>
          </c:dPt>
          <c:dPt>
            <c:idx val="4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341-4DA7-94D0-4D9669370EF5}"/>
              </c:ext>
            </c:extLst>
          </c:dPt>
          <c:dPt>
            <c:idx val="6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341-4DA7-94D0-4D9669370EF5}"/>
              </c:ext>
            </c:extLst>
          </c:dPt>
          <c:dPt>
            <c:idx val="7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341-4DA7-94D0-4D9669370EF5}"/>
              </c:ext>
            </c:extLst>
          </c:dPt>
          <c:dPt>
            <c:idx val="8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341-4DA7-94D0-4D9669370EF5}"/>
              </c:ext>
            </c:extLst>
          </c:dPt>
          <c:dPt>
            <c:idx val="9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341-4DA7-94D0-4D9669370EF5}"/>
              </c:ext>
            </c:extLst>
          </c:dPt>
          <c:dPt>
            <c:idx val="1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341-4DA7-94D0-4D9669370E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'nviol_q=&gt;weapon'!$L$4:$L$20</c:f>
                <c:numCache>
                  <c:formatCode>General</c:formatCode>
                  <c:ptCount val="11"/>
                  <c:pt idx="0">
                    <c:v>1.3999999999999999E-2</c:v>
                  </c:pt>
                  <c:pt idx="1">
                    <c:v>1.5199999999999991E-2</c:v>
                  </c:pt>
                  <c:pt idx="2">
                    <c:v>1.7000000000000001E-2</c:v>
                  </c:pt>
                  <c:pt idx="3">
                    <c:v>1.6E-2</c:v>
                  </c:pt>
                  <c:pt idx="4">
                    <c:v>1.8000000000000016E-2</c:v>
                  </c:pt>
                  <c:pt idx="6">
                    <c:v>1.7600000000000005E-2</c:v>
                  </c:pt>
                  <c:pt idx="7">
                    <c:v>1.6E-2</c:v>
                  </c:pt>
                  <c:pt idx="8">
                    <c:v>1.6700000000000007E-2</c:v>
                  </c:pt>
                  <c:pt idx="9">
                    <c:v>1.4600000000000002E-2</c:v>
                  </c:pt>
                  <c:pt idx="10">
                    <c:v>1.6E-2</c:v>
                  </c:pt>
                </c:numCache>
                <c:extLst/>
              </c:numRef>
            </c:plus>
            <c:minus>
              <c:numRef>
                <c:f>'nviol_q=&gt;weapon'!$K$4:$K$20</c:f>
                <c:numCache>
                  <c:formatCode>General</c:formatCode>
                  <c:ptCount val="11"/>
                  <c:pt idx="0">
                    <c:v>1.4099999999999994E-2</c:v>
                  </c:pt>
                  <c:pt idx="1">
                    <c:v>1.4999999999999999E-2</c:v>
                  </c:pt>
                  <c:pt idx="2">
                    <c:v>1.7799999999999996E-2</c:v>
                  </c:pt>
                  <c:pt idx="3">
                    <c:v>1.6799999999999995E-2</c:v>
                  </c:pt>
                  <c:pt idx="4">
                    <c:v>1.8000000000000002E-2</c:v>
                  </c:pt>
                  <c:pt idx="6">
                    <c:v>1.7699999999999994E-2</c:v>
                  </c:pt>
                  <c:pt idx="7">
                    <c:v>1.6E-2</c:v>
                  </c:pt>
                  <c:pt idx="8">
                    <c:v>1.6799999999999995E-2</c:v>
                  </c:pt>
                  <c:pt idx="9">
                    <c:v>1.4399999999999996E-2</c:v>
                  </c:pt>
                  <c:pt idx="10">
                    <c:v>1.5300000000000008E-2</c:v>
                  </c:pt>
                </c:numCache>
                <c:extLst/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'nviol_q=&gt;weapon'!$F$4:$G$20</c:f>
              <c:multiLvlStrCache>
                <c:ptCount val="11"/>
                <c:lvl>
                  <c:pt idx="0">
                    <c:v>Lowest 20% neighbourhood violent crime</c:v>
                  </c:pt>
                  <c:pt idx="1">
                    <c:v>Lowest 20-40% neighbourhood violent crime</c:v>
                  </c:pt>
                  <c:pt idx="2">
                    <c:v>Middle 40-60% neighbourhood violent crime</c:v>
                  </c:pt>
                  <c:pt idx="3">
                    <c:v>Highest 60-80% neighbourhood violent crime</c:v>
                  </c:pt>
                  <c:pt idx="4">
                    <c:v>Highest 80-100% neighbourhood violent crime</c:v>
                  </c:pt>
                  <c:pt idx="6">
                    <c:v>Lowest 20% neighbourhood violent crime</c:v>
                  </c:pt>
                  <c:pt idx="7">
                    <c:v>Lowest 20-40% neighbourhood violent crime</c:v>
                  </c:pt>
                  <c:pt idx="8">
                    <c:v>Middle 40-60% neighbourhood violent crime</c:v>
                  </c:pt>
                  <c:pt idx="9">
                    <c:v>Highest 60-80% neighbourhood violent crime</c:v>
                  </c:pt>
                  <c:pt idx="10">
                    <c:v>Highest 80-100% neighbourhood violent crime</c:v>
                  </c:pt>
                </c:lvl>
                <c:lvl>
                  <c:pt idx="0">
                    <c:v>Model 1</c:v>
                  </c:pt>
                  <c:pt idx="6">
                    <c:v>Model 2</c:v>
                  </c:pt>
                </c:lvl>
              </c:multiLvlStrCache>
              <c:extLst/>
            </c:multiLvlStrRef>
          </c:cat>
          <c:val>
            <c:numRef>
              <c:f>'nviol_q=&gt;weapon'!$H$4:$H$20</c:f>
              <c:numCache>
                <c:formatCode>0.0%</c:formatCode>
                <c:ptCount val="11"/>
                <c:pt idx="0">
                  <c:v>7.5499999999999998E-2</c:v>
                </c:pt>
                <c:pt idx="1">
                  <c:v>8.8800000000000004E-2</c:v>
                </c:pt>
                <c:pt idx="2">
                  <c:v>0.105</c:v>
                </c:pt>
                <c:pt idx="3">
                  <c:v>0.11</c:v>
                </c:pt>
                <c:pt idx="4">
                  <c:v>0.122</c:v>
                </c:pt>
                <c:pt idx="6">
                  <c:v>9.3399999999999997E-2</c:v>
                </c:pt>
                <c:pt idx="7">
                  <c:v>9.7000000000000003E-2</c:v>
                </c:pt>
                <c:pt idx="8">
                  <c:v>9.9299999999999999E-2</c:v>
                </c:pt>
                <c:pt idx="9">
                  <c:v>9.74E-2</c:v>
                </c:pt>
                <c:pt idx="10">
                  <c:v>0.1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4-C341-4DA7-94D0-4D9669370EF5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28296944"/>
        <c:axId val="628297360"/>
      </c:barChart>
      <c:catAx>
        <c:axId val="6282969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628297360"/>
        <c:crosses val="autoZero"/>
        <c:auto val="1"/>
        <c:lblAlgn val="ctr"/>
        <c:lblOffset val="100"/>
        <c:noMultiLvlLbl val="0"/>
      </c:catAx>
      <c:valAx>
        <c:axId val="62829736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62829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EECE1">
                <a:lumMod val="7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AE-4984-B1AB-DCCCCE36F344}"/>
              </c:ext>
            </c:extLst>
          </c:dPt>
          <c:dPt>
            <c:idx val="1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AE-4984-B1AB-DCCCCE36F344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AE-4984-B1AB-DCCCCE36F344}"/>
              </c:ext>
            </c:extLst>
          </c:dPt>
          <c:dPt>
            <c:idx val="3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AE-4984-B1AB-DCCCCE36F344}"/>
              </c:ext>
            </c:extLst>
          </c:dPt>
          <c:dPt>
            <c:idx val="4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AE-4984-B1AB-DCCCCE36F344}"/>
              </c:ext>
            </c:extLst>
          </c:dPt>
          <c:dPt>
            <c:idx val="6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5AE-4984-B1AB-DCCCCE36F344}"/>
              </c:ext>
            </c:extLst>
          </c:dPt>
          <c:dPt>
            <c:idx val="7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5AE-4984-B1AB-DCCCCE36F344}"/>
              </c:ext>
            </c:extLst>
          </c:dPt>
          <c:dPt>
            <c:idx val="8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5AE-4984-B1AB-DCCCCE36F344}"/>
              </c:ext>
            </c:extLst>
          </c:dPt>
          <c:dPt>
            <c:idx val="9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5AE-4984-B1AB-DCCCCE36F344}"/>
              </c:ext>
            </c:extLst>
          </c:dPt>
          <c:dPt>
            <c:idx val="10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5AE-4984-B1AB-DCCCCE36F3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'nviol_q=&gt;gang'!$L$4:$L$20</c:f>
                <c:numCache>
                  <c:formatCode>General</c:formatCode>
                  <c:ptCount val="11"/>
                  <c:pt idx="0">
                    <c:v>1.0700000000000001E-2</c:v>
                  </c:pt>
                  <c:pt idx="1">
                    <c:v>1.3000000000000005E-2</c:v>
                  </c:pt>
                  <c:pt idx="2">
                    <c:v>1.4099999999999988E-2</c:v>
                  </c:pt>
                  <c:pt idx="3">
                    <c:v>1.440000000000001E-2</c:v>
                  </c:pt>
                  <c:pt idx="4">
                    <c:v>1.7600000000000005E-2</c:v>
                  </c:pt>
                  <c:pt idx="6">
                    <c:v>1.4300000000000007E-2</c:v>
                  </c:pt>
                  <c:pt idx="7">
                    <c:v>1.4600000000000002E-2</c:v>
                  </c:pt>
                  <c:pt idx="8">
                    <c:v>1.2999999999999998E-2</c:v>
                  </c:pt>
                  <c:pt idx="9">
                    <c:v>1.2499999999999997E-2</c:v>
                  </c:pt>
                  <c:pt idx="10">
                    <c:v>1.3499999999999998E-2</c:v>
                  </c:pt>
                </c:numCache>
              </c:numRef>
            </c:plus>
            <c:minus>
              <c:numRef>
                <c:f>'nviol_q=&gt;gang'!$K$4:$K$20</c:f>
                <c:numCache>
                  <c:formatCode>General</c:formatCode>
                  <c:ptCount val="11"/>
                  <c:pt idx="0">
                    <c:v>1.0700000000000001E-2</c:v>
                  </c:pt>
                  <c:pt idx="1">
                    <c:v>1.3100000000000001E-2</c:v>
                  </c:pt>
                  <c:pt idx="2">
                    <c:v>1.4100000000000008E-2</c:v>
                  </c:pt>
                  <c:pt idx="3">
                    <c:v>1.4600000000000002E-2</c:v>
                  </c:pt>
                  <c:pt idx="4">
                    <c:v>1.7100000000000004E-2</c:v>
                  </c:pt>
                  <c:pt idx="6">
                    <c:v>1.4299999999999993E-2</c:v>
                  </c:pt>
                  <c:pt idx="7">
                    <c:v>1.4599999999999995E-2</c:v>
                  </c:pt>
                  <c:pt idx="8">
                    <c:v>1.3099999999999994E-2</c:v>
                  </c:pt>
                  <c:pt idx="9">
                    <c:v>1.2400000000000008E-2</c:v>
                  </c:pt>
                  <c:pt idx="10">
                    <c:v>1.3600000000000001E-2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'nviol_q=&gt;gang'!$F$4:$G$20</c:f>
              <c:multiLvlStrCache>
                <c:ptCount val="11"/>
                <c:lvl>
                  <c:pt idx="0">
                    <c:v>Lowest 20% neighbourhood violent crime</c:v>
                  </c:pt>
                  <c:pt idx="1">
                    <c:v>Lowest 20-40% neighbourhood violent crime</c:v>
                  </c:pt>
                  <c:pt idx="2">
                    <c:v>Middle 40-60% neighbourhood violent crime</c:v>
                  </c:pt>
                  <c:pt idx="3">
                    <c:v>Highest 60-80% neighbourhood violent crime</c:v>
                  </c:pt>
                  <c:pt idx="4">
                    <c:v>Highest 80-100% neighbourhood violent crime</c:v>
                  </c:pt>
                  <c:pt idx="6">
                    <c:v>Lowest 20% neighbourhood violent crime</c:v>
                  </c:pt>
                  <c:pt idx="7">
                    <c:v>Lowest 20-40% neighbourhood violent crime</c:v>
                  </c:pt>
                  <c:pt idx="8">
                    <c:v>Middle 40-60% neighbourhood violent crime</c:v>
                  </c:pt>
                  <c:pt idx="9">
                    <c:v>Highest 60-80% neighbourhood violent crime</c:v>
                  </c:pt>
                  <c:pt idx="10">
                    <c:v>Highest 80-100% neighbourhood violent crime</c:v>
                  </c:pt>
                </c:lvl>
                <c:lvl>
                  <c:pt idx="0">
                    <c:v>Model 1</c:v>
                  </c:pt>
                  <c:pt idx="6">
                    <c:v>Model 2</c:v>
                  </c:pt>
                </c:lvl>
              </c:multiLvlStrCache>
            </c:multiLvlStrRef>
          </c:cat>
          <c:val>
            <c:numRef>
              <c:f>'nviol_q=&gt;gang'!$H$4:$H$20</c:f>
              <c:numCache>
                <c:formatCode>0.0%</c:formatCode>
                <c:ptCount val="11"/>
                <c:pt idx="0">
                  <c:v>4.7300000000000002E-2</c:v>
                </c:pt>
                <c:pt idx="1">
                  <c:v>6.08E-2</c:v>
                </c:pt>
                <c:pt idx="2">
                  <c:v>7.1900000000000006E-2</c:v>
                </c:pt>
                <c:pt idx="3">
                  <c:v>8.6599999999999996E-2</c:v>
                </c:pt>
                <c:pt idx="4">
                  <c:v>9.74E-2</c:v>
                </c:pt>
                <c:pt idx="6">
                  <c:v>6.8199999999999997E-2</c:v>
                </c:pt>
                <c:pt idx="7">
                  <c:v>6.9599999999999995E-2</c:v>
                </c:pt>
                <c:pt idx="8">
                  <c:v>6.7699999999999996E-2</c:v>
                </c:pt>
                <c:pt idx="9">
                  <c:v>7.1400000000000005E-2</c:v>
                </c:pt>
                <c:pt idx="10">
                  <c:v>7.1300000000000002E-2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5AE-4984-B1AB-DCCCCE36F344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28296944"/>
        <c:axId val="628297360"/>
      </c:barChart>
      <c:catAx>
        <c:axId val="6282969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628297360"/>
        <c:crosses val="autoZero"/>
        <c:auto val="1"/>
        <c:lblAlgn val="ctr"/>
        <c:lblOffset val="100"/>
        <c:noMultiLvlLbl val="0"/>
      </c:catAx>
      <c:valAx>
        <c:axId val="62829736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62829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9B173D-BDE1-334A-A54B-AB7416F088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8520C-8460-0D42-86C9-D0794A4B3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85B03-F712-974C-A1D8-1F9A468F5B60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F3C87-CBF7-CC4C-8F0D-1EB8B06357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DA787-5DE4-CD4A-B75E-AC89ED789C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74958-CA5E-0C46-B182-67DF590DF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69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3EF3F-35E2-3B43-BF81-CFC248C52316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03F89-1949-E64B-AC42-D3BE5974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6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3F89-1949-E64B-AC42-D3BE5974B6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45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understanding the causal role of the neighbourhood is immensely challenging, as neighbourhood characteristics tend to be highly correlated with individual and family characteristics, including ACEs and PCEs (i.e. selection bias; Van Ham et al., 2011), which may be the main causal drivers of outcomes such as youth violence.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3F89-1949-E64B-AC42-D3BE5974B6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8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3F89-1949-E64B-AC42-D3BE5974B6D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1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CL Branding background">
            <a:extLst>
              <a:ext uri="{FF2B5EF4-FFF2-40B4-BE49-F238E27FC236}">
                <a16:creationId xmlns:a16="http://schemas.microsoft.com/office/drawing/2014/main" id="{EA4C8DDC-D29E-5E43-9BC2-FD84B2117884}"/>
              </a:ext>
            </a:extLst>
          </p:cNvPr>
          <p:cNvSpPr/>
          <p:nvPr/>
        </p:nvSpPr>
        <p:spPr>
          <a:xfrm>
            <a:off x="0" y="0"/>
            <a:ext cx="12192000" cy="1425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UCL Brand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25" cy="1341123"/>
          </a:xfrm>
          <a:prstGeom prst="rect">
            <a:avLst/>
          </a:prstGeom>
        </p:spPr>
      </p:pic>
      <p:sp>
        <p:nvSpPr>
          <p:cNvPr id="13" name="Faculty, Department title">
            <a:extLst>
              <a:ext uri="{FF2B5EF4-FFF2-40B4-BE49-F238E27FC236}">
                <a16:creationId xmlns:a16="http://schemas.microsoft.com/office/drawing/2014/main" id="{7B844C1D-C9E2-A040-B3FD-0E3861E051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60000"/>
            <a:ext cx="5760000" cy="720000"/>
          </a:xfrm>
        </p:spPr>
        <p:txBody>
          <a:bodyPr/>
          <a:lstStyle>
            <a:lvl1pPr marL="11112" indent="0">
              <a:buNone/>
              <a:defRPr sz="1400" b="1" i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FACULTY, DEPARTMENT</a:t>
            </a:r>
            <a:endParaRPr lang="en-US" dirty="0"/>
          </a:p>
        </p:txBody>
      </p:sp>
      <p:sp>
        <p:nvSpPr>
          <p:cNvPr id="9" name="Main image" descr="Image">
            <a:extLst>
              <a:ext uri="{FF2B5EF4-FFF2-40B4-BE49-F238E27FC236}">
                <a16:creationId xmlns:a16="http://schemas.microsoft.com/office/drawing/2014/main" id="{FD55159A-63D1-334F-B344-448B05BC84B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440000"/>
            <a:ext cx="12192000" cy="5421086"/>
          </a:xfrm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Main Headline" descr="Headline">
            <a:extLst>
              <a:ext uri="{FF2B5EF4-FFF2-40B4-BE49-F238E27FC236}">
                <a16:creationId xmlns:a16="http://schemas.microsoft.com/office/drawing/2014/main" id="{6D1BEB54-27B8-4348-8671-D93B41DC5E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49105"/>
            <a:ext cx="7560000" cy="2340000"/>
          </a:xfrm>
          <a:solidFill>
            <a:srgbClr val="FFFFFF"/>
          </a:solidFill>
        </p:spPr>
        <p:txBody>
          <a:bodyPr lIns="360000" tIns="180000"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Main headline,</a:t>
            </a:r>
            <a:br>
              <a:rPr lang="en-US" dirty="0"/>
            </a:br>
            <a:r>
              <a:rPr lang="en-US" dirty="0"/>
              <a:t>Arial 44pt bold</a:t>
            </a:r>
          </a:p>
        </p:txBody>
      </p:sp>
    </p:spTree>
    <p:extLst>
      <p:ext uri="{BB962C8B-B14F-4D97-AF65-F5344CB8AC3E}">
        <p14:creationId xmlns:p14="http://schemas.microsoft.com/office/powerpoint/2010/main" val="253152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>
            <a:extLst>
              <a:ext uri="{FF2B5EF4-FFF2-40B4-BE49-F238E27FC236}">
                <a16:creationId xmlns:a16="http://schemas.microsoft.com/office/drawing/2014/main" id="{7E0FC6D2-4499-5C4C-8C93-C7590708B796}"/>
              </a:ext>
            </a:extLst>
          </p:cNvPr>
          <p:cNvSpPr/>
          <p:nvPr/>
        </p:nvSpPr>
        <p:spPr>
          <a:xfrm>
            <a:off x="0" y="0"/>
            <a:ext cx="12192000" cy="1425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UCL Brand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25" cy="1341123"/>
          </a:xfrm>
          <a:prstGeom prst="rect">
            <a:avLst/>
          </a:prstGeom>
        </p:spPr>
      </p:pic>
      <p:sp>
        <p:nvSpPr>
          <p:cNvPr id="19" name="Department name">
            <a:extLst>
              <a:ext uri="{FF2B5EF4-FFF2-40B4-BE49-F238E27FC236}">
                <a16:creationId xmlns:a16="http://schemas.microsoft.com/office/drawing/2014/main" id="{879D505D-1EAF-D546-930D-56916727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60000"/>
            <a:ext cx="5760000" cy="720000"/>
          </a:xfrm>
        </p:spPr>
        <p:txBody>
          <a:bodyPr/>
          <a:lstStyle>
            <a:lvl1pPr marL="11112" indent="0">
              <a:buNone/>
              <a:defRPr sz="1400" b="1" i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FACULTY, DEPARTMENT</a:t>
            </a:r>
            <a:endParaRPr lang="en-US" dirty="0"/>
          </a:p>
        </p:txBody>
      </p:sp>
      <p:sp>
        <p:nvSpPr>
          <p:cNvPr id="11" name="Picture" descr="Image">
            <a:extLst>
              <a:ext uri="{FF2B5EF4-FFF2-40B4-BE49-F238E27FC236}">
                <a16:creationId xmlns:a16="http://schemas.microsoft.com/office/drawing/2014/main" id="{D7C34FC0-F8B1-D041-9578-733D7F3C68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40000"/>
            <a:ext cx="12192000" cy="5421086"/>
          </a:xfrm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Main Headline" descr="Headline">
            <a:extLst>
              <a:ext uri="{FF2B5EF4-FFF2-40B4-BE49-F238E27FC236}">
                <a16:creationId xmlns:a16="http://schemas.microsoft.com/office/drawing/2014/main" id="{5F848594-69CD-DA4E-BB25-23F671A7C1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49105"/>
            <a:ext cx="7560000" cy="2340000"/>
          </a:xfrm>
          <a:solidFill>
            <a:srgbClr val="FFFFFF"/>
          </a:solidFill>
        </p:spPr>
        <p:txBody>
          <a:bodyPr lIns="360000" tIns="180000"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Main headline,</a:t>
            </a:r>
            <a:br>
              <a:rPr lang="en-US" dirty="0"/>
            </a:br>
            <a:r>
              <a:rPr lang="en-US" dirty="0"/>
              <a:t>Arial 44pt bold</a:t>
            </a:r>
          </a:p>
        </p:txBody>
      </p:sp>
      <p:sp>
        <p:nvSpPr>
          <p:cNvPr id="5" name="Sub Heading" descr="Sub heading">
            <a:extLst>
              <a:ext uri="{FF2B5EF4-FFF2-40B4-BE49-F238E27FC236}">
                <a16:creationId xmlns:a16="http://schemas.microsoft.com/office/drawing/2014/main" id="{D5AB2EC5-97D3-8D44-BB0B-9125E87D1F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9999" y="3239999"/>
            <a:ext cx="6840000" cy="651777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084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itle slide 2 - single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FD8CE85-9178-344E-BC9E-19B545ECA60C}"/>
              </a:ext>
            </a:extLst>
          </p:cNvPr>
          <p:cNvSpPr/>
          <p:nvPr/>
        </p:nvSpPr>
        <p:spPr>
          <a:xfrm>
            <a:off x="0" y="-1"/>
            <a:ext cx="12192000" cy="25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UCL Brand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25" cy="1341123"/>
          </a:xfrm>
          <a:prstGeom prst="rect">
            <a:avLst/>
          </a:prstGeom>
        </p:spPr>
      </p:pic>
      <p:sp>
        <p:nvSpPr>
          <p:cNvPr id="19" name="Department name">
            <a:extLst>
              <a:ext uri="{FF2B5EF4-FFF2-40B4-BE49-F238E27FC236}">
                <a16:creationId xmlns:a16="http://schemas.microsoft.com/office/drawing/2014/main" id="{879D505D-1EAF-D546-930D-56916727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60000"/>
            <a:ext cx="5760000" cy="720000"/>
          </a:xfrm>
        </p:spPr>
        <p:txBody>
          <a:bodyPr/>
          <a:lstStyle>
            <a:lvl1pPr marL="11112" indent="0">
              <a:buNone/>
              <a:defRPr sz="1400" b="1" i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FACULTY, DEPARTMENT</a:t>
            </a:r>
            <a:endParaRPr lang="en-US" dirty="0"/>
          </a:p>
        </p:txBody>
      </p:sp>
      <p:sp>
        <p:nvSpPr>
          <p:cNvPr id="10" name="Main Headline" descr="Headline">
            <a:extLst>
              <a:ext uri="{FF2B5EF4-FFF2-40B4-BE49-F238E27FC236}">
                <a16:creationId xmlns:a16="http://schemas.microsoft.com/office/drawing/2014/main" id="{14916FEE-2CA1-274A-AB9A-27AE550ED61F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360000" y="1620000"/>
            <a:ext cx="10800690" cy="81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Main headline, Arial 44pt bold</a:t>
            </a:r>
            <a:br>
              <a:rPr lang="en-US" dirty="0"/>
            </a:br>
            <a:endParaRPr lang="en-US" altLang="en-US" dirty="0"/>
          </a:p>
        </p:txBody>
      </p:sp>
      <p:sp>
        <p:nvSpPr>
          <p:cNvPr id="11" name="Picture " descr="Image">
            <a:extLst>
              <a:ext uri="{FF2B5EF4-FFF2-40B4-BE49-F238E27FC236}">
                <a16:creationId xmlns:a16="http://schemas.microsoft.com/office/drawing/2014/main" id="{7AAB61C2-2ECC-1549-9211-9297F9B81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05456"/>
            <a:ext cx="12192000" cy="4352544"/>
          </a:xfrm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9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itle - Double lin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271759B8-0ABB-3643-884B-0A918443C549}"/>
              </a:ext>
            </a:extLst>
          </p:cNvPr>
          <p:cNvSpPr/>
          <p:nvPr/>
        </p:nvSpPr>
        <p:spPr>
          <a:xfrm>
            <a:off x="0" y="0"/>
            <a:ext cx="12192000" cy="1425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UCL Brand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25" cy="1341123"/>
          </a:xfrm>
          <a:prstGeom prst="rect">
            <a:avLst/>
          </a:prstGeom>
        </p:spPr>
      </p:pic>
      <p:sp>
        <p:nvSpPr>
          <p:cNvPr id="19" name="Department name">
            <a:extLst>
              <a:ext uri="{FF2B5EF4-FFF2-40B4-BE49-F238E27FC236}">
                <a16:creationId xmlns:a16="http://schemas.microsoft.com/office/drawing/2014/main" id="{879D505D-1EAF-D546-930D-56916727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60000"/>
            <a:ext cx="5760000" cy="720000"/>
          </a:xfrm>
        </p:spPr>
        <p:txBody>
          <a:bodyPr/>
          <a:lstStyle>
            <a:lvl1pPr marL="11112" indent="0">
              <a:buNone/>
              <a:defRPr sz="1400" b="1" i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FACULTY, DEPARTMENT</a:t>
            </a:r>
            <a:endParaRPr lang="en-US" dirty="0"/>
          </a:p>
        </p:txBody>
      </p:sp>
      <p:sp>
        <p:nvSpPr>
          <p:cNvPr id="2" name="Background">
            <a:extLst>
              <a:ext uri="{FF2B5EF4-FFF2-40B4-BE49-F238E27FC236}">
                <a16:creationId xmlns:a16="http://schemas.microsoft.com/office/drawing/2014/main" id="{8FD8CE85-9178-344E-BC9E-19B545ECA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440000"/>
            <a:ext cx="12192000" cy="16792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ain Headline" descr="Headline">
            <a:extLst>
              <a:ext uri="{FF2B5EF4-FFF2-40B4-BE49-F238E27FC236}">
                <a16:creationId xmlns:a16="http://schemas.microsoft.com/office/drawing/2014/main" id="{0AFC6B55-24BD-7545-82A9-DD37164DF15B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360000" y="1620000"/>
            <a:ext cx="10800690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Main headline, Arial 44pt bold</a:t>
            </a:r>
            <a:br>
              <a:rPr lang="en-US" dirty="0"/>
            </a:br>
            <a:endParaRPr lang="en-US" altLang="en-US" dirty="0"/>
          </a:p>
        </p:txBody>
      </p:sp>
      <p:sp>
        <p:nvSpPr>
          <p:cNvPr id="10" name="Sub Heading" descr="Sub heading">
            <a:extLst>
              <a:ext uri="{FF2B5EF4-FFF2-40B4-BE49-F238E27FC236}">
                <a16:creationId xmlns:a16="http://schemas.microsoft.com/office/drawing/2014/main" id="{790EF792-5BFA-7942-944E-20B5F5BA6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9999" y="3420000"/>
            <a:ext cx="9000000" cy="190800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04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itle  - Double line -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>
            <a:extLst>
              <a:ext uri="{FF2B5EF4-FFF2-40B4-BE49-F238E27FC236}">
                <a16:creationId xmlns:a16="http://schemas.microsoft.com/office/drawing/2014/main" id="{59606069-DCB2-E341-97E0-98600856E2E5}"/>
              </a:ext>
            </a:extLst>
          </p:cNvPr>
          <p:cNvSpPr/>
          <p:nvPr/>
        </p:nvSpPr>
        <p:spPr>
          <a:xfrm>
            <a:off x="0" y="0"/>
            <a:ext cx="12192000" cy="1425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UCL Brand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25" cy="1341123"/>
          </a:xfrm>
          <a:prstGeom prst="rect">
            <a:avLst/>
          </a:prstGeom>
        </p:spPr>
      </p:pic>
      <p:sp>
        <p:nvSpPr>
          <p:cNvPr id="19" name="Department name">
            <a:extLst>
              <a:ext uri="{FF2B5EF4-FFF2-40B4-BE49-F238E27FC236}">
                <a16:creationId xmlns:a16="http://schemas.microsoft.com/office/drawing/2014/main" id="{879D505D-1EAF-D546-930D-56916727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60000"/>
            <a:ext cx="5760000" cy="720000"/>
          </a:xfrm>
        </p:spPr>
        <p:txBody>
          <a:bodyPr/>
          <a:lstStyle>
            <a:lvl1pPr marL="11112" indent="0">
              <a:buNone/>
              <a:defRPr sz="1400" b="1" i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FACULTY, DEPARTMENT</a:t>
            </a:r>
            <a:endParaRPr lang="en-US" dirty="0"/>
          </a:p>
        </p:txBody>
      </p:sp>
      <p:sp>
        <p:nvSpPr>
          <p:cNvPr id="12" name="Picture" descr="Image">
            <a:extLst>
              <a:ext uri="{FF2B5EF4-FFF2-40B4-BE49-F238E27FC236}">
                <a16:creationId xmlns:a16="http://schemas.microsoft.com/office/drawing/2014/main" id="{A724F846-9E16-0743-9A5C-ED2946248F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6914"/>
            <a:ext cx="12192000" cy="1682804"/>
          </a:xfrm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2" name="Background">
            <a:extLst>
              <a:ext uri="{FF2B5EF4-FFF2-40B4-BE49-F238E27FC236}">
                <a16:creationId xmlns:a16="http://schemas.microsoft.com/office/drawing/2014/main" id="{8FD8CE85-9178-344E-BC9E-19B545ECA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0" y="3122579"/>
            <a:ext cx="12192000" cy="3735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in Headline" descr="Headline">
            <a:extLst>
              <a:ext uri="{FF2B5EF4-FFF2-40B4-BE49-F238E27FC236}">
                <a16:creationId xmlns:a16="http://schemas.microsoft.com/office/drawing/2014/main" id="{F393605F-7BBC-284E-8DAE-0B5B84113824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360000" y="3470479"/>
            <a:ext cx="10800690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Main headline, Arial 44pt bold</a:t>
            </a:r>
            <a:br>
              <a:rPr lang="en-US" dirty="0"/>
            </a:br>
            <a:endParaRPr lang="en-US" altLang="en-US" dirty="0"/>
          </a:p>
        </p:txBody>
      </p:sp>
      <p:sp>
        <p:nvSpPr>
          <p:cNvPr id="10" name="Sub Heading" descr="Sub heading">
            <a:extLst>
              <a:ext uri="{FF2B5EF4-FFF2-40B4-BE49-F238E27FC236}">
                <a16:creationId xmlns:a16="http://schemas.microsoft.com/office/drawing/2014/main" id="{790EF792-5BFA-7942-944E-20B5F5BA6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9999" y="4950000"/>
            <a:ext cx="9000000" cy="190800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340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section st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in Headline" descr="Headline">
            <a:extLst>
              <a:ext uri="{FF2B5EF4-FFF2-40B4-BE49-F238E27FC236}">
                <a16:creationId xmlns:a16="http://schemas.microsoft.com/office/drawing/2014/main" id="{F833FB40-EB53-5843-98C6-9C72F5A14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1008000"/>
            <a:ext cx="10080000" cy="2880000"/>
          </a:xfrm>
          <a:solidFill>
            <a:srgbClr val="FFFFFF"/>
          </a:solidFill>
        </p:spPr>
        <p:txBody>
          <a:bodyPr lIns="360000" tIns="180000"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Main headline, Arial 44pt bold</a:t>
            </a:r>
          </a:p>
        </p:txBody>
      </p:sp>
      <p:sp>
        <p:nvSpPr>
          <p:cNvPr id="11" name="Sub Heading" descr="Sub heading">
            <a:extLst>
              <a:ext uri="{FF2B5EF4-FFF2-40B4-BE49-F238E27FC236}">
                <a16:creationId xmlns:a16="http://schemas.microsoft.com/office/drawing/2014/main" id="{169F44E5-11A5-074E-ADAE-05ACB4110A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228" y="2308225"/>
            <a:ext cx="8719457" cy="1447800"/>
          </a:xfrm>
        </p:spPr>
        <p:txBody>
          <a:bodyPr/>
          <a:lstStyle>
            <a:lvl1pPr marL="11112" indent="0"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Large text size, Arial 36 point</a:t>
            </a:r>
          </a:p>
        </p:txBody>
      </p:sp>
      <p:sp>
        <p:nvSpPr>
          <p:cNvPr id="3" name="Text" descr="Main text">
            <a:extLst>
              <a:ext uri="{FF2B5EF4-FFF2-40B4-BE49-F238E27FC236}">
                <a16:creationId xmlns:a16="http://schemas.microsoft.com/office/drawing/2014/main" id="{2EF862B8-1DA8-F84D-B71C-ED32E4C1E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176077"/>
            <a:ext cx="5400000" cy="1483200"/>
          </a:xfrm>
        </p:spPr>
        <p:txBody>
          <a:bodyPr/>
          <a:lstStyle>
            <a:lvl1pPr marL="225425" indent="-215900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  <p:sp>
        <p:nvSpPr>
          <p:cNvPr id="10" name="Text" descr="Main text">
            <a:extLst>
              <a:ext uri="{FF2B5EF4-FFF2-40B4-BE49-F238E27FC236}">
                <a16:creationId xmlns:a16="http://schemas.microsoft.com/office/drawing/2014/main" id="{C2A66C45-730D-F54A-A6B0-8A42E75C3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000" y="4176077"/>
            <a:ext cx="5400000" cy="1483200"/>
          </a:xfrm>
        </p:spPr>
        <p:txBody>
          <a:bodyPr/>
          <a:lstStyle>
            <a:lvl1pPr marL="180975" marR="0" indent="-18097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aseline="0"/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67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section st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in Headline" descr="Headline">
            <a:extLst>
              <a:ext uri="{FF2B5EF4-FFF2-40B4-BE49-F238E27FC236}">
                <a16:creationId xmlns:a16="http://schemas.microsoft.com/office/drawing/2014/main" id="{F833FB40-EB53-5843-98C6-9C72F5A14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1008000"/>
            <a:ext cx="10080000" cy="2880000"/>
          </a:xfrm>
          <a:solidFill>
            <a:schemeClr val="tx2"/>
          </a:solidFill>
        </p:spPr>
        <p:txBody>
          <a:bodyPr lIns="360000" tIns="18000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Main headline, Arial 44pt bold</a:t>
            </a:r>
          </a:p>
        </p:txBody>
      </p:sp>
      <p:sp>
        <p:nvSpPr>
          <p:cNvPr id="4" name="Sub Heading">
            <a:extLst>
              <a:ext uri="{FF2B5EF4-FFF2-40B4-BE49-F238E27FC236}">
                <a16:creationId xmlns:a16="http://schemas.microsoft.com/office/drawing/2014/main" id="{7EFF5C86-B7E9-E24F-A032-A4DF63C9C4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228" y="2308225"/>
            <a:ext cx="8719457" cy="1447800"/>
          </a:xfrm>
        </p:spPr>
        <p:txBody>
          <a:bodyPr/>
          <a:lstStyle>
            <a:lvl1pPr marL="11112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" descr="Main text">
            <a:extLst>
              <a:ext uri="{FF2B5EF4-FFF2-40B4-BE49-F238E27FC236}">
                <a16:creationId xmlns:a16="http://schemas.microsoft.com/office/drawing/2014/main" id="{2EF862B8-1DA8-F84D-B71C-ED32E4C1E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176077"/>
            <a:ext cx="5400000" cy="1483200"/>
          </a:xfrm>
        </p:spPr>
        <p:txBody>
          <a:bodyPr/>
          <a:lstStyle>
            <a:lvl1pPr marL="11112" indent="0">
              <a:buNone/>
              <a:defRPr sz="2400"/>
            </a:lvl1pPr>
          </a:lstStyle>
          <a:p>
            <a:pPr lvl="0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  <p:sp>
        <p:nvSpPr>
          <p:cNvPr id="10" name="Text" descr="Main text">
            <a:extLst>
              <a:ext uri="{FF2B5EF4-FFF2-40B4-BE49-F238E27FC236}">
                <a16:creationId xmlns:a16="http://schemas.microsoft.com/office/drawing/2014/main" id="{C2A66C45-730D-F54A-A6B0-8A42E75C3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000" y="4176077"/>
            <a:ext cx="5400000" cy="14832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aseline="0"/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067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- section st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">
            <a:extLst>
              <a:ext uri="{FF2B5EF4-FFF2-40B4-BE49-F238E27FC236}">
                <a16:creationId xmlns:a16="http://schemas.microsoft.com/office/drawing/2014/main" id="{F9ECF375-EFC6-8846-9FEE-E3BEC7506D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6616" y="900000"/>
            <a:ext cx="7534656" cy="5448518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6" name="Main Headline" descr="Headline">
            <a:extLst>
              <a:ext uri="{FF2B5EF4-FFF2-40B4-BE49-F238E27FC236}">
                <a16:creationId xmlns:a16="http://schemas.microsoft.com/office/drawing/2014/main" id="{F833FB40-EB53-5843-98C6-9C72F5A14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1440000"/>
            <a:ext cx="6480000" cy="2880000"/>
          </a:xfrm>
          <a:solidFill>
            <a:schemeClr val="bg1"/>
          </a:solidFill>
        </p:spPr>
        <p:txBody>
          <a:bodyPr lIns="360000" tIns="180000"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Main headline, </a:t>
            </a:r>
            <a:br>
              <a:rPr lang="en-US" dirty="0"/>
            </a:br>
            <a:r>
              <a:rPr lang="en-US" dirty="0"/>
              <a:t>Arial 44pt bold</a:t>
            </a:r>
          </a:p>
        </p:txBody>
      </p:sp>
      <p:sp>
        <p:nvSpPr>
          <p:cNvPr id="8" name="Picture " descr="Image">
            <a:extLst>
              <a:ext uri="{FF2B5EF4-FFF2-40B4-BE49-F238E27FC236}">
                <a16:creationId xmlns:a16="http://schemas.microsoft.com/office/drawing/2014/main" id="{9390C092-D95C-EF41-9B4C-B77F203C0B0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66715" y="900000"/>
            <a:ext cx="3536848" cy="2906486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9" name="Text" descr="Text">
            <a:extLst>
              <a:ext uri="{FF2B5EF4-FFF2-40B4-BE49-F238E27FC236}">
                <a16:creationId xmlns:a16="http://schemas.microsoft.com/office/drawing/2014/main" id="{B97104E0-DC3E-EB49-A0B8-75D9C6ED8E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62900" y="4164600"/>
            <a:ext cx="3542400" cy="2287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0432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single tex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12" name="Text" descr="Text">
            <a:extLst>
              <a:ext uri="{FF2B5EF4-FFF2-40B4-BE49-F238E27FC236}">
                <a16:creationId xmlns:a16="http://schemas.microsoft.com/office/drawing/2014/main" id="{52E39625-6121-A140-A00B-27BF9DA232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412000"/>
            <a:ext cx="10439064" cy="3600000"/>
          </a:xfrm>
        </p:spPr>
        <p:txBody>
          <a:bodyPr/>
          <a:lstStyle>
            <a:lvl1pPr marL="225425" marR="0" indent="-22542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222250" indent="-222250">
              <a:buFont typeface="Arial" panose="020B0604020202020204" pitchFamily="34" charset="0"/>
              <a:buChar char="•"/>
              <a:tabLst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8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7" name="Text" descr="Text">
            <a:extLst>
              <a:ext uri="{FF2B5EF4-FFF2-40B4-BE49-F238E27FC236}">
                <a16:creationId xmlns:a16="http://schemas.microsoft.com/office/drawing/2014/main" id="{2D2A157B-B06B-5E44-8987-B8F38A7435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412000"/>
            <a:ext cx="5399088" cy="3600000"/>
          </a:xfrm>
        </p:spPr>
        <p:txBody>
          <a:bodyPr/>
          <a:lstStyle>
            <a:lvl1pPr marL="225425" marR="0" indent="-22542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222250" indent="-222250">
              <a:buFont typeface="Arial" panose="020B0604020202020204" pitchFamily="34" charset="0"/>
              <a:buChar char="•"/>
              <a:tabLst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" descr="Text">
            <a:extLst>
              <a:ext uri="{FF2B5EF4-FFF2-40B4-BE49-F238E27FC236}">
                <a16:creationId xmlns:a16="http://schemas.microsoft.com/office/drawing/2014/main" id="{35F69D9D-B78C-6D4D-8B1E-AB31E336A5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40000" y="2412000"/>
            <a:ext cx="5399088" cy="3600000"/>
          </a:xfrm>
        </p:spPr>
        <p:txBody>
          <a:bodyPr/>
          <a:lstStyle>
            <a:lvl1pPr marL="225425" marR="0" indent="-22542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222250" indent="-222250">
              <a:buFont typeface="Arial" panose="020B0604020202020204" pitchFamily="34" charset="0"/>
              <a:buChar char="•"/>
              <a:tabLst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3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8" name="Text" descr="Text">
            <a:extLst>
              <a:ext uri="{FF2B5EF4-FFF2-40B4-BE49-F238E27FC236}">
                <a16:creationId xmlns:a16="http://schemas.microsoft.com/office/drawing/2014/main" id="{83D66963-CB2B-4B4F-BCF3-CFD7FD192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412000"/>
            <a:ext cx="3420000" cy="3600000"/>
          </a:xfrm>
        </p:spPr>
        <p:txBody>
          <a:bodyPr/>
          <a:lstStyle>
            <a:lvl1pPr marL="11112" indent="0">
              <a:buNone/>
              <a:defRPr sz="1800"/>
            </a:lvl1pPr>
            <a:lvl3pPr marL="180975" indent="-171450"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" descr="Text">
            <a:extLst>
              <a:ext uri="{FF2B5EF4-FFF2-40B4-BE49-F238E27FC236}">
                <a16:creationId xmlns:a16="http://schemas.microsoft.com/office/drawing/2014/main" id="{F7085F07-56B0-4443-841E-837562823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0000" y="2412000"/>
            <a:ext cx="3420000" cy="3600000"/>
          </a:xfrm>
        </p:spPr>
        <p:txBody>
          <a:bodyPr/>
          <a:lstStyle>
            <a:lvl1pPr marL="11112" indent="0">
              <a:buNone/>
              <a:defRPr sz="1800"/>
            </a:lvl1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" descr="Text">
            <a:extLst>
              <a:ext uri="{FF2B5EF4-FFF2-40B4-BE49-F238E27FC236}">
                <a16:creationId xmlns:a16="http://schemas.microsoft.com/office/drawing/2014/main" id="{BB07EA65-C349-F04B-BF09-CC2483489C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0000" y="2412000"/>
            <a:ext cx="3420000" cy="3600000"/>
          </a:xfrm>
        </p:spPr>
        <p:txBody>
          <a:bodyPr/>
          <a:lstStyle>
            <a:lvl1pPr marL="11112" indent="0">
              <a:buNone/>
              <a:defRPr sz="1800"/>
            </a:lvl1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87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4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15" name="Text" descr="Text">
            <a:extLst>
              <a:ext uri="{FF2B5EF4-FFF2-40B4-BE49-F238E27FC236}">
                <a16:creationId xmlns:a16="http://schemas.microsoft.com/office/drawing/2014/main" id="{23293D9A-92DE-2745-A551-12503D5B3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412000"/>
            <a:ext cx="2610000" cy="3764200"/>
          </a:xfrm>
          <a:noFill/>
        </p:spPr>
        <p:txBody>
          <a:bodyPr lIns="0" tIns="0" rIns="0" bIns="0"/>
          <a:lstStyle>
            <a:lvl1pPr>
              <a:defRPr sz="1800"/>
            </a:lvl1pPr>
            <a:lvl2pPr>
              <a:buFontTx/>
              <a:buNone/>
              <a:defRPr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" descr="Text">
            <a:extLst>
              <a:ext uri="{FF2B5EF4-FFF2-40B4-BE49-F238E27FC236}">
                <a16:creationId xmlns:a16="http://schemas.microsoft.com/office/drawing/2014/main" id="{F11753E1-8533-844D-B406-655C6C933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7688" y="2412000"/>
            <a:ext cx="2610000" cy="3764200"/>
          </a:xfrm>
          <a:noFill/>
        </p:spPr>
        <p:txBody>
          <a:bodyPr lIns="0" tIns="0" rIns="0" bIns="0"/>
          <a:lstStyle>
            <a:lvl1pPr>
              <a:defRPr sz="1800"/>
            </a:lvl1pPr>
            <a:lvl2pPr>
              <a:buFontTx/>
              <a:buNone/>
              <a:defRPr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" descr="Text">
            <a:extLst>
              <a:ext uri="{FF2B5EF4-FFF2-40B4-BE49-F238E27FC236}">
                <a16:creationId xmlns:a16="http://schemas.microsoft.com/office/drawing/2014/main" id="{562D057E-84DA-844C-8F30-A88C629E1D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8008" y="2412000"/>
            <a:ext cx="2610000" cy="3764200"/>
          </a:xfrm>
          <a:noFill/>
        </p:spPr>
        <p:txBody>
          <a:bodyPr lIns="0" tIns="0" rIns="0" bIns="0"/>
          <a:lstStyle>
            <a:lvl1pPr>
              <a:defRPr sz="1800"/>
            </a:lvl1pPr>
            <a:lvl2pPr>
              <a:buFontTx/>
              <a:buNone/>
              <a:defRPr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" descr="Text">
            <a:extLst>
              <a:ext uri="{FF2B5EF4-FFF2-40B4-BE49-F238E27FC236}">
                <a16:creationId xmlns:a16="http://schemas.microsoft.com/office/drawing/2014/main" id="{3FA6CE8B-790A-C44A-B1D0-DA5AC754A4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48328" y="2412000"/>
            <a:ext cx="2610000" cy="3764200"/>
          </a:xfrm>
          <a:noFill/>
        </p:spPr>
        <p:txBody>
          <a:bodyPr lIns="0" tIns="0" rIns="0" bIns="0"/>
          <a:lstStyle>
            <a:lvl1pPr>
              <a:defRPr sz="1800"/>
            </a:lvl1pPr>
            <a:lvl2pPr>
              <a:buFontTx/>
              <a:buNone/>
              <a:defRPr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99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4 column colour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in Headline" descr="Headline">
            <a:extLst>
              <a:ext uri="{FF2B5EF4-FFF2-40B4-BE49-F238E27FC236}">
                <a16:creationId xmlns:a16="http://schemas.microsoft.com/office/drawing/2014/main" id="{5CB62203-BCF9-3241-9684-0F4402446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900000"/>
            <a:ext cx="2610000" cy="5220000"/>
          </a:xfrm>
          <a:solidFill>
            <a:schemeClr val="bg2"/>
          </a:solidFill>
        </p:spPr>
        <p:txBody>
          <a:bodyPr lIns="180000" tIns="180000" rIns="180000" bIns="180000"/>
          <a:lstStyle>
            <a:lvl1pPr marL="11112" indent="0">
              <a:buNone/>
              <a:defRPr/>
            </a:lvl1pPr>
            <a:lvl2pPr>
              <a:buFontTx/>
              <a:buNone/>
              <a:defRPr/>
            </a:lvl2pPr>
          </a:lstStyle>
          <a:p>
            <a:pPr lvl="0"/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  <p:sp>
        <p:nvSpPr>
          <p:cNvPr id="8" name="background">
            <a:extLst>
              <a:ext uri="{FF2B5EF4-FFF2-40B4-BE49-F238E27FC236}">
                <a16:creationId xmlns:a16="http://schemas.microsoft.com/office/drawing/2014/main" id="{E0051C4D-5840-9846-A6CC-052B1F915D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6800" y="900000"/>
            <a:ext cx="2610000" cy="5220000"/>
          </a:xfrm>
          <a:solidFill>
            <a:schemeClr val="bg2"/>
          </a:solidFill>
        </p:spPr>
        <p:txBody>
          <a:bodyPr lIns="180000" tIns="180000" rIns="180000" bIns="180000"/>
          <a:lstStyle>
            <a:lvl1pPr marL="11112" indent="0">
              <a:buNone/>
              <a:defRPr/>
            </a:lvl1pPr>
            <a:lvl2pPr>
              <a:buFontTx/>
              <a:buNone/>
              <a:defRPr/>
            </a:lvl2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9" name="Picture" descr="Image">
            <a:extLst>
              <a:ext uri="{FF2B5EF4-FFF2-40B4-BE49-F238E27FC236}">
                <a16:creationId xmlns:a16="http://schemas.microsoft.com/office/drawing/2014/main" id="{7D295661-D9DD-8D43-9041-6814DE8FF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624" y="1290917"/>
            <a:ext cx="1328200" cy="1557617"/>
          </a:xfrm>
          <a:prstGeom prst="rect">
            <a:avLst/>
          </a:prstGeom>
        </p:spPr>
      </p:pic>
      <p:sp>
        <p:nvSpPr>
          <p:cNvPr id="13" name="Text" descr="Text">
            <a:extLst>
              <a:ext uri="{FF2B5EF4-FFF2-40B4-BE49-F238E27FC236}">
                <a16:creationId xmlns:a16="http://schemas.microsoft.com/office/drawing/2014/main" id="{73CED3B5-33C7-894B-9D58-FC396998F4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3712" y="3073400"/>
            <a:ext cx="2222500" cy="3022600"/>
          </a:xfrm>
        </p:spPr>
        <p:txBody>
          <a:bodyPr/>
          <a:lstStyle>
            <a:lvl1pPr>
              <a:defRPr sz="1800"/>
            </a:lvl1pPr>
            <a:lvl2pPr algn="l">
              <a:defRPr sz="1800"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background">
            <a:extLst>
              <a:ext uri="{FF2B5EF4-FFF2-40B4-BE49-F238E27FC236}">
                <a16:creationId xmlns:a16="http://schemas.microsoft.com/office/drawing/2014/main" id="{E69AB749-3152-6149-94E2-0485941817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00" y="900000"/>
            <a:ext cx="2610000" cy="5220000"/>
          </a:xfrm>
          <a:solidFill>
            <a:schemeClr val="bg2"/>
          </a:solidFill>
        </p:spPr>
        <p:txBody>
          <a:bodyPr lIns="180000" tIns="180000" rIns="180000" bIns="180000"/>
          <a:lstStyle>
            <a:lvl1pPr marL="11112" indent="0">
              <a:buNone/>
              <a:defRPr/>
            </a:lvl1pPr>
            <a:lvl2pPr>
              <a:buFontTx/>
              <a:buNone/>
              <a:defRPr/>
            </a:lvl2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21" name="Picture" descr="Image">
            <a:extLst>
              <a:ext uri="{FF2B5EF4-FFF2-40B4-BE49-F238E27FC236}">
                <a16:creationId xmlns:a16="http://schemas.microsoft.com/office/drawing/2014/main" id="{34669171-BF23-B54C-8D3F-B1C89E122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292400"/>
            <a:ext cx="1328200" cy="1557617"/>
          </a:xfrm>
          <a:prstGeom prst="rect">
            <a:avLst/>
          </a:prstGeom>
        </p:spPr>
      </p:pic>
      <p:sp>
        <p:nvSpPr>
          <p:cNvPr id="14" name="Text" descr="Text">
            <a:extLst>
              <a:ext uri="{FF2B5EF4-FFF2-40B4-BE49-F238E27FC236}">
                <a16:creationId xmlns:a16="http://schemas.microsoft.com/office/drawing/2014/main" id="{87F3A240-3369-0145-B540-5A60FA0848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56040" y="3073400"/>
            <a:ext cx="2222500" cy="3022600"/>
          </a:xfrm>
        </p:spPr>
        <p:txBody>
          <a:bodyPr/>
          <a:lstStyle>
            <a:lvl1pPr>
              <a:defRPr sz="1800"/>
            </a:lvl1pPr>
            <a:lvl2pPr algn="l">
              <a:defRPr sz="1800"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background">
            <a:extLst>
              <a:ext uri="{FF2B5EF4-FFF2-40B4-BE49-F238E27FC236}">
                <a16:creationId xmlns:a16="http://schemas.microsoft.com/office/drawing/2014/main" id="{F708712F-D0E9-B94A-A9B7-F258F0F10A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0800" y="900000"/>
            <a:ext cx="2610000" cy="5220000"/>
          </a:xfrm>
          <a:solidFill>
            <a:schemeClr val="bg2"/>
          </a:solidFill>
        </p:spPr>
        <p:txBody>
          <a:bodyPr lIns="180000" tIns="180000" rIns="180000" bIns="180000"/>
          <a:lstStyle>
            <a:lvl1pPr marL="11112" indent="0">
              <a:buNone/>
              <a:defRPr/>
            </a:lvl1pPr>
            <a:lvl2pPr>
              <a:buFontTx/>
              <a:buNone/>
              <a:defRPr/>
            </a:lvl2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22" name="Picture" descr="Image">
            <a:extLst>
              <a:ext uri="{FF2B5EF4-FFF2-40B4-BE49-F238E27FC236}">
                <a16:creationId xmlns:a16="http://schemas.microsoft.com/office/drawing/2014/main" id="{8073F21E-F4EF-B246-B7E8-4FA799EC3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416" y="1290917"/>
            <a:ext cx="1328200" cy="1557617"/>
          </a:xfrm>
          <a:prstGeom prst="rect">
            <a:avLst/>
          </a:prstGeom>
        </p:spPr>
      </p:pic>
      <p:sp>
        <p:nvSpPr>
          <p:cNvPr id="16" name="Text" descr="Text">
            <a:extLst>
              <a:ext uri="{FF2B5EF4-FFF2-40B4-BE49-F238E27FC236}">
                <a16:creationId xmlns:a16="http://schemas.microsoft.com/office/drawing/2014/main" id="{5387EEB0-9F43-E241-9EDB-010FB36582B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08368" y="3068960"/>
            <a:ext cx="2222500" cy="3022600"/>
          </a:xfrm>
        </p:spPr>
        <p:txBody>
          <a:bodyPr/>
          <a:lstStyle>
            <a:lvl1pPr>
              <a:defRPr sz="1800"/>
            </a:lvl1pPr>
            <a:lvl2pPr algn="l">
              <a:defRPr sz="1800"/>
            </a:lvl2pPr>
            <a:lvl3pPr marL="180975" indent="-169863">
              <a:tabLst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73E51-46F8-B446-A241-A5395388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CFD4B-BF38-E841-868E-C9F3BBC7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88DCC-68B7-D349-B50E-BEE3CC1D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5" name="Picture" descr="Image">
            <a:extLst>
              <a:ext uri="{FF2B5EF4-FFF2-40B4-BE49-F238E27FC236}">
                <a16:creationId xmlns:a16="http://schemas.microsoft.com/office/drawing/2014/main" id="{7D295661-D9DD-8D43-9041-6814DE8FF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5624" y="1290917"/>
            <a:ext cx="1328200" cy="1557617"/>
          </a:xfrm>
          <a:prstGeom prst="rect">
            <a:avLst/>
          </a:prstGeom>
        </p:spPr>
      </p:pic>
      <p:pic>
        <p:nvPicPr>
          <p:cNvPr id="17" name="Picture" descr="Image">
            <a:extLst>
              <a:ext uri="{FF2B5EF4-FFF2-40B4-BE49-F238E27FC236}">
                <a16:creationId xmlns:a16="http://schemas.microsoft.com/office/drawing/2014/main" id="{34669171-BF23-B54C-8D3F-B1C89E122C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0096" y="1292400"/>
            <a:ext cx="1328200" cy="1557617"/>
          </a:xfrm>
          <a:prstGeom prst="rect">
            <a:avLst/>
          </a:prstGeom>
        </p:spPr>
      </p:pic>
      <p:pic>
        <p:nvPicPr>
          <p:cNvPr id="18" name="Picture" descr="Image">
            <a:extLst>
              <a:ext uri="{FF2B5EF4-FFF2-40B4-BE49-F238E27FC236}">
                <a16:creationId xmlns:a16="http://schemas.microsoft.com/office/drawing/2014/main" id="{8073F21E-F4EF-B246-B7E8-4FA799EC37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0416" y="1290917"/>
            <a:ext cx="1328200" cy="155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02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5400000" cy="2325802"/>
          </a:xfrm>
        </p:spPr>
        <p:txBody>
          <a:bodyPr/>
          <a:lstStyle>
            <a:lvl1pPr>
              <a:defRPr sz="3600" b="0"/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1" name="Text" descr="Text">
            <a:extLst>
              <a:ext uri="{FF2B5EF4-FFF2-40B4-BE49-F238E27FC236}">
                <a16:creationId xmlns:a16="http://schemas.microsoft.com/office/drawing/2014/main" id="{96CC15FA-5D3D-604E-8882-80A283890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3618500"/>
            <a:ext cx="5399088" cy="2617200"/>
          </a:xfrm>
        </p:spPr>
        <p:txBody>
          <a:bodyPr/>
          <a:lstStyle>
            <a:lvl1pPr marL="180975" marR="0" indent="-18097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" descr="Image">
            <a:extLst>
              <a:ext uri="{FF2B5EF4-FFF2-40B4-BE49-F238E27FC236}">
                <a16:creationId xmlns:a16="http://schemas.microsoft.com/office/drawing/2014/main" id="{C443FA27-F0DB-1840-998D-206100BED38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40000" y="900000"/>
            <a:ext cx="5400000" cy="5344683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5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hree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" descr="Image">
            <a:extLst>
              <a:ext uri="{FF2B5EF4-FFF2-40B4-BE49-F238E27FC236}">
                <a16:creationId xmlns:a16="http://schemas.microsoft.com/office/drawing/2014/main" id="{935F83AB-29A1-EF49-B6EC-5214A87545D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0000" y="900000"/>
            <a:ext cx="3420000" cy="2880000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8" name="Text" descr="Text">
            <a:extLst>
              <a:ext uri="{FF2B5EF4-FFF2-40B4-BE49-F238E27FC236}">
                <a16:creationId xmlns:a16="http://schemas.microsoft.com/office/drawing/2014/main" id="{83D66963-CB2B-4B4F-BCF3-CFD7FD192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017600"/>
            <a:ext cx="3420000" cy="2304000"/>
          </a:xfrm>
        </p:spPr>
        <p:txBody>
          <a:bodyPr/>
          <a:lstStyle>
            <a:lvl1pPr marL="180975" indent="-169863">
              <a:tabLst/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" descr="Image">
            <a:extLst>
              <a:ext uri="{FF2B5EF4-FFF2-40B4-BE49-F238E27FC236}">
                <a16:creationId xmlns:a16="http://schemas.microsoft.com/office/drawing/2014/main" id="{E95E3DE4-2C02-DF4D-871A-130A912A3EB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95800" y="900000"/>
            <a:ext cx="3420000" cy="2880000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10" name="Text" descr="Text">
            <a:extLst>
              <a:ext uri="{FF2B5EF4-FFF2-40B4-BE49-F238E27FC236}">
                <a16:creationId xmlns:a16="http://schemas.microsoft.com/office/drawing/2014/main" id="{F7085F07-56B0-4443-841E-837562823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0000" y="4017600"/>
            <a:ext cx="3420000" cy="2304000"/>
          </a:xfrm>
        </p:spPr>
        <p:txBody>
          <a:bodyPr/>
          <a:lstStyle>
            <a:lvl1pPr marL="180975" indent="-169863">
              <a:tabLst/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icture" descr="Image">
            <a:extLst>
              <a:ext uri="{FF2B5EF4-FFF2-40B4-BE49-F238E27FC236}">
                <a16:creationId xmlns:a16="http://schemas.microsoft.com/office/drawing/2014/main" id="{08A0AD7D-724B-E44B-89BE-D93B46E6BC8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256240" y="900000"/>
            <a:ext cx="3420000" cy="2880000"/>
          </a:xfrm>
          <a:solidFill>
            <a:srgbClr val="FFFFFF"/>
          </a:solidFill>
          <a:ln>
            <a:noFill/>
          </a:ln>
        </p:spPr>
        <p:txBody>
          <a:bodyPr anchor="b" anchorCtr="0"/>
          <a:lstStyle>
            <a:lvl1pPr marL="11112" indent="0" algn="ctr">
              <a:buNone/>
              <a:defRPr sz="2400"/>
            </a:lvl1pPr>
          </a:lstStyle>
          <a:p>
            <a:r>
              <a:rPr lang="en-GB" dirty="0"/>
              <a:t>Click to add picture</a:t>
            </a:r>
            <a:br>
              <a:rPr lang="en-GB" dirty="0"/>
            </a:br>
            <a:endParaRPr lang="en-GB" dirty="0"/>
          </a:p>
        </p:txBody>
      </p:sp>
      <p:sp>
        <p:nvSpPr>
          <p:cNvPr id="11" name="Text" descr="Text">
            <a:extLst>
              <a:ext uri="{FF2B5EF4-FFF2-40B4-BE49-F238E27FC236}">
                <a16:creationId xmlns:a16="http://schemas.microsoft.com/office/drawing/2014/main" id="{BB07EA65-C349-F04B-BF09-CC2483489C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0218" y="4017600"/>
            <a:ext cx="3420000" cy="2304000"/>
          </a:xfrm>
        </p:spPr>
        <p:txBody>
          <a:bodyPr/>
          <a:lstStyle>
            <a:lvl1pPr marL="180975" indent="-169863">
              <a:tabLst/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18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11" name="Table" descr="Text / Table">
            <a:extLst>
              <a:ext uri="{FF2B5EF4-FFF2-40B4-BE49-F238E27FC236}">
                <a16:creationId xmlns:a16="http://schemas.microsoft.com/office/drawing/2014/main" id="{4DEFD8C9-6C2B-9C49-9F6F-5A35A2B747AF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360363" y="2286001"/>
            <a:ext cx="11553825" cy="4073524"/>
          </a:xfrm>
        </p:spPr>
        <p:txBody>
          <a:bodyPr/>
          <a:lstStyle/>
          <a:p>
            <a:r>
              <a:rPr lang="en-GB" dirty="0"/>
              <a:t>Click to add table</a:t>
            </a:r>
            <a:endParaRPr lang="en-US" dirty="0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D31E44D0-02C4-914B-B5F4-F5B0F5862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66454" y="2414430"/>
            <a:ext cx="2557322" cy="2623913"/>
          </a:xfrm>
        </p:spPr>
        <p:txBody>
          <a:bodyPr/>
          <a:lstStyle>
            <a:lvl1pPr marL="180975" indent="-169863">
              <a:tabLst/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96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US" dirty="0"/>
              <a:t>Main headline, Arial 44pt bold</a:t>
            </a:r>
          </a:p>
        </p:txBody>
      </p:sp>
      <p:sp>
        <p:nvSpPr>
          <p:cNvPr id="7" name="Table" descr="Text / Table">
            <a:extLst>
              <a:ext uri="{FF2B5EF4-FFF2-40B4-BE49-F238E27FC236}">
                <a16:creationId xmlns:a16="http://schemas.microsoft.com/office/drawing/2014/main" id="{01422A73-1E05-8B44-93EA-70AD3FCEEC9E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360363" y="2286001"/>
            <a:ext cx="11553825" cy="4073524"/>
          </a:xfrm>
        </p:spPr>
        <p:txBody>
          <a:bodyPr/>
          <a:lstStyle/>
          <a:p>
            <a:r>
              <a:rPr lang="en-GB" dirty="0"/>
              <a:t>Click to add table</a:t>
            </a:r>
            <a:endParaRPr lang="en-US" dirty="0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AD015BAE-CDFB-0848-8398-8E01CAEBA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3451091"/>
            <a:ext cx="2610000" cy="2894291"/>
          </a:xfrm>
          <a:noFill/>
        </p:spPr>
        <p:txBody>
          <a:bodyPr lIns="0" tIns="0" rIns="0" bIns="0"/>
          <a:lstStyle>
            <a:lvl1pPr>
              <a:defRPr sz="1800"/>
            </a:lvl1pPr>
            <a:lvl2pPr>
              <a:buFontTx/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22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CL Contact 2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Headline" descr="Headline">
            <a:extLst>
              <a:ext uri="{FF2B5EF4-FFF2-40B4-BE49-F238E27FC236}">
                <a16:creationId xmlns:a16="http://schemas.microsoft.com/office/drawing/2014/main" id="{D136E2B9-C028-5142-BBB3-807BD1934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899999"/>
            <a:ext cx="8999900" cy="1368000"/>
          </a:xfrm>
        </p:spPr>
        <p:txBody>
          <a:bodyPr/>
          <a:lstStyle/>
          <a:p>
            <a:r>
              <a:rPr lang="en-GB" dirty="0"/>
              <a:t>Useful links &amp; contact details</a:t>
            </a:r>
            <a:endParaRPr lang="en-US" dirty="0"/>
          </a:p>
        </p:txBody>
      </p:sp>
      <p:sp>
        <p:nvSpPr>
          <p:cNvPr id="21" name="Text" descr="Text">
            <a:extLst>
              <a:ext uri="{FF2B5EF4-FFF2-40B4-BE49-F238E27FC236}">
                <a16:creationId xmlns:a16="http://schemas.microsoft.com/office/drawing/2014/main" id="{82579D70-1A08-DC42-8CE8-ACA8360A7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412000"/>
            <a:ext cx="5399088" cy="3600000"/>
          </a:xfrm>
        </p:spPr>
        <p:txBody>
          <a:bodyPr/>
          <a:lstStyle>
            <a:lvl1pPr marL="180975" indent="-169863">
              <a:tabLst/>
              <a:defRPr sz="24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" descr="Text">
            <a:extLst>
              <a:ext uri="{FF2B5EF4-FFF2-40B4-BE49-F238E27FC236}">
                <a16:creationId xmlns:a16="http://schemas.microsoft.com/office/drawing/2014/main" id="{82B359B7-CB0C-544C-88EE-891FC732E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000" y="2412000"/>
            <a:ext cx="5399088" cy="3600000"/>
          </a:xfrm>
        </p:spPr>
        <p:txBody>
          <a:bodyPr/>
          <a:lstStyle>
            <a:lvl1pPr marL="180975" indent="-169863">
              <a:tabLst/>
              <a:defRPr sz="2400">
                <a:latin typeface="+mn-lt"/>
              </a:defRPr>
            </a:lvl1pPr>
          </a:lstStyle>
          <a:p>
            <a:pPr lvl="0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EAF8-165C-2D4A-9B32-495E40A0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B3CA-848C-EF44-BEE5-EB67145F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E47-510B-8542-8D2A-81F475B8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55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CL branding brackground">
            <a:extLst>
              <a:ext uri="{FF2B5EF4-FFF2-40B4-BE49-F238E27FC236}">
                <a16:creationId xmlns:a16="http://schemas.microsoft.com/office/drawing/2014/main" id="{66A102D5-ABE3-9744-AE9F-9AF93B04B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641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UCL Brandi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073" cy="545593"/>
          </a:xfrm>
          <a:prstGeom prst="rect">
            <a:avLst/>
          </a:prstGeom>
        </p:spPr>
      </p:pic>
      <p:sp>
        <p:nvSpPr>
          <p:cNvPr id="1026" name="Title Headline" descr="Headline">
            <a:extLst>
              <a:ext uri="{FF2B5EF4-FFF2-40B4-BE49-F238E27FC236}">
                <a16:creationId xmlns:a16="http://schemas.microsoft.com/office/drawing/2014/main" id="{1389B5D6-B2B6-B044-8F75-8C9E18FFF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0000" y="899999"/>
            <a:ext cx="10800690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Main headline</a:t>
            </a:r>
            <a:r>
              <a:rPr lang="en-GB" altLang="en-US" dirty="0"/>
              <a:t>, Arial 44pt bold</a:t>
            </a:r>
            <a:endParaRPr lang="en-US" altLang="en-US" dirty="0"/>
          </a:p>
        </p:txBody>
      </p:sp>
      <p:sp>
        <p:nvSpPr>
          <p:cNvPr id="1027" name="Text" descr="Main text">
            <a:extLst>
              <a:ext uri="{FF2B5EF4-FFF2-40B4-BE49-F238E27FC236}">
                <a16:creationId xmlns:a16="http://schemas.microsoft.com/office/drawing/2014/main" id="{840A67E7-10FC-DE4B-8222-DBD366537B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60000" y="2376000"/>
            <a:ext cx="10800690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4"/>
            <a:endParaRPr lang="en-US" dirty="0"/>
          </a:p>
        </p:txBody>
      </p:sp>
      <p:sp>
        <p:nvSpPr>
          <p:cNvPr id="4" name="Date " descr="Date">
            <a:extLst>
              <a:ext uri="{FF2B5EF4-FFF2-40B4-BE49-F238E27FC236}">
                <a16:creationId xmlns:a16="http://schemas.microsoft.com/office/drawing/2014/main" id="{BC7573E6-5C96-F54E-8C6A-D81E27BE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478F44-CA4B-8F47-8400-2C19AC9A20AB}" type="datetimeFigureOut">
              <a:rPr lang="en-US" smtClean="0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5" name="Footer " descr="Footer title">
            <a:extLst>
              <a:ext uri="{FF2B5EF4-FFF2-40B4-BE49-F238E27FC236}">
                <a16:creationId xmlns:a16="http://schemas.microsoft.com/office/drawing/2014/main" id="{1B01C4CC-C66F-714D-B313-340C31FA7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" descr="Page number">
            <a:extLst>
              <a:ext uri="{FF2B5EF4-FFF2-40B4-BE49-F238E27FC236}">
                <a16:creationId xmlns:a16="http://schemas.microsoft.com/office/drawing/2014/main" id="{D2C68658-D4C2-394E-8334-67AC9BE3F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8DF897-BF7D-364E-94C4-DBD7D61CD3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UCL Branding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073" cy="5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6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  <p:sldLayoutId id="2147483797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marR="0" indent="-211138" algn="l" defTabSz="9144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tabLst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2250" indent="-211138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SzPct val="8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22250" indent="-211138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SzPct val="80000"/>
        <a:buFont typeface="Arial" panose="020B0604020202020204" pitchFamily="34" charset="0"/>
        <a:buChar char="•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1112" marR="0" indent="0" algn="l" defTabSz="914400" rtl="0" eaLnBrk="1" fontAlgn="base" latinLnBrk="0" hangingPunct="1">
        <a:lnSpc>
          <a:spcPct val="100000"/>
        </a:lnSpc>
        <a:spcBef>
          <a:spcPts val="500"/>
        </a:spcBef>
        <a:spcAft>
          <a:spcPct val="0"/>
        </a:spcAft>
        <a:buClrTx/>
        <a:buSzPct val="80000"/>
        <a:buFont typeface="Arial" panose="020B0604020202020204" pitchFamily="34" charset="0"/>
        <a:buNone/>
        <a:tabLst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0975" marR="0" indent="-180975" algn="l" defTabSz="914400" rtl="0" eaLnBrk="1" fontAlgn="base" latinLnBrk="0" hangingPunct="1">
        <a:lnSpc>
          <a:spcPct val="100000"/>
        </a:lnSpc>
        <a:spcBef>
          <a:spcPts val="5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tabLst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60000" y="360000"/>
            <a:ext cx="7008466" cy="720000"/>
          </a:xfrm>
        </p:spPr>
        <p:txBody>
          <a:bodyPr/>
          <a:lstStyle/>
          <a:p>
            <a:r>
              <a:rPr lang="en-GB" dirty="0"/>
              <a:t>Centre for longitudinal studies, social research institute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3C803D-8A03-1D7A-51C1-5071D8BA9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400" y="1953616"/>
            <a:ext cx="10800690" cy="1638106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oppins" panose="00000500000000000000" pitchFamily="2" charset="0"/>
              </a:rPr>
              <a:t>Adverse and positive childhood experiences and their associations with children’s involvement in violence: analyses of data from the Millennium Cohort Study</a:t>
            </a:r>
            <a:br>
              <a:rPr lang="en-GB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egoe UI" panose="020B0502040204020203" pitchFamily="34" charset="0"/>
              </a:rPr>
            </a:br>
            <a:endParaRPr lang="en-GB" sz="4000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9B914E4-A03E-02FD-EA5A-48668C3F179B}"/>
              </a:ext>
            </a:extLst>
          </p:cNvPr>
          <p:cNvSpPr txBox="1">
            <a:spLocks/>
          </p:cNvSpPr>
          <p:nvPr/>
        </p:nvSpPr>
        <p:spPr bwMode="auto">
          <a:xfrm>
            <a:off x="931313" y="4180927"/>
            <a:ext cx="10201902" cy="231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sz="20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oppins" panose="00000500000000000000" pitchFamily="2" charset="0"/>
              </a:rPr>
              <a:t>Dr Aase Villadsen, Dr Nicolás Libuy, Professor Emla Fitzsimons</a:t>
            </a:r>
          </a:p>
          <a:p>
            <a:pPr algn="ctr"/>
            <a:endParaRPr lang="en-GB" sz="2000" dirty="0">
              <a:latin typeface="+mn-lt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000" dirty="0">
                <a:latin typeface="+mn-lt"/>
              </a:rPr>
              <a:t>Funder:  Youth Endowment Fund</a:t>
            </a:r>
          </a:p>
          <a:p>
            <a:pPr algn="ctr"/>
            <a:endParaRPr lang="en-GB" sz="2000" dirty="0">
              <a:latin typeface="+mn-lt"/>
            </a:endParaRPr>
          </a:p>
          <a:p>
            <a:pPr algn="ctr"/>
            <a:endParaRPr lang="en-GB" sz="1600" dirty="0">
              <a:latin typeface="+mn-lt"/>
            </a:endParaRPr>
          </a:p>
          <a:p>
            <a:pPr algn="ctr"/>
            <a:r>
              <a:rPr lang="en-GB" sz="1600" dirty="0">
                <a:latin typeface="+mn-lt"/>
              </a:rPr>
              <a:t>Presentation to YEF on 17 January 2025</a:t>
            </a:r>
          </a:p>
          <a:p>
            <a:br>
              <a:rPr lang="en-GB" sz="4000" dirty="0">
                <a:latin typeface="Times New Roman" panose="02020603050405020304" pitchFamily="18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4000" dirty="0">
                <a:latin typeface="Times New Roman" panose="02020603050405020304" pitchFamily="18" charset="0"/>
                <a:ea typeface="Calibri" panose="020F0502020204030204" pitchFamily="34" charset="0"/>
                <a:cs typeface="Segoe UI" panose="020B0502040204020203" pitchFamily="34" charset="0"/>
              </a:rPr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1594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5FE46-1C49-C7A7-AA5E-28B310A88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97E44F-8DAA-7E50-14B3-13C75F926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7A5919-71A0-CEA8-4F8D-F5B1515491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6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532F3-F161-8ED0-81F2-56BD289C9C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843604"/>
          </a:xfrm>
        </p:spPr>
        <p:txBody>
          <a:bodyPr/>
          <a:lstStyle/>
          <a:p>
            <a:r>
              <a:rPr lang="en-GB" dirty="0"/>
              <a:t>Youth offending has declined over the last decade in England and Wales.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			Source: Youth Justice Board, 2024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261B8A-96B0-A287-7B82-A9E0CE11E4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630567-4461-A5CD-B081-DD7C5EBFF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741" y="2412838"/>
            <a:ext cx="6739581" cy="35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8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36169-AF73-CE53-5287-B84C2C323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9EE7F-093D-3E88-806E-E939FF401B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5033727"/>
          </a:xfrm>
        </p:spPr>
        <p:txBody>
          <a:bodyPr/>
          <a:lstStyle/>
          <a:p>
            <a:r>
              <a:rPr lang="en-GB" dirty="0"/>
              <a:t>However, violent offences among youth remain high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pPr marL="0" indent="0">
              <a:buNone/>
            </a:pPr>
            <a:r>
              <a:rPr lang="en-GB" sz="1400" dirty="0"/>
              <a:t>				Source: Youth Justice Board, 2024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92D3BE-499D-C84D-DA44-3C1D948C698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787C10-DC34-6C95-BB93-810447AAA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472" y="2116913"/>
            <a:ext cx="6945314" cy="384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3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49A96-89E6-4FC3-6ABE-F646174A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B42A4-D246-682C-0D16-1BD39F85DE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Knife and weapon offences have risen significantly amongst young people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D8963-529C-E9E9-4D7F-181A079768E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35B20-D89B-300D-CF84-3B44401BC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750" y="2192111"/>
            <a:ext cx="5686438" cy="452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0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8FFEA-F6B7-F147-50CF-1571A84B2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A5964-DD04-A4B0-A07B-79A19042A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Aims of study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8655C-5092-B2B4-A861-2BD6354DE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pPr lvl="1"/>
            <a:r>
              <a:rPr lang="en-GB" sz="2800" dirty="0"/>
              <a:t>This study examines how experiences and environments in childhood is associated with violence in adolescence:</a:t>
            </a:r>
          </a:p>
          <a:p>
            <a:pPr marL="625475" lvl="5" indent="176213">
              <a:tabLst>
                <a:tab pos="625475" algn="l"/>
              </a:tabLst>
            </a:pPr>
            <a:r>
              <a:rPr lang="en-GB" sz="2800" dirty="0"/>
              <a:t>Adverse childhood experiences (ACEs)</a:t>
            </a:r>
          </a:p>
          <a:p>
            <a:pPr marL="625475" lvl="5" indent="176213">
              <a:tabLst>
                <a:tab pos="625475" algn="l"/>
              </a:tabLst>
            </a:pPr>
            <a:r>
              <a:rPr lang="en-GB" sz="2800" dirty="0"/>
              <a:t>Positive childhood experiences (PCEs)</a:t>
            </a:r>
          </a:p>
          <a:p>
            <a:pPr marL="625475" lvl="5" indent="176213">
              <a:tabLst>
                <a:tab pos="625475" algn="l"/>
              </a:tabLst>
            </a:pPr>
            <a:r>
              <a:rPr lang="en-GB" sz="2800" dirty="0"/>
              <a:t>Neighbourhood violent crime</a:t>
            </a:r>
          </a:p>
          <a:p>
            <a:pPr lvl="4"/>
            <a:endParaRPr lang="en-GB" dirty="0"/>
          </a:p>
          <a:p>
            <a:pPr marL="11112" lvl="2" indent="0">
              <a:buNone/>
            </a:pPr>
            <a:endParaRPr lang="en-GB" dirty="0"/>
          </a:p>
          <a:p>
            <a:pPr lvl="1"/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2CE939-04DF-B75D-11A0-2F5771DECA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2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10193-C4CC-C201-8B9F-218E0CF74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94E89-A503-6378-6C14-1B3D21BD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Adverse childhood experiences (ACEs)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70CA9-50AA-7015-9869-8BE0F8DDC8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Framework by </a:t>
            </a:r>
            <a:r>
              <a:rPr lang="en-GB" dirty="0" err="1"/>
              <a:t>Felitti</a:t>
            </a:r>
            <a:r>
              <a:rPr lang="en-GB" dirty="0"/>
              <a:t> et al. (1998) identifies 10 ACEs.</a:t>
            </a:r>
          </a:p>
          <a:p>
            <a:r>
              <a:rPr lang="en-GB" dirty="0"/>
              <a:t>Includes abuse, neglect, family substance misuse, parental incarceration, parental separation.</a:t>
            </a:r>
          </a:p>
          <a:p>
            <a:r>
              <a:rPr lang="en-GB" dirty="0"/>
              <a:t>Focus on the accumulation of multiple family dysfunctions rather than single factors  </a:t>
            </a:r>
          </a:p>
          <a:p>
            <a:r>
              <a:rPr lang="en-GB" dirty="0"/>
              <a:t>ACEs impact stress responses, brain development, and behavioural patterns.</a:t>
            </a:r>
          </a:p>
          <a:p>
            <a:r>
              <a:rPr lang="en-GB" dirty="0"/>
              <a:t>‘Toxic stress’ can lead to chronic maladaptive behaviour (Shonkoff et al., 2012).</a:t>
            </a:r>
          </a:p>
          <a:p>
            <a:r>
              <a:rPr lang="en-GB" dirty="0"/>
              <a:t>Research shows ACEs detrimental to various outcomes later in life (health, mental health, employment, crime etc)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2D4FC-A402-BBFD-444B-7240A3D9AA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6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3560-C7EE-DBD6-C593-84F893EB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53DBF-87B4-FF50-787D-F8C13EA0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Positive childhood experiences (PCEs)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8C685-8F60-286B-5631-D3F6BA6EE2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PCEs support resilience against negative outcomes (Bethell et al., 2019).</a:t>
            </a:r>
          </a:p>
          <a:p>
            <a:r>
              <a:rPr lang="en-GB" dirty="0"/>
              <a:t>Mechanisms like ACEs, but does the opposite by promoting development of competencies, self-regulation and social skills.</a:t>
            </a:r>
          </a:p>
          <a:p>
            <a:r>
              <a:rPr lang="en-GB" dirty="0"/>
              <a:t>PCEs less well developed compared to ACEs. Generally includes supportive family, peer support, school engagement, and community participation.</a:t>
            </a:r>
          </a:p>
          <a:p>
            <a:r>
              <a:rPr lang="en-GB" dirty="0"/>
              <a:t>Research links PCEs to enhanced outcomes (physical health, mental health, academic success, reduced offending).</a:t>
            </a:r>
          </a:p>
          <a:p>
            <a:r>
              <a:rPr lang="en-GB" dirty="0"/>
              <a:t>May buffer the negative effects of ACEs. Shown in previous studies, including offending (Craig et al., 2017),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0352C-88CD-11EC-42B9-E8C72B0E1B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04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4FEC4-E64E-B28B-6A02-48C5DAFD8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7385-4788-B5F3-0332-6C64026C5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Neighbourhood violence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637FB-5BFE-2011-EBD0-805894AA79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Effects of neighbourhood on individual’s behaviour</a:t>
            </a:r>
          </a:p>
          <a:p>
            <a:r>
              <a:rPr lang="en-GB" dirty="0"/>
              <a:t>Theories suggest mechanisms like social networks, economic conditions, and community resources (Wilson, 1987). </a:t>
            </a:r>
          </a:p>
          <a:p>
            <a:r>
              <a:rPr lang="en-GB" dirty="0"/>
              <a:t>Exposure to or witnessing violent crime can increase likelihood of youth violence (Centre for Crime and Justice Studies, 2009).</a:t>
            </a:r>
          </a:p>
          <a:p>
            <a:r>
              <a:rPr lang="en-GB" dirty="0"/>
              <a:t>Many dimensions of the neighbourhood, violent crime is just one  </a:t>
            </a:r>
          </a:p>
          <a:p>
            <a:r>
              <a:rPr lang="en-GB" dirty="0"/>
              <a:t>Selection bias makes causal inference challenging (Van Ham et al., 2011).</a:t>
            </a:r>
          </a:p>
          <a:p>
            <a:pPr marL="625475" lvl="5" indent="-177800"/>
            <a:r>
              <a:rPr lang="en-GB" dirty="0"/>
              <a:t>Neighbourhood characteristics highly correlated with individual and family characteristics, which may be main drivers of youth violence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37F8C-807E-9A02-F5A6-0845568EB84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7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91C0-338D-0FD5-9046-6FE27483F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366B-5DC9-C165-8316-AD51CC55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Research gaps &amp; importance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2C3F6-68D2-8091-E1A7-FA17066AF1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UK-based research is limited, most studies are from the US</a:t>
            </a:r>
          </a:p>
          <a:p>
            <a:r>
              <a:rPr lang="en-GB" dirty="0"/>
              <a:t>Reliance on retrospective cross-sectional data, lack of prospective longitudinal data</a:t>
            </a:r>
          </a:p>
          <a:p>
            <a:r>
              <a:rPr lang="en-GB" dirty="0"/>
              <a:t>Buffering of PCEs against ACEs is especially under-researched.</a:t>
            </a:r>
          </a:p>
          <a:p>
            <a:r>
              <a:rPr lang="en-GB" dirty="0"/>
              <a:t>Understanding differences by gender and ethnicity.</a:t>
            </a:r>
          </a:p>
          <a:p>
            <a:r>
              <a:rPr lang="en-GB" sz="2400" dirty="0"/>
              <a:t>Identifying predictors of youth violence highly important for policy, practice, and intervention. </a:t>
            </a:r>
          </a:p>
          <a:p>
            <a:r>
              <a:rPr lang="en-GB" dirty="0"/>
              <a:t>Relevant to Government’s ambition of halving knife crime within a decade.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C54CB-92F5-B9DB-91FE-398A0327A3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15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1654F-DFF6-F998-BF05-E85231D1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E4D38-2F4A-C334-4CC4-FC94D2727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Research questions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6E8D9-4A62-50E2-393E-A05551D5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How do ACEs and PCEs relate to youth violence?</a:t>
            </a:r>
          </a:p>
          <a:p>
            <a:r>
              <a:rPr lang="en-GB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Is neighbourhood violence an important determinant of youth violence?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How do neighbourhood crime and childhood experiences (ACEs and PCEs) interact?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1D41F-9E0C-D1A9-FBCE-951F675390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7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7484B-F6A9-2A95-A1F6-FE97F2B0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37C617-7582-3472-C88A-612129DD78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04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561C4-A8D1-E0D8-E071-059423F62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C50F-F7DF-ED55-A11F-0BFBF4A8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Data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F8C66-1337-BD5E-CC53-321AF73627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Millennium Cohort Study</a:t>
            </a:r>
          </a:p>
          <a:p>
            <a:pPr marL="622300" lvl="5" indent="-171450" algn="just"/>
            <a:r>
              <a:rPr lang="en-GB" sz="2000" dirty="0"/>
              <a:t>Longitudinal birth cohort study</a:t>
            </a:r>
          </a:p>
          <a:p>
            <a:pPr marL="622300" lvl="5" indent="-171450" algn="just"/>
            <a:r>
              <a:rPr lang="en-GB" sz="2000" dirty="0"/>
              <a:t>Children born between September 2000 and January 2002 in the UK</a:t>
            </a:r>
          </a:p>
          <a:p>
            <a:pPr marL="622300" lvl="5" indent="-171450" algn="just"/>
            <a:r>
              <a:rPr lang="en-GB" sz="2000" dirty="0"/>
              <a:t>Initial survey at age 9 months (N=19,000), follow-ups age 3, 5, 7, 11, 14 and 17 years.</a:t>
            </a:r>
          </a:p>
          <a:p>
            <a:pPr marL="622300" lvl="5" indent="-171450" algn="just"/>
            <a:r>
              <a:rPr lang="en-GB" sz="2000" dirty="0"/>
              <a:t>Interviews with main parent (usually mother), resident partner, and with child self in later sweeps.</a:t>
            </a:r>
          </a:p>
          <a:p>
            <a:pPr marL="622300" lvl="5" indent="-171450" algn="just"/>
            <a:r>
              <a:rPr lang="en-GB" sz="2000" dirty="0"/>
              <a:t>Detailed information on families and children. Including adverse and positive experiences in childhood and engagement in violence in adolescence. </a:t>
            </a:r>
          </a:p>
          <a:p>
            <a:pPr marL="622300" lvl="5" indent="-171450" algn="just"/>
            <a:r>
              <a:rPr lang="en-GB" sz="2000" dirty="0"/>
              <a:t>We include participants from England and Wales only (exclusion of Scotland and Northern Ireland)</a:t>
            </a:r>
          </a:p>
          <a:p>
            <a:pPr marL="622300" lvl="5" indent="-171450" algn="just"/>
            <a:r>
              <a:rPr lang="en-GB" sz="2000" dirty="0"/>
              <a:t>Analytical sample of 14,088 participants (multiple imputation used to deal with attrition over time)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F8D1E-CB2F-FD3A-BDB9-42765D0F65E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64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ED158-B9EC-EC27-74E0-AEDA6A15E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54AD-FCA4-A7C9-18B5-2CF31AD6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14402"/>
            <a:ext cx="8999900" cy="557609"/>
          </a:xfrm>
        </p:spPr>
        <p:txBody>
          <a:bodyPr/>
          <a:lstStyle/>
          <a:p>
            <a:r>
              <a:rPr lang="en-GB" sz="3200" dirty="0"/>
              <a:t>Measures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49263-6594-D597-C964-B443DB73AA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278771"/>
            <a:ext cx="10439064" cy="4400483"/>
          </a:xfrm>
        </p:spPr>
        <p:txBody>
          <a:bodyPr/>
          <a:lstStyle/>
          <a:p>
            <a:r>
              <a:rPr lang="en-GB" dirty="0"/>
              <a:t>Youth violence (at age 14 and 17 combined), self reported</a:t>
            </a:r>
          </a:p>
          <a:p>
            <a:pPr marL="450850" lvl="5" indent="0" algn="just">
              <a:spcAft>
                <a:spcPts val="1000"/>
              </a:spcAft>
              <a:buNone/>
            </a:pPr>
            <a:r>
              <a:rPr lang="en-GB" dirty="0"/>
              <a:t>1) </a:t>
            </a:r>
            <a:r>
              <a:rPr lang="en-GB" b="1" dirty="0"/>
              <a:t>Assault perpetration </a:t>
            </a:r>
            <a:r>
              <a:rPr lang="en-GB" dirty="0"/>
              <a:t>(pushing, shoving, hitting, slapping or punching someone)</a:t>
            </a:r>
          </a:p>
          <a:p>
            <a:pPr marL="450850" lvl="5" indent="0" algn="just">
              <a:spcAft>
                <a:spcPts val="1000"/>
              </a:spcAft>
              <a:buNone/>
            </a:pPr>
            <a:r>
              <a:rPr lang="en-GB" dirty="0"/>
              <a:t>2) </a:t>
            </a:r>
            <a:r>
              <a:rPr lang="en-GB" b="1" dirty="0"/>
              <a:t>Weapon involvement </a:t>
            </a:r>
            <a:r>
              <a:rPr lang="en-GB" dirty="0"/>
              <a:t>(carrying or using a weapon)</a:t>
            </a:r>
          </a:p>
          <a:p>
            <a:pPr marL="450850" lvl="5" indent="0" algn="just">
              <a:spcAft>
                <a:spcPts val="1000"/>
              </a:spcAft>
              <a:buNone/>
            </a:pPr>
            <a:r>
              <a:rPr lang="en-GB" dirty="0"/>
              <a:t>3) </a:t>
            </a:r>
            <a:r>
              <a:rPr lang="en-GB" b="1" dirty="0"/>
              <a:t>Gang involvement </a:t>
            </a:r>
            <a:r>
              <a:rPr lang="en-GB" dirty="0"/>
              <a:t>(current or past membership of a street gang)</a:t>
            </a:r>
          </a:p>
          <a:p>
            <a:r>
              <a:rPr lang="en-GB" dirty="0"/>
              <a:t>ACEs (age 9 months to 11 years)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1.having a single parent, 2.parental breakup, 3.domestic violence, 4.verbal abuse, 5.physical abuse, 6.parental alcohol abuse, 7.parental drug use, 8.poor parental mental health, 9.poor parental relationship, 10.poor mother–child relationship, 11.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longstanding maternal disability/illness.</a:t>
            </a:r>
            <a:endParaRPr lang="en-GB" dirty="0"/>
          </a:p>
          <a:p>
            <a:r>
              <a:rPr lang="en-GB" dirty="0"/>
              <a:t>PCEs (age 3 to 11 years)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1.good school connectedness, 2.positive teacher–child relationships, 3.feeling safe in the playground, 4.low-risk peers, 5.positive peer experiences, 6.participation in activities and hobbies, 7.living in a safe neighbourhood.</a:t>
            </a:r>
            <a:endParaRPr lang="en-GB" dirty="0"/>
          </a:p>
          <a:p>
            <a:r>
              <a:rPr lang="en-GB" dirty="0" err="1"/>
              <a:t>Neigbourhood</a:t>
            </a:r>
            <a:r>
              <a:rPr lang="en-GB" dirty="0"/>
              <a:t> violent crime (age 11)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Police recorded ‘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violence and sexual offences’ in LSOA (neighbourhood) per 1000 residents. Linked using MCS participants’ residential postcodes.</a:t>
            </a:r>
            <a:endParaRPr lang="en-GB" dirty="0"/>
          </a:p>
          <a:p>
            <a:r>
              <a:rPr lang="en-GB" dirty="0"/>
              <a:t>Covariates (age 9 months)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sex at birth, ethnicity, maternal age at birth, income, education, occupational status, the number of sweeps in which the parent was single </a:t>
            </a: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2DE8F-BF18-3A2D-CD9B-BD175432DC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0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F3C5-FED5-BA11-1473-7904E01C1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C30C-D95C-55DB-DE00-2FD97F28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37571"/>
            <a:ext cx="8999900" cy="557609"/>
          </a:xfrm>
        </p:spPr>
        <p:txBody>
          <a:bodyPr/>
          <a:lstStyle/>
          <a:p>
            <a:r>
              <a:rPr lang="en-GB" sz="3200" dirty="0"/>
              <a:t>What ACEs were measured when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66790-A300-171F-9558-FEE250052D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173D58-AB44-C9D0-56E4-C7462DE7E0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0A915BE-3F9C-81A2-E461-43378DEA4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684527"/>
              </p:ext>
            </p:extLst>
          </p:nvPr>
        </p:nvGraphicFramePr>
        <p:xfrm>
          <a:off x="2433196" y="1063828"/>
          <a:ext cx="7325607" cy="5702635"/>
        </p:xfrm>
        <a:graphic>
          <a:graphicData uri="http://schemas.openxmlformats.org/drawingml/2006/table">
            <a:tbl>
              <a:tblPr firstRow="1" firstCol="1" bandRow="1"/>
              <a:tblGrid>
                <a:gridCol w="2251012">
                  <a:extLst>
                    <a:ext uri="{9D8B030D-6E8A-4147-A177-3AD203B41FA5}">
                      <a16:colId xmlns:a16="http://schemas.microsoft.com/office/drawing/2014/main" val="731864677"/>
                    </a:ext>
                  </a:extLst>
                </a:gridCol>
                <a:gridCol w="1148195">
                  <a:extLst>
                    <a:ext uri="{9D8B030D-6E8A-4147-A177-3AD203B41FA5}">
                      <a16:colId xmlns:a16="http://schemas.microsoft.com/office/drawing/2014/main" val="1751283507"/>
                    </a:ext>
                  </a:extLst>
                </a:gridCol>
                <a:gridCol w="835418">
                  <a:extLst>
                    <a:ext uri="{9D8B030D-6E8A-4147-A177-3AD203B41FA5}">
                      <a16:colId xmlns:a16="http://schemas.microsoft.com/office/drawing/2014/main" val="1448402053"/>
                    </a:ext>
                  </a:extLst>
                </a:gridCol>
                <a:gridCol w="656214">
                  <a:extLst>
                    <a:ext uri="{9D8B030D-6E8A-4147-A177-3AD203B41FA5}">
                      <a16:colId xmlns:a16="http://schemas.microsoft.com/office/drawing/2014/main" val="2106830044"/>
                    </a:ext>
                  </a:extLst>
                </a:gridCol>
                <a:gridCol w="758991">
                  <a:extLst>
                    <a:ext uri="{9D8B030D-6E8A-4147-A177-3AD203B41FA5}">
                      <a16:colId xmlns:a16="http://schemas.microsoft.com/office/drawing/2014/main" val="4264296428"/>
                    </a:ext>
                  </a:extLst>
                </a:gridCol>
                <a:gridCol w="739777">
                  <a:extLst>
                    <a:ext uri="{9D8B030D-6E8A-4147-A177-3AD203B41FA5}">
                      <a16:colId xmlns:a16="http://schemas.microsoft.com/office/drawing/2014/main" val="3759440696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99513952"/>
                    </a:ext>
                  </a:extLst>
                </a:gridCol>
              </a:tblGrid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Reporter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9 months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3 years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5 years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7 years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11 years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405191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Single parent status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05515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Parental breakup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614565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Domestic violence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800890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619945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Verbal abuse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Interviewer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708922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771015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Physical abuse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Interviewer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229137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198761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Parental alcohol abuse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06805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498275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Parental drug use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766521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988288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Poor parental mental health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44207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683667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Poor parental relationship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88734"/>
                  </a:ext>
                </a:extLst>
              </a:tr>
              <a:tr h="1431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604117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Poor mother–child relationship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646759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Longstanding maternal illness or disability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parent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1664" marR="116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975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350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F95B-0DFA-B9F9-C03C-802C27121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BA0FC-3ECC-39C0-0A20-DEAB6EA9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84248"/>
            <a:ext cx="8999900" cy="557609"/>
          </a:xfrm>
        </p:spPr>
        <p:txBody>
          <a:bodyPr/>
          <a:lstStyle/>
          <a:p>
            <a:r>
              <a:rPr lang="en-GB" sz="3200" dirty="0"/>
              <a:t>What PCEs were measured when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3AA05-FC55-3E79-3C2B-559534E25D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F062FB-1C17-22B1-FAC6-435C8FA980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8AD35F-30E0-7C4B-5754-95E7E2303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999157"/>
              </p:ext>
            </p:extLst>
          </p:nvPr>
        </p:nvGraphicFramePr>
        <p:xfrm>
          <a:off x="2584704" y="1540858"/>
          <a:ext cx="7021521" cy="4527959"/>
        </p:xfrm>
        <a:graphic>
          <a:graphicData uri="http://schemas.openxmlformats.org/drawingml/2006/table">
            <a:tbl>
              <a:tblPr firstRow="1" firstCol="1" bandRow="1"/>
              <a:tblGrid>
                <a:gridCol w="2505558">
                  <a:extLst>
                    <a:ext uri="{9D8B030D-6E8A-4147-A177-3AD203B41FA5}">
                      <a16:colId xmlns:a16="http://schemas.microsoft.com/office/drawing/2014/main" val="50834597"/>
                    </a:ext>
                  </a:extLst>
                </a:gridCol>
                <a:gridCol w="1009479">
                  <a:extLst>
                    <a:ext uri="{9D8B030D-6E8A-4147-A177-3AD203B41FA5}">
                      <a16:colId xmlns:a16="http://schemas.microsoft.com/office/drawing/2014/main" val="2559737959"/>
                    </a:ext>
                  </a:extLst>
                </a:gridCol>
                <a:gridCol w="774303">
                  <a:extLst>
                    <a:ext uri="{9D8B030D-6E8A-4147-A177-3AD203B41FA5}">
                      <a16:colId xmlns:a16="http://schemas.microsoft.com/office/drawing/2014/main" val="2732195931"/>
                    </a:ext>
                  </a:extLst>
                </a:gridCol>
                <a:gridCol w="642123">
                  <a:extLst>
                    <a:ext uri="{9D8B030D-6E8A-4147-A177-3AD203B41FA5}">
                      <a16:colId xmlns:a16="http://schemas.microsoft.com/office/drawing/2014/main" val="4030011625"/>
                    </a:ext>
                  </a:extLst>
                </a:gridCol>
                <a:gridCol w="612949">
                  <a:extLst>
                    <a:ext uri="{9D8B030D-6E8A-4147-A177-3AD203B41FA5}">
                      <a16:colId xmlns:a16="http://schemas.microsoft.com/office/drawing/2014/main" val="1989115438"/>
                    </a:ext>
                  </a:extLst>
                </a:gridCol>
                <a:gridCol w="663192">
                  <a:extLst>
                    <a:ext uri="{9D8B030D-6E8A-4147-A177-3AD203B41FA5}">
                      <a16:colId xmlns:a16="http://schemas.microsoft.com/office/drawing/2014/main" val="4122972237"/>
                    </a:ext>
                  </a:extLst>
                </a:gridCol>
                <a:gridCol w="813917">
                  <a:extLst>
                    <a:ext uri="{9D8B030D-6E8A-4147-A177-3AD203B41FA5}">
                      <a16:colId xmlns:a16="http://schemas.microsoft.com/office/drawing/2014/main" val="4011191137"/>
                    </a:ext>
                  </a:extLst>
                </a:gridCol>
              </a:tblGrid>
              <a:tr h="7866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Reporter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Age 9 months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Age 3 years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Age 5 years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Age 7 years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Age 11 years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517632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Good school connectedness 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229403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Positive relationship with teacher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185553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Feeling safe in the school playground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215671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Low-risk peers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361768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Positive peer experiences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210893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Participation in activities and hobbies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301475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Living in a safe neighbourhood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Main parent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5572"/>
                  </a:ext>
                </a:extLst>
              </a:tr>
              <a:tr h="462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Participant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 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x</a:t>
                      </a: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278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920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0434-04DF-E66B-AAE7-01650C76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D922F-FB59-686C-D567-D5E35F8F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52882"/>
            <a:ext cx="8999900" cy="557609"/>
          </a:xfrm>
        </p:spPr>
        <p:txBody>
          <a:bodyPr/>
          <a:lstStyle/>
          <a:p>
            <a:r>
              <a:rPr lang="en-GB" sz="3200" dirty="0"/>
              <a:t>Analyses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F4655-50CF-57AB-60C5-0B535DAD7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228758"/>
            <a:ext cx="10439064" cy="4400483"/>
          </a:xfrm>
        </p:spPr>
        <p:txBody>
          <a:bodyPr/>
          <a:lstStyle/>
          <a:p>
            <a:r>
              <a:rPr lang="en-GB"/>
              <a:t>Descriptive analyses</a:t>
            </a:r>
            <a:endParaRPr lang="en-GB" dirty="0"/>
          </a:p>
          <a:p>
            <a:r>
              <a:rPr lang="en-GB" dirty="0"/>
              <a:t>Inferential analyses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Examination of associations between predictors (ACEs, PCEs, neighbourhood violence) and youth violence (assault, weapon involvement, gang involvement) 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Multivariate logistic regression (outcomes are binary, 1=yes, 0=no)</a:t>
            </a:r>
          </a:p>
          <a:p>
            <a:pPr marL="622300" lvl="5" indent="-171450" algn="just"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Covariates/control variables (sex at birth, ethnicity, maternal age at birth, income, education, occupational status, the number of sweeps in which the parent was single)</a:t>
            </a:r>
          </a:p>
          <a:p>
            <a:pPr marL="225425" marR="0" lvl="0" indent="-22542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Subgroup analyses</a:t>
            </a:r>
          </a:p>
          <a:p>
            <a:pPr marL="622300" lvl="5" indent="-171450" algn="just">
              <a:defRPr/>
            </a:pPr>
            <a:r>
              <a:rPr lang="en-GB" dirty="0"/>
              <a:t>Gender</a:t>
            </a:r>
          </a:p>
          <a:p>
            <a:pPr marL="622300" lvl="5" indent="-171450" algn="just">
              <a:defRPr/>
            </a:pPr>
            <a:r>
              <a:rPr lang="en-GB" dirty="0"/>
              <a:t>Ethnicity</a:t>
            </a:r>
          </a:p>
          <a:p>
            <a:r>
              <a:rPr lang="en-GB" dirty="0"/>
              <a:t>Multiple imputation (MI)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Attrition over time affects all longitudinal studies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 random but socially patterned (more drop out of disadvantaged groups)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MI restores sample and provides more accurate population estimates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30 ‘complete’ datasets, analyses run and pooled across these, N=14,088</a:t>
            </a:r>
          </a:p>
          <a:p>
            <a:pPr marL="225425" marR="0" lvl="0" indent="-225425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 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Weighting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(for complex survey design)</a:t>
            </a:r>
          </a:p>
          <a:p>
            <a:pPr marL="622300" marR="0" lvl="5" indent="-17145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C394F-B2C6-D6BD-42AD-D5C4A88449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6012000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83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56690-AD56-B4A4-6F87-75BCC8F4A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91FE2C-12AD-3C95-9424-7C0A728A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4D7F4E-EFB2-7C7E-B7E2-B11CD2FB2F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085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89AC9-D94C-897D-4E38-946D6590D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2C33-22CF-7D8A-88F2-47024E3C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Youth violence by sample characteristics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7EA21-D529-5019-DCAF-B5000796E1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8D88C8-6C68-7C0B-993E-A01550CD80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E383455-C18B-FCA2-A79C-574F194AC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63249"/>
              </p:ext>
            </p:extLst>
          </p:nvPr>
        </p:nvGraphicFramePr>
        <p:xfrm>
          <a:off x="1392936" y="1804034"/>
          <a:ext cx="8936734" cy="4685900"/>
        </p:xfrm>
        <a:graphic>
          <a:graphicData uri="http://schemas.openxmlformats.org/drawingml/2006/table">
            <a:tbl>
              <a:tblPr firstRow="1" firstCol="1" bandRow="1"/>
              <a:tblGrid>
                <a:gridCol w="2946436">
                  <a:extLst>
                    <a:ext uri="{9D8B030D-6E8A-4147-A177-3AD203B41FA5}">
                      <a16:colId xmlns:a16="http://schemas.microsoft.com/office/drawing/2014/main" val="3240998911"/>
                    </a:ext>
                  </a:extLst>
                </a:gridCol>
                <a:gridCol w="664738">
                  <a:extLst>
                    <a:ext uri="{9D8B030D-6E8A-4147-A177-3AD203B41FA5}">
                      <a16:colId xmlns:a16="http://schemas.microsoft.com/office/drawing/2014/main" val="3769198271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2026819168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4211849734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4286109054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3496240971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1002947362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2268543648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1878793683"/>
                    </a:ext>
                  </a:extLst>
                </a:gridCol>
                <a:gridCol w="665695">
                  <a:extLst>
                    <a:ext uri="{9D8B030D-6E8A-4147-A177-3AD203B41FA5}">
                      <a16:colId xmlns:a16="http://schemas.microsoft.com/office/drawing/2014/main" val="705465864"/>
                    </a:ext>
                  </a:extLst>
                </a:gridCol>
              </a:tblGrid>
              <a:tr h="418374"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Assault perpetration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Weapon involvement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Gang involvement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076592"/>
                  </a:ext>
                </a:extLst>
              </a:tr>
              <a:tr h="202862">
                <a:tc rowSpan="2"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03721"/>
                  </a:ext>
                </a:extLst>
              </a:tr>
              <a:tr h="4183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04537"/>
                  </a:ext>
                </a:extLst>
              </a:tr>
              <a:tr h="2248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556632"/>
                  </a:ext>
                </a:extLst>
              </a:tr>
              <a:tr h="4183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England and Wales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42.1%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43.2%,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7.0%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929596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England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341487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Wales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495307"/>
                  </a:ext>
                </a:extLst>
              </a:tr>
              <a:tr h="2248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Gender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250544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Males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55.0%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350680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Females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04498"/>
                  </a:ext>
                </a:extLst>
              </a:tr>
              <a:tr h="2248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Ethnicity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210891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White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372374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Mixed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82417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Asian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251087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Black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53.3%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51577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Other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296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647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4072-7381-B78E-99AD-33850929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7D014-DDC8-FE14-A4B2-DAC6AFF8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Youth violence by sample characteristics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F1F5F-8D9C-D3EF-CE1E-5CB8E1D2C7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F4705-730E-74F1-C0CB-02543B98152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99063" y="6012000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E23A3E-7D80-F631-95E1-075ECC49F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101154"/>
              </p:ext>
            </p:extLst>
          </p:nvPr>
        </p:nvGraphicFramePr>
        <p:xfrm>
          <a:off x="1196582" y="1734285"/>
          <a:ext cx="8765899" cy="4550417"/>
        </p:xfrm>
        <a:graphic>
          <a:graphicData uri="http://schemas.openxmlformats.org/drawingml/2006/table">
            <a:tbl>
              <a:tblPr firstRow="1" firstCol="1" bandRow="1"/>
              <a:tblGrid>
                <a:gridCol w="2890108">
                  <a:extLst>
                    <a:ext uri="{9D8B030D-6E8A-4147-A177-3AD203B41FA5}">
                      <a16:colId xmlns:a16="http://schemas.microsoft.com/office/drawing/2014/main" val="3762926361"/>
                    </a:ext>
                  </a:extLst>
                </a:gridCol>
                <a:gridCol w="652031">
                  <a:extLst>
                    <a:ext uri="{9D8B030D-6E8A-4147-A177-3AD203B41FA5}">
                      <a16:colId xmlns:a16="http://schemas.microsoft.com/office/drawing/2014/main" val="2187334182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288447917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4266830448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2063645679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3909510617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1007802926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2914735897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4186838905"/>
                    </a:ext>
                  </a:extLst>
                </a:gridCol>
                <a:gridCol w="652970">
                  <a:extLst>
                    <a:ext uri="{9D8B030D-6E8A-4147-A177-3AD203B41FA5}">
                      <a16:colId xmlns:a16="http://schemas.microsoft.com/office/drawing/2014/main" val="3233780877"/>
                    </a:ext>
                  </a:extLst>
                </a:gridCol>
              </a:tblGrid>
              <a:tr h="276709"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Assault perpetration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Weapon involvement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Gang involvement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41682"/>
                  </a:ext>
                </a:extLst>
              </a:tr>
              <a:tr h="134172">
                <a:tc rowSpan="2"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93193"/>
                  </a:ext>
                </a:extLst>
              </a:tr>
              <a:tr h="2767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469249"/>
                  </a:ext>
                </a:extLst>
              </a:tr>
              <a:tr h="1495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261908"/>
                  </a:ext>
                </a:extLst>
              </a:tr>
              <a:tr h="2767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Highest household education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900520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qualifications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353625"/>
                  </a:ext>
                </a:extLst>
              </a:tr>
              <a:tr h="2767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NVQ1 (CGSEs graded less than C)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140020"/>
                  </a:ext>
                </a:extLst>
              </a:tr>
              <a:tr h="2767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NVQ2 (CGSEs graded C or above)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703470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NVQ3 (A or AS level)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143791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NVQ4 (degree)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899942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NVQ5 (postgraduate)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52018"/>
                  </a:ext>
                </a:extLst>
              </a:tr>
              <a:tr h="135824">
                <a:tc gridSpan="10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Household income (quintiles) sweep 9m to 11y 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20692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Lowest 20%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519912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Lowest 20–40%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840686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Middle 40–60%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123551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Highest 60–80%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41.9%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721396"/>
                  </a:ext>
                </a:extLst>
              </a:tr>
              <a:tr h="135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Highest 80–100%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3262" marR="1326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171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355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DB9E9-0A5A-FB17-AC1A-0944F4053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9363F-373E-385B-CD46-F6B16C2FC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Youth violence by sample characteristics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496A-2782-0419-EC7A-D184E1444F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4C2B64-7D13-1EAC-93C5-F6374D6DFB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5825994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B83D9D-73EF-5524-2EE1-4F945C503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939385"/>
              </p:ext>
            </p:extLst>
          </p:nvPr>
        </p:nvGraphicFramePr>
        <p:xfrm>
          <a:off x="1499616" y="1719072"/>
          <a:ext cx="8436858" cy="4401117"/>
        </p:xfrm>
        <a:graphic>
          <a:graphicData uri="http://schemas.openxmlformats.org/drawingml/2006/table">
            <a:tbl>
              <a:tblPr firstRow="1" firstCol="1" bandRow="1"/>
              <a:tblGrid>
                <a:gridCol w="2781629">
                  <a:extLst>
                    <a:ext uri="{9D8B030D-6E8A-4147-A177-3AD203B41FA5}">
                      <a16:colId xmlns:a16="http://schemas.microsoft.com/office/drawing/2014/main" val="555113106"/>
                    </a:ext>
                  </a:extLst>
                </a:gridCol>
                <a:gridCol w="627557">
                  <a:extLst>
                    <a:ext uri="{9D8B030D-6E8A-4147-A177-3AD203B41FA5}">
                      <a16:colId xmlns:a16="http://schemas.microsoft.com/office/drawing/2014/main" val="1038208199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469780781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2236750519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1142271720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2591502969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3156322680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430240233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964588195"/>
                    </a:ext>
                  </a:extLst>
                </a:gridCol>
                <a:gridCol w="628459">
                  <a:extLst>
                    <a:ext uri="{9D8B030D-6E8A-4147-A177-3AD203B41FA5}">
                      <a16:colId xmlns:a16="http://schemas.microsoft.com/office/drawing/2014/main" val="2174140162"/>
                    </a:ext>
                  </a:extLst>
                </a:gridCol>
              </a:tblGrid>
              <a:tr h="217307"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Assault perpetration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Weapon involvement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Gang involvement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8836"/>
                  </a:ext>
                </a:extLst>
              </a:tr>
              <a:tr h="196029">
                <a:tc rowSpan="2"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95% CI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93660"/>
                  </a:ext>
                </a:extLst>
              </a:tr>
              <a:tr h="23164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Upper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056490"/>
                  </a:ext>
                </a:extLst>
              </a:tr>
              <a:tr h="217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3059380"/>
                  </a:ext>
                </a:extLst>
              </a:tr>
              <a:tr h="198443">
                <a:tc gridSpan="10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Maternal age at birth (categories)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138626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Under 20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18.0%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14.2%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601024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 to 24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11.2%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069717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 to 29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39.2%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3638853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 to 35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8.0%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068149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 or over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6.2%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874349"/>
                  </a:ext>
                </a:extLst>
              </a:tr>
              <a:tr h="198443">
                <a:tc gridSpan="10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parent in number of sweeps (age 9m to 11y)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54411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Never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444900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One sweep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43.0%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942617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Two sweeps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43.7%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246875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Three sweeps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399546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Four sweeps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49.0%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53.7%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13.5%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17.3%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5221379"/>
                  </a:ext>
                </a:extLst>
              </a:tr>
              <a:tr h="1984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All five sweeps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16.8%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14.9%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11.6%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18.2%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8975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19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FD08D-64AF-C9C0-C21B-2A5FECEF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DDB6-41A1-AA4A-B36F-1C6590D3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ACEs descriptives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F4F35-69E9-AADE-8D92-5C422B4EB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EA2FA-F356-EBAD-ADA2-06E19B933F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367F559-7839-D552-2780-A03B16911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761589"/>
              </p:ext>
            </p:extLst>
          </p:nvPr>
        </p:nvGraphicFramePr>
        <p:xfrm>
          <a:off x="1654193" y="1975490"/>
          <a:ext cx="4441807" cy="4147061"/>
        </p:xfrm>
        <a:graphic>
          <a:graphicData uri="http://schemas.openxmlformats.org/drawingml/2006/table">
            <a:tbl>
              <a:tblPr firstRow="1" firstCol="1" bandRow="1"/>
              <a:tblGrid>
                <a:gridCol w="3551822">
                  <a:extLst>
                    <a:ext uri="{9D8B030D-6E8A-4147-A177-3AD203B41FA5}">
                      <a16:colId xmlns:a16="http://schemas.microsoft.com/office/drawing/2014/main" val="1759545508"/>
                    </a:ext>
                  </a:extLst>
                </a:gridCol>
                <a:gridCol w="889985">
                  <a:extLst>
                    <a:ext uri="{9D8B030D-6E8A-4147-A177-3AD203B41FA5}">
                      <a16:colId xmlns:a16="http://schemas.microsoft.com/office/drawing/2014/main" val="4152799192"/>
                    </a:ext>
                  </a:extLst>
                </a:gridCol>
              </a:tblGrid>
              <a:tr h="311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152245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parent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37.4%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258133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breakup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137744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violence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28.6%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969201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Verbal abuse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13.3%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977817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abuse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647590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alcohol abuse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058135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drug use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3717660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mental health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904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parental relationship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02873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mother–child relationship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9.1%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70951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Maternal long-term disability/illness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13.2%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960861"/>
                  </a:ext>
                </a:extLst>
              </a:tr>
              <a:tr h="422055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54051"/>
                  </a:ext>
                </a:extLst>
              </a:tr>
              <a:tr h="284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Mean number of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2.08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35786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17CB55F-298F-7956-0A30-781A1CDAD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553122"/>
              </p:ext>
            </p:extLst>
          </p:nvPr>
        </p:nvGraphicFramePr>
        <p:xfrm>
          <a:off x="6937989" y="2121087"/>
          <a:ext cx="3019085" cy="2320793"/>
        </p:xfrm>
        <a:graphic>
          <a:graphicData uri="http://schemas.openxmlformats.org/drawingml/2006/table">
            <a:tbl>
              <a:tblPr firstRow="1" firstCol="1" bandRow="1"/>
              <a:tblGrid>
                <a:gridCol w="2414164">
                  <a:extLst>
                    <a:ext uri="{9D8B030D-6E8A-4147-A177-3AD203B41FA5}">
                      <a16:colId xmlns:a16="http://schemas.microsoft.com/office/drawing/2014/main" val="1872075601"/>
                    </a:ext>
                  </a:extLst>
                </a:gridCol>
                <a:gridCol w="604921">
                  <a:extLst>
                    <a:ext uri="{9D8B030D-6E8A-4147-A177-3AD203B41FA5}">
                      <a16:colId xmlns:a16="http://schemas.microsoft.com/office/drawing/2014/main" val="1273788349"/>
                    </a:ext>
                  </a:extLst>
                </a:gridCol>
              </a:tblGrid>
              <a:tr h="23325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Number of ACEs (categories)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04385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19.5%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901729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One ACE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23.8%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929613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Two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835370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Three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011669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Four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991320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Five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804244"/>
                  </a:ext>
                </a:extLst>
              </a:tr>
              <a:tr h="293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Six or more ACEs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217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247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89FDD-F289-D1E6-E834-BF15BFD24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AEF77-9DE8-C233-03C2-039034F5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PCEs descriptives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0A17C-FAED-EF92-6E3C-8A479BA36F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F3431-DD52-9A59-46D5-D7FA018BB64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36C38D0-97B3-BAFB-567A-FD1FA5A48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636616"/>
              </p:ext>
            </p:extLst>
          </p:nvPr>
        </p:nvGraphicFramePr>
        <p:xfrm>
          <a:off x="1801055" y="2235763"/>
          <a:ext cx="4217908" cy="2632173"/>
        </p:xfrm>
        <a:graphic>
          <a:graphicData uri="http://schemas.openxmlformats.org/drawingml/2006/table">
            <a:tbl>
              <a:tblPr firstRow="1" firstCol="1" bandRow="1"/>
              <a:tblGrid>
                <a:gridCol w="2926600">
                  <a:extLst>
                    <a:ext uri="{9D8B030D-6E8A-4147-A177-3AD203B41FA5}">
                      <a16:colId xmlns:a16="http://schemas.microsoft.com/office/drawing/2014/main" val="3166360697"/>
                    </a:ext>
                  </a:extLst>
                </a:gridCol>
                <a:gridCol w="1291308">
                  <a:extLst>
                    <a:ext uri="{9D8B030D-6E8A-4147-A177-3AD203B41FA5}">
                      <a16:colId xmlns:a16="http://schemas.microsoft.com/office/drawing/2014/main" val="1322521304"/>
                    </a:ext>
                  </a:extLst>
                </a:gridCol>
              </a:tblGrid>
              <a:tr h="257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Single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275673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Good school connectedness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479907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Positive teacher–child relationship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34.9%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782254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Feeling safe in the playground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58.5%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059540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Safe neighbourhood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68.5%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943051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Low-risk peers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903626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Positive peer experiences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33.5%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73964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Activities and hobbies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73.7%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304073"/>
                  </a:ext>
                </a:extLst>
              </a:tr>
              <a:tr h="257019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30861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Mean number of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3.80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24782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385171F-F6C0-F9FF-200A-951817B26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650740"/>
              </p:ext>
            </p:extLst>
          </p:nvPr>
        </p:nvGraphicFramePr>
        <p:xfrm>
          <a:off x="6884656" y="2246007"/>
          <a:ext cx="2475244" cy="1780968"/>
        </p:xfrm>
        <a:graphic>
          <a:graphicData uri="http://schemas.openxmlformats.org/drawingml/2006/table">
            <a:tbl>
              <a:tblPr firstRow="1" firstCol="1" bandRow="1"/>
              <a:tblGrid>
                <a:gridCol w="1126571">
                  <a:extLst>
                    <a:ext uri="{9D8B030D-6E8A-4147-A177-3AD203B41FA5}">
                      <a16:colId xmlns:a16="http://schemas.microsoft.com/office/drawing/2014/main" val="1121885978"/>
                    </a:ext>
                  </a:extLst>
                </a:gridCol>
                <a:gridCol w="1348673">
                  <a:extLst>
                    <a:ext uri="{9D8B030D-6E8A-4147-A177-3AD203B41FA5}">
                      <a16:colId xmlns:a16="http://schemas.microsoft.com/office/drawing/2014/main" val="330050338"/>
                    </a:ext>
                  </a:extLst>
                </a:gridCol>
              </a:tblGrid>
              <a:tr h="29682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Number of PCEs (categories)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64008"/>
                  </a:ext>
                </a:extLst>
              </a:tr>
              <a:tr h="296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0–2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19.0%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822847"/>
                  </a:ext>
                </a:extLst>
              </a:tr>
              <a:tr h="296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23.7%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105842"/>
                  </a:ext>
                </a:extLst>
              </a:tr>
              <a:tr h="296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25.8%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618908"/>
                  </a:ext>
                </a:extLst>
              </a:tr>
              <a:tr h="296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18.6%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122464"/>
                  </a:ext>
                </a:extLst>
              </a:tr>
              <a:tr h="296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6–7 PCEs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12.9%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893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143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6CE62-0829-5D63-24CE-4C9B6E55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64A7-F7F3-79A0-FDED-78AA640A8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Neighbourhood violence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5B89E-49ED-A60B-CF67-9BE3CA58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293DB2-226B-657E-26EF-8EABDDC94C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761EC-184A-6214-E9F3-912F4C3D6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766778"/>
              </p:ext>
            </p:extLst>
          </p:nvPr>
        </p:nvGraphicFramePr>
        <p:xfrm>
          <a:off x="2271760" y="2323323"/>
          <a:ext cx="6615544" cy="1878584"/>
        </p:xfrm>
        <a:graphic>
          <a:graphicData uri="http://schemas.openxmlformats.org/drawingml/2006/table">
            <a:tbl>
              <a:tblPr firstRow="1" firstCol="1" bandRow="1"/>
              <a:tblGrid>
                <a:gridCol w="4461919">
                  <a:extLst>
                    <a:ext uri="{9D8B030D-6E8A-4147-A177-3AD203B41FA5}">
                      <a16:colId xmlns:a16="http://schemas.microsoft.com/office/drawing/2014/main" val="2563579437"/>
                    </a:ext>
                  </a:extLst>
                </a:gridCol>
                <a:gridCol w="999477">
                  <a:extLst>
                    <a:ext uri="{9D8B030D-6E8A-4147-A177-3AD203B41FA5}">
                      <a16:colId xmlns:a16="http://schemas.microsoft.com/office/drawing/2014/main" val="1206116437"/>
                    </a:ext>
                  </a:extLst>
                </a:gridCol>
                <a:gridCol w="1154148">
                  <a:extLst>
                    <a:ext uri="{9D8B030D-6E8A-4147-A177-3AD203B41FA5}">
                      <a16:colId xmlns:a16="http://schemas.microsoft.com/office/drawing/2014/main" val="3559594821"/>
                    </a:ext>
                  </a:extLst>
                </a:gridCol>
              </a:tblGrid>
              <a:tr h="1441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rates per 1,000 population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943668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neighbourhoods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11.1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0–224.4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304796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Lowest 20% neighbourhood violent crime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0–3.9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312234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Lowest 20-40% neighbourhood violent crime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3.9–6.6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045908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Middle 40-60% neighbourhood violent crime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8.5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6.6–10.7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11937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Highest 60-80% neighbourhood violent crime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13.3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10.7–16.5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866373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Highest 80-100% neighbourhood violent crime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25.8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16.5–224.4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977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324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5C895-5D83-EA35-77F6-920D66FF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CCC19-FCD5-61E0-B849-D963D3B0F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21194"/>
            <a:ext cx="8999900" cy="557609"/>
          </a:xfrm>
        </p:spPr>
        <p:txBody>
          <a:bodyPr/>
          <a:lstStyle/>
          <a:p>
            <a:r>
              <a:rPr lang="en-GB" sz="3200" dirty="0"/>
              <a:t>ACEs, PCES and neighbourhood violence by family socioeconomics and demographics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21A460-9741-80DD-8E82-D02A607C9D2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E0B84D8-DF70-A9DF-5E4A-9F212D2D9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62108"/>
              </p:ext>
            </p:extLst>
          </p:nvPr>
        </p:nvGraphicFramePr>
        <p:xfrm>
          <a:off x="2545553" y="1494345"/>
          <a:ext cx="5568300" cy="5229170"/>
        </p:xfrm>
        <a:graphic>
          <a:graphicData uri="http://schemas.openxmlformats.org/drawingml/2006/table">
            <a:tbl>
              <a:tblPr firstRow="1" firstCol="1" bandRow="1"/>
              <a:tblGrid>
                <a:gridCol w="1943026">
                  <a:extLst>
                    <a:ext uri="{9D8B030D-6E8A-4147-A177-3AD203B41FA5}">
                      <a16:colId xmlns:a16="http://schemas.microsoft.com/office/drawing/2014/main" val="537894517"/>
                    </a:ext>
                  </a:extLst>
                </a:gridCol>
                <a:gridCol w="794903">
                  <a:extLst>
                    <a:ext uri="{9D8B030D-6E8A-4147-A177-3AD203B41FA5}">
                      <a16:colId xmlns:a16="http://schemas.microsoft.com/office/drawing/2014/main" val="818582473"/>
                    </a:ext>
                  </a:extLst>
                </a:gridCol>
                <a:gridCol w="93063">
                  <a:extLst>
                    <a:ext uri="{9D8B030D-6E8A-4147-A177-3AD203B41FA5}">
                      <a16:colId xmlns:a16="http://schemas.microsoft.com/office/drawing/2014/main" val="3715368714"/>
                    </a:ext>
                  </a:extLst>
                </a:gridCol>
                <a:gridCol w="672180">
                  <a:extLst>
                    <a:ext uri="{9D8B030D-6E8A-4147-A177-3AD203B41FA5}">
                      <a16:colId xmlns:a16="http://schemas.microsoft.com/office/drawing/2014/main" val="3804077819"/>
                    </a:ext>
                  </a:extLst>
                </a:gridCol>
                <a:gridCol w="2065128">
                  <a:extLst>
                    <a:ext uri="{9D8B030D-6E8A-4147-A177-3AD203B41FA5}">
                      <a16:colId xmlns:a16="http://schemas.microsoft.com/office/drawing/2014/main" val="3675039782"/>
                    </a:ext>
                  </a:extLst>
                </a:gridCol>
              </a:tblGrid>
              <a:tr h="4138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 or more ACEs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6-7 PCEs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Highest 80-100% neighbourhood violence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9163922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Lowest 20% income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31.2%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214977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Lowest 20-40% income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8.8%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24.3%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294663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Middle 40-60%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53653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Highest 60-80% income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89519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Highest 80-100% income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18.3%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645566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qualifications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31.6%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14061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NVQ level 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24.6%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49361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NVQ level 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81886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NVQ level 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14.8%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215550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NVQ level 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9.8%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11489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NVQ level 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20.3%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8.0%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376532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Maternal age at birth: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48982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Under 20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60239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 to 24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678000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25 to 29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750141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30 to 35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15.2%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266107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36 or over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303098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Female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636721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Male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9.3%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395995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White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12.9%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13.4%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248631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Mixed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12.6%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22.5%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90286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Asian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46760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Black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10.3%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45.1%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430496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Other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10.3%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27.3%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59614" marR="596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767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728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FE0B-F4DD-2F09-6FA6-C5B87340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24" y="3020201"/>
            <a:ext cx="10532413" cy="1368000"/>
          </a:xfrm>
        </p:spPr>
        <p:txBody>
          <a:bodyPr/>
          <a:lstStyle/>
          <a:p>
            <a:r>
              <a:rPr lang="en-GB" dirty="0"/>
              <a:t>How do ACEs relate to youth violence?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08A3E-0E76-D5F1-53FE-0BF940E29E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522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C1AA1-6D39-9572-79C5-3D5CF66D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69F41-B768-8945-E8B5-2767AA8FF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612800" cy="557609"/>
          </a:xfrm>
        </p:spPr>
        <p:txBody>
          <a:bodyPr/>
          <a:lstStyle/>
          <a:p>
            <a:r>
              <a:rPr lang="en-GB" sz="3200" dirty="0"/>
              <a:t> Association between ACEs and assault perpetration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5EEFF-263B-F0CD-0123-498799579B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For those with six or more ACEs, the prevalence of assault perpetration is 54.4% compared to 36.2% for those with no ACEs, which is a risk ratio of 1.45 (p&lt;0.001) or an increase in risk of 45%.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A3480-89B0-6501-AD68-6437D7F86F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FB817F3-041B-4F0A-8446-310CD54176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58112"/>
              </p:ext>
            </p:extLst>
          </p:nvPr>
        </p:nvGraphicFramePr>
        <p:xfrm>
          <a:off x="2071696" y="1328927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2542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BA43B-7596-C81B-0B5C-E0169D377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5BFD3-EC80-4299-AB72-73C9C99AA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439064" cy="557609"/>
          </a:xfrm>
        </p:spPr>
        <p:txBody>
          <a:bodyPr/>
          <a:lstStyle/>
          <a:p>
            <a:r>
              <a:rPr lang="en-GB" sz="3200" dirty="0"/>
              <a:t>Association between ACEs and weapon involvement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0FFF8-AC2E-5DB7-04AD-D63FC55B2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Those with six or more ACEs were 2.5 times more likely to report weapon involvement than those with no ACEs (RR=2.50, p&lt;0.001), equivalent to a 150% increase.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2F62C-D9E3-A3EE-B36F-8549262D88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252C404-AE4C-481F-BACE-23DA3D4AE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9824461"/>
              </p:ext>
            </p:extLst>
          </p:nvPr>
        </p:nvGraphicFramePr>
        <p:xfrm>
          <a:off x="2036065" y="1457608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4832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D939A-1A6F-86FF-BE4F-C20A8F3E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B8FB8-52D6-65FB-D370-9B0051746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439064" cy="557609"/>
          </a:xfrm>
        </p:spPr>
        <p:txBody>
          <a:bodyPr/>
          <a:lstStyle/>
          <a:p>
            <a:r>
              <a:rPr lang="en-GB" sz="3200" dirty="0"/>
              <a:t>Association between ACEs and gang involvement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04013-4A49-D55A-40EB-44450A3CDA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Compared to no 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ACEs, t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hose with six or more ACEs are around 2.5 times more likely to experience gang involvement (RR=2.54, p&lt;0.001), which is an increased risk of 154%.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C05A8-F41D-08B1-5F88-21B8CA2E2F8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3D0303C-93F7-42C2-A5AE-6FEB4DA13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157355"/>
              </p:ext>
            </p:extLst>
          </p:nvPr>
        </p:nvGraphicFramePr>
        <p:xfrm>
          <a:off x="2431027" y="1573561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2376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7EE8D-98EA-BC8D-5048-C8A5A72F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672C-3FE8-B398-3EC6-67D7292D6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99999"/>
            <a:ext cx="11735545" cy="557609"/>
          </a:xfrm>
        </p:spPr>
        <p:txBody>
          <a:bodyPr/>
          <a:lstStyle/>
          <a:p>
            <a:r>
              <a:rPr lang="en-GB" sz="3200" dirty="0"/>
              <a:t>The top 5 most important ACEs combinations </a:t>
            </a:r>
            <a:br>
              <a:rPr lang="en-GB" sz="3200" dirty="0"/>
            </a:br>
            <a:r>
              <a:rPr lang="en-GB" sz="3200" dirty="0"/>
              <a:t>in relation to youth violence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79326-A4A9-E91D-E104-F1D0ADFF2F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70F2C-A002-705E-1311-CCFE043094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6BABC5-3CE1-A27C-77F6-FF34C9D1D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38518"/>
              </p:ext>
            </p:extLst>
          </p:nvPr>
        </p:nvGraphicFramePr>
        <p:xfrm>
          <a:off x="1817993" y="2086642"/>
          <a:ext cx="8819556" cy="4079267"/>
        </p:xfrm>
        <a:graphic>
          <a:graphicData uri="http://schemas.openxmlformats.org/drawingml/2006/table">
            <a:tbl>
              <a:tblPr firstRow="1" firstCol="1" bandRow="1"/>
              <a:tblGrid>
                <a:gridCol w="2939852">
                  <a:extLst>
                    <a:ext uri="{9D8B030D-6E8A-4147-A177-3AD203B41FA5}">
                      <a16:colId xmlns:a16="http://schemas.microsoft.com/office/drawing/2014/main" val="4177078604"/>
                    </a:ext>
                  </a:extLst>
                </a:gridCol>
                <a:gridCol w="2939852">
                  <a:extLst>
                    <a:ext uri="{9D8B030D-6E8A-4147-A177-3AD203B41FA5}">
                      <a16:colId xmlns:a16="http://schemas.microsoft.com/office/drawing/2014/main" val="1300210633"/>
                    </a:ext>
                  </a:extLst>
                </a:gridCol>
                <a:gridCol w="2939852">
                  <a:extLst>
                    <a:ext uri="{9D8B030D-6E8A-4147-A177-3AD203B41FA5}">
                      <a16:colId xmlns:a16="http://schemas.microsoft.com/office/drawing/2014/main" val="831942625"/>
                    </a:ext>
                  </a:extLst>
                </a:gridCol>
              </a:tblGrid>
              <a:tr h="462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Assault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Weapon involvement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Gang involvement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364409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parent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drug use</a:t>
                      </a:r>
                      <a:endParaRPr lang="en-GB" sz="16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drug 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093284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drug 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parent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Single parent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115885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violence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violence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violence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226933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alcohol abuse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alcohol abuse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Verbal abuse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147554"/>
                  </a:ext>
                </a:extLst>
              </a:tr>
              <a:tr h="5682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long-term disability/illness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long-term disability/illness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abuse</a:t>
                      </a:r>
                      <a:endParaRPr lang="en-GB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580789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Verbal abuse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mental health 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alcohol abuse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080105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parental relationship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abuse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parent–child relationship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592055"/>
                  </a:ext>
                </a:extLst>
              </a:tr>
              <a:tr h="5682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abuse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breakup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long-term disability/illness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291346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mental health 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parental relationship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breakup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086681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parent–child relationship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Verbal abuse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mental health 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081443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Parental breakup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parent–child relationship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Poor parental relationship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37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225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E499-63FF-456A-4B7E-4546C8B31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4D5D-F3E0-FA55-476A-0D25CDC4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24" y="3020201"/>
            <a:ext cx="10532413" cy="1368000"/>
          </a:xfrm>
        </p:spPr>
        <p:txBody>
          <a:bodyPr/>
          <a:lstStyle/>
          <a:p>
            <a:r>
              <a:rPr lang="en-GB" dirty="0"/>
              <a:t>How do PCEs relate to youth violence?</a:t>
            </a:r>
          </a:p>
        </p:txBody>
      </p:sp>
    </p:spTree>
    <p:extLst>
      <p:ext uri="{BB962C8B-B14F-4D97-AF65-F5344CB8AC3E}">
        <p14:creationId xmlns:p14="http://schemas.microsoft.com/office/powerpoint/2010/main" val="31632644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406AB-6D11-F9A7-4D7D-85285783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0789B-E6E6-7D4B-FDEC-141FC17B6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220914" cy="557609"/>
          </a:xfrm>
        </p:spPr>
        <p:txBody>
          <a:bodyPr/>
          <a:lstStyle/>
          <a:p>
            <a:r>
              <a:rPr lang="en-GB" sz="3200" dirty="0"/>
              <a:t>Association between PCEs and assault perpetration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FF026-6ACF-51D1-5E42-6F6DA9C2C6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hose with six to seven PCEs, compared to those with zero to two PCEs, had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 35% reduction in the prevalence of assault (RR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 0.65, p&lt;0.001).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6807A6-314B-F808-417C-9D6B71BF3E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3F74644-36E4-4753-AF4F-3F9C11487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768200"/>
              </p:ext>
            </p:extLst>
          </p:nvPr>
        </p:nvGraphicFramePr>
        <p:xfrm>
          <a:off x="2377833" y="1465144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7105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8985-E5F9-4CC7-66F0-E18EA1707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FF19-D5EF-2F9C-52A9-39724FC5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220914" cy="557609"/>
          </a:xfrm>
        </p:spPr>
        <p:txBody>
          <a:bodyPr/>
          <a:lstStyle/>
          <a:p>
            <a:r>
              <a:rPr lang="en-GB" sz="3200" dirty="0"/>
              <a:t>Association between PCEs and weapon involvement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A0FE4-A369-E05C-B85C-B636BBF6A0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Those with six to seven PCEs, compared to those with zero to two PCEs, had a reduction in weapon involvement of 66% (RR=0.34, p&lt;0.001)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204299-3812-BC1F-D9FB-E73E97CD1B1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61B132D-3290-4B5E-BD2B-85186783E7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249308"/>
              </p:ext>
            </p:extLst>
          </p:nvPr>
        </p:nvGraphicFramePr>
        <p:xfrm>
          <a:off x="1949248" y="1609005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7036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B15AA-D9A0-BC68-7BDE-4E985902B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F81F6-5119-4AD0-707C-C226EE72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10220914" cy="557609"/>
          </a:xfrm>
        </p:spPr>
        <p:txBody>
          <a:bodyPr/>
          <a:lstStyle/>
          <a:p>
            <a:r>
              <a:rPr lang="en-GB" sz="3200" dirty="0"/>
              <a:t>Association between PCEs and gang involvement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5B64-7F1A-EFA7-614A-AE9D03DBC9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Those with six to seven PCEs, compared to those with zero to two PCEs, had a reduction in gang involvement  of 59% (RR=0.41, p&lt;0.001).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D66D26-CCB0-290C-9125-F13F66F47E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862580E-8D10-4351-9950-0993A5E78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251962"/>
              </p:ext>
            </p:extLst>
          </p:nvPr>
        </p:nvGraphicFramePr>
        <p:xfrm>
          <a:off x="1912976" y="1611517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00125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9B8F-8C2A-9687-44DD-4F7C9F927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B8F1-FA10-59F6-4262-14416548D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99999"/>
            <a:ext cx="11735545" cy="557609"/>
          </a:xfrm>
        </p:spPr>
        <p:txBody>
          <a:bodyPr/>
          <a:lstStyle/>
          <a:p>
            <a:r>
              <a:rPr lang="en-GB" sz="3200" dirty="0"/>
              <a:t>The top 4 most important PCEs combinations </a:t>
            </a:r>
            <a:br>
              <a:rPr lang="en-GB" sz="3200" dirty="0"/>
            </a:br>
            <a:r>
              <a:rPr lang="en-GB" sz="3200" dirty="0"/>
              <a:t>in relation to youth violence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A2D77-2B3C-65FC-149A-1BFAC06ABE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F25F7-F07E-E930-5899-1D3D20F80D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80F984-1596-9AF7-A3BA-BA22BBED5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772296"/>
              </p:ext>
            </p:extLst>
          </p:nvPr>
        </p:nvGraphicFramePr>
        <p:xfrm>
          <a:off x="1817993" y="2086642"/>
          <a:ext cx="8819556" cy="2684425"/>
        </p:xfrm>
        <a:graphic>
          <a:graphicData uri="http://schemas.openxmlformats.org/drawingml/2006/table">
            <a:tbl>
              <a:tblPr firstRow="1" firstCol="1" bandRow="1"/>
              <a:tblGrid>
                <a:gridCol w="2939852">
                  <a:extLst>
                    <a:ext uri="{9D8B030D-6E8A-4147-A177-3AD203B41FA5}">
                      <a16:colId xmlns:a16="http://schemas.microsoft.com/office/drawing/2014/main" val="4177078604"/>
                    </a:ext>
                  </a:extLst>
                </a:gridCol>
                <a:gridCol w="2939852">
                  <a:extLst>
                    <a:ext uri="{9D8B030D-6E8A-4147-A177-3AD203B41FA5}">
                      <a16:colId xmlns:a16="http://schemas.microsoft.com/office/drawing/2014/main" val="1300210633"/>
                    </a:ext>
                  </a:extLst>
                </a:gridCol>
                <a:gridCol w="2939852">
                  <a:extLst>
                    <a:ext uri="{9D8B030D-6E8A-4147-A177-3AD203B41FA5}">
                      <a16:colId xmlns:a16="http://schemas.microsoft.com/office/drawing/2014/main" val="831942625"/>
                    </a:ext>
                  </a:extLst>
                </a:gridCol>
              </a:tblGrid>
              <a:tr h="462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Assault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Weapon involvement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Gang involvement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364409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Good school connectedness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Low-risk peers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Low-risk peers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093284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Low-risk peers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Good school connectedness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Good school connectedness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115885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peer experiences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teacher–child relationship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teacher–child relationship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226933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teacher–child relationship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peer experiences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Positive peer experiences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147554"/>
                  </a:ext>
                </a:extLst>
              </a:tr>
              <a:tr h="5682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Feeling safe in the playground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Feeling safe in the playground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Feeling safe in the playground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580789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 neighbourhood 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 neighbourhood 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Activities and hobbies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080105"/>
                  </a:ext>
                </a:extLst>
              </a:tr>
              <a:tr h="2755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Activities and hobbies</a:t>
                      </a:r>
                      <a:endParaRPr lang="en-GB" sz="16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Activities and hobbies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 neighbourhood </a:t>
                      </a:r>
                      <a:endParaRPr lang="en-GB" sz="16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592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512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BD89C-38F3-4B90-CEBD-0BB317467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167A-3056-D6C0-8794-CE16C85CB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37" y="2598171"/>
            <a:ext cx="10532413" cy="1368000"/>
          </a:xfrm>
        </p:spPr>
        <p:txBody>
          <a:bodyPr/>
          <a:lstStyle/>
          <a:p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Do</a:t>
            </a: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 positive childhood experiences attenuate the association between adverse childhood experiences and youth violence?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427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9B610-EF24-054D-C9CD-52842BE8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B69B9-C00B-2DED-D134-2A57FCB7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ACEs and PCEs in relation to assault</a:t>
            </a:r>
            <a:r>
              <a:rPr lang="en-GB" sz="3200" dirty="0"/>
              <a:t> perpetration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1D2ED-016B-71DB-F0B9-7BF1D21840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hose with a high number of ACEs and a high numbe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 of PCEs, compared to those with high ACEs and low PCEs, had a 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reduction in risk of assault of 22% (RR=0.78, p&lt;0.001).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970E1-435A-AE14-9C15-D1F6570D033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AA1EA6F-355A-BFF0-EB8B-FBE77333F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790840"/>
              </p:ext>
            </p:extLst>
          </p:nvPr>
        </p:nvGraphicFramePr>
        <p:xfrm>
          <a:off x="2348118" y="1457608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8503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A0A3-D889-1DEB-0EB7-695C60BF1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AAF3D-E131-7BDC-FDC2-E11D286E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ACEs and PCEs in relation to weapon involvement</a:t>
            </a:r>
            <a:r>
              <a:rPr lang="en-GB" sz="32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274E7-DEB7-EC42-D6CF-B3AD69693D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hose with a high number of ACEs and a high numbe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 of PCEs, compared to those with high ACEs and low PCEs, had a 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reduction in risk of weapon involvement of 49% (RR=0.51, p&lt;0.001).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1E34A-2567-F023-225C-C8CF75E484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2C925B-863A-E811-A66E-D6F258D77A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8830431"/>
              </p:ext>
            </p:extLst>
          </p:nvPr>
        </p:nvGraphicFramePr>
        <p:xfrm>
          <a:off x="2464235" y="1457608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9266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7003A-E0B8-FD52-0276-06C892A4F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2907F-BA92-1675-2C04-7333B2F5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ACEs and PCEs in relation to gang involvement</a:t>
            </a:r>
            <a:endParaRPr lang="en-GB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CEEB0-8618-43D9-9721-B47CE78701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hose with a high number of ACEs and a high numbe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 of PCEs, compared to those with high ACEs and low PCEs, had a 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reduction in risk of gang involvement of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39% (RR=0.61, p&lt;0.01). </a:t>
            </a:r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46890-F59C-3B78-60BB-7AD07B115A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873D2EF-A7E4-D3FB-A646-9C9C32212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622025"/>
              </p:ext>
            </p:extLst>
          </p:nvPr>
        </p:nvGraphicFramePr>
        <p:xfrm>
          <a:off x="2019671" y="1665296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8991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D7A1-F817-7754-FB43-FCF0BB440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D1B81-27FD-CFBE-D234-132A24F58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24" y="3020201"/>
            <a:ext cx="10532413" cy="1368000"/>
          </a:xfrm>
        </p:spPr>
        <p:txBody>
          <a:bodyPr/>
          <a:lstStyle/>
          <a:p>
            <a:r>
              <a:rPr lang="en-GB" dirty="0"/>
              <a:t>How does neighbourhood violent crime  relate to youth violence?</a:t>
            </a:r>
          </a:p>
        </p:txBody>
      </p:sp>
    </p:spTree>
    <p:extLst>
      <p:ext uri="{BB962C8B-B14F-4D97-AF65-F5344CB8AC3E}">
        <p14:creationId xmlns:p14="http://schemas.microsoft.com/office/powerpoint/2010/main" val="27756617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C3A6A-D0EF-8D53-04DE-B3137A517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A3F9-8B11-AB6A-F433-FB40DEFB0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99999"/>
            <a:ext cx="11085074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Neighbourhood violent crime in relation to assault perpetration</a:t>
            </a:r>
            <a:r>
              <a:rPr lang="en-GB" sz="32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04B51-0D36-2128-B697-8B71B6A63A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/>
              <a:t>Higher risk of assault for those growing up in neighbourhoods with a higher level of crime (Model 1), but once adjusted for </a:t>
            </a:r>
            <a:r>
              <a:rPr lang="en-US" sz="1800" dirty="0"/>
              <a:t>child- and family-level variables, there is no association (Model 2).</a:t>
            </a: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BB3B37-F855-4941-A006-8108D42058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B01CD74-4638-439A-8DBD-605E23F18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609289"/>
              </p:ext>
            </p:extLst>
          </p:nvPr>
        </p:nvGraphicFramePr>
        <p:xfrm>
          <a:off x="360000" y="1448157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71837D-572B-C401-5DC7-25F03ADA7EEE}"/>
              </a:ext>
            </a:extLst>
          </p:cNvPr>
          <p:cNvSpPr txBox="1"/>
          <p:nvPr/>
        </p:nvSpPr>
        <p:spPr>
          <a:xfrm>
            <a:off x="8552242" y="1646291"/>
            <a:ext cx="19745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1: No other variables adjusted for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2: Fully adjusted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sex at birth, ethnicity, maternal age at birth, income, education, occupational status, the number of sweeps the parent was single, adverse childhood experiences and positive childhood experiences.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635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4BB85-EF2B-C547-242B-ED83839FC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E25C-AF21-F07B-E5F7-34A2AC80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99999"/>
            <a:ext cx="11085074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Neighbourhood violent crime in relation to weapon involvements</a:t>
            </a:r>
            <a:r>
              <a:rPr lang="en-GB" sz="32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E9636-6360-B091-7392-3529C8E8A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3F2B0D-85CF-4C89-6007-1DAA44C634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89126" y="5825994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12C7FC0-6ECD-13FD-180A-50C1A04C5F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340236"/>
              </p:ext>
            </p:extLst>
          </p:nvPr>
        </p:nvGraphicFramePr>
        <p:xfrm>
          <a:off x="496759" y="1555027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4F695CE-1241-F37B-B032-097C62810D66}"/>
              </a:ext>
            </a:extLst>
          </p:cNvPr>
          <p:cNvSpPr txBox="1"/>
          <p:nvPr/>
        </p:nvSpPr>
        <p:spPr>
          <a:xfrm>
            <a:off x="8736445" y="1667769"/>
            <a:ext cx="19745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1: No other variables adjusted for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2: Fully adjusted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sex at birth, ethnicity, maternal age at birth, income, education, occupational status, the number of sweeps the parent was single, adverse childhood experiences and positive childhood experiences.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14067E-911B-15F0-6000-25991FD6643A}"/>
              </a:ext>
            </a:extLst>
          </p:cNvPr>
          <p:cNvSpPr txBox="1"/>
          <p:nvPr/>
        </p:nvSpPr>
        <p:spPr>
          <a:xfrm>
            <a:off x="150062" y="5357836"/>
            <a:ext cx="104390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Higher risk of weapon involvement for those growing up in neighbourhoods with a higher level of crime (Model 1), but once adjusted for </a:t>
            </a:r>
            <a:r>
              <a:rPr lang="en-US" sz="1800" dirty="0"/>
              <a:t>child- and family-level variables, there is no association (Model 2).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089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56C0C-4BDE-34AA-1081-1D3A795DF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CAFF-B72D-AF2A-5E46-D78CC19E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99999"/>
            <a:ext cx="11085074" cy="557609"/>
          </a:xfrm>
        </p:spPr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Neighbourhood violent crime in relation to gang involvements</a:t>
            </a:r>
            <a:r>
              <a:rPr lang="en-GB" sz="32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36F42-8463-372B-51E6-968E5C5378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endParaRPr lang="en-GB" sz="2400" dirty="0"/>
          </a:p>
          <a:p>
            <a:endParaRPr lang="en-GB" dirty="0"/>
          </a:p>
          <a:p>
            <a:endParaRPr lang="en-GB" sz="2400" dirty="0"/>
          </a:p>
          <a:p>
            <a:endParaRPr lang="en-GB" dirty="0"/>
          </a:p>
          <a:p>
            <a:endParaRPr lang="en-GB" sz="2400" dirty="0"/>
          </a:p>
          <a:p>
            <a:endParaRPr lang="en-GB" dirty="0"/>
          </a:p>
          <a:p>
            <a:endParaRPr lang="en-GB" sz="2400" dirty="0"/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Higher risk of gang involvement for those growing up in neighbourhoods with a higher level of crime (Model 1), but once adjusted for </a:t>
            </a:r>
            <a:r>
              <a:rPr lang="en-US" sz="1800" dirty="0"/>
              <a:t>child- and family-level variables, there is no association (Model 2).</a:t>
            </a:r>
            <a:endParaRPr lang="en-GB" sz="18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428EEC-A5FE-8D31-F420-E653DDCCAD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89374" y="5958001"/>
            <a:ext cx="1142626" cy="67983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819DE9B-1E35-43C6-A3CF-3197DD4B9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0566398"/>
              </p:ext>
            </p:extLst>
          </p:nvPr>
        </p:nvGraphicFramePr>
        <p:xfrm>
          <a:off x="360000" y="1567448"/>
          <a:ext cx="79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0C95178-8FF3-390D-A5C5-CC212A6D96D9}"/>
              </a:ext>
            </a:extLst>
          </p:cNvPr>
          <p:cNvSpPr txBox="1"/>
          <p:nvPr/>
        </p:nvSpPr>
        <p:spPr>
          <a:xfrm>
            <a:off x="8736445" y="1667769"/>
            <a:ext cx="19745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1: No other variables adjusted for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2: Fully adjusted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sex at birth, ethnicity, maternal age at birth, income, education, occupational status, the number of sweeps the parent was single, adverse childhood experiences and positive childhood experiences.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0738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F8C1-1985-7559-CE6A-22030D6F9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15A97-54E0-3A0F-BE29-8B3C3D92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Other results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4BE57-5E06-8FF1-946D-9B46D4302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pPr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Interactions between neighbourhood crime and childhood experiences in relation to youth violence</a:t>
            </a:r>
            <a:endParaRPr lang="en-GB" dirty="0"/>
          </a:p>
          <a:p>
            <a:pPr marL="622300" lvl="5" indent="-171450" algn="just"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evidence that the association between ACEs and youth violence differ for those 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neighbourhoods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with high versus low levels of violent crime</a:t>
            </a:r>
          </a:p>
          <a:p>
            <a:pPr marL="622300" lvl="5" indent="-171450" algn="just"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evidence that the association between PCEs and youth violence differ for those 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neighbourhoods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with high versus low levels of violent crime</a:t>
            </a:r>
          </a:p>
          <a:p>
            <a:pPr marL="622300" lvl="5" indent="-171450" algn="just"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evidence that PCEs attenuate the association between ACEs and youth violence more in low-crime areas or high-crime areas</a:t>
            </a:r>
          </a:p>
          <a:p>
            <a:pPr marL="622300" lvl="5" indent="-171450" algn="just"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evidence that ACEs amplify the association between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neighbourhood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violent crime and youth violence</a:t>
            </a:r>
          </a:p>
          <a:p>
            <a:pPr marL="622300" lvl="5" indent="-171450" algn="just"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evidence that PCEs attenuate the association between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neighbourhood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violent crime and youth violence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A0E78-81FB-2825-5CEB-BBD775CCD67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703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9FD35-42EE-B91B-004D-6F90A246E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BCC2C-22C1-12D4-17FE-0692B923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Other results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0E516-9761-3A64-631F-06ACBA0FF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Ethnicity: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Those of Black ethnic origin had higher levels of assault (53.3%) than those of White background (41.7%). But differences disappeared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controlling for socioeconomic family characteristics and ACEs and PCEs. Indicating that these factors explained this ethnic difference.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ACEs increased the risk of assault perpetration in those of White ethnicity more than in those of Black ethnic background. Similar trends for other youth violence outcomes but not significant. 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No ethnic pattern in relation to PCEs and neighbourhood violent crime and association with youth violence</a:t>
            </a:r>
          </a:p>
          <a:p>
            <a:r>
              <a:rPr lang="en-GB" dirty="0"/>
              <a:t>Sex:</a:t>
            </a:r>
          </a:p>
          <a:p>
            <a:pPr marL="622300" lvl="5" indent="-171450" algn="just">
              <a:defRPr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Differences between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males and females only in relation to assault. </a:t>
            </a:r>
          </a:p>
          <a:p>
            <a:pPr marL="1079500" lvl="6" indent="-171450" algn="just">
              <a:defRPr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ACEs increased the risk of assault perpetration more in females, </a:t>
            </a:r>
          </a:p>
          <a:p>
            <a:pPr marL="1079500" lvl="6" indent="-171450" algn="just">
              <a:defRPr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PCEs had a larger reductive effect in females </a:t>
            </a:r>
          </a:p>
          <a:p>
            <a:pPr marL="1079500" lvl="6" indent="-171450" algn="just"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N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eighbourhood violent crime increased the risk of assault perpetration in females more than in males. </a:t>
            </a:r>
            <a:endParaRPr lang="en-GB" sz="20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8E20DC-B838-3BC5-6960-05BABD223C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5318" y="5990554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14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CACED-AFB0-5FBF-E65D-29701BE7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FF8C-E2E4-FD81-0F6A-B512B6A6B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Other results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04EFC-2F20-EBD0-1EDC-547CB725C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dirty="0"/>
              <a:t>Robustness checks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Exposure to ACEs and PCEs might be driven by child’s behaviour (evocative effects). 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Therefore, child conduct problems at age 3 were include in model as additional control. 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Results showed that ACEs and PCEs still had significant association with youth violence, with only minor changes in risk of violence. </a:t>
            </a:r>
          </a:p>
          <a:p>
            <a:r>
              <a:rPr lang="en-GB" dirty="0"/>
              <a:t>Unimputed sample: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Replicating analyse on unimputed sample (assault: N=6,901, weapon involvement: N=4,863, gang involvement N=4,930) 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Similar results to main analyses using imputed data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But results were less linear</a:t>
            </a:r>
          </a:p>
          <a:p>
            <a:pPr marL="622300" lvl="5" indent="-171450" algn="just"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Less statistical power, with many non-significant results </a:t>
            </a:r>
          </a:p>
          <a:p>
            <a:pPr marL="622300" lvl="5" indent="-171450" algn="just"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2399F7-8817-EDE5-8414-01940F7FD4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10" y="6043688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659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629C1-7823-B352-188D-330AF346E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F3EC96-D98F-D059-EEF3-788C8951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IMPLICATIONS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2841B5-E3A1-7784-BE6D-51B8C16314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1239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DAB29-E2DC-9521-528C-FE0FE0E3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91667-CBD1-97FC-B77A-07D971FE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44859"/>
            <a:ext cx="8999900" cy="557609"/>
          </a:xfrm>
        </p:spPr>
        <p:txBody>
          <a:bodyPr/>
          <a:lstStyle/>
          <a:p>
            <a:r>
              <a:rPr lang="en-GB" sz="3200" dirty="0"/>
              <a:t>Summary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D0790-4068-2941-5FCA-69845E4E25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316679"/>
            <a:ext cx="10439064" cy="440048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Poppins" panose="00000500000000000000" pitchFamily="2" charset="0"/>
              </a:rPr>
              <a:t>A higher number of adverse childhood experiences (ACEs) is associated with an increased risk of children engaging in violence.</a:t>
            </a:r>
          </a:p>
          <a:p>
            <a:pPr marL="622300" lvl="5" indent="-171450" algn="just"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Especially important PCEs: parental drug use, single parenthood, parental breakup, domestic violence, parental disability/illness, physical abuse, and verbal abuse </a:t>
            </a:r>
            <a:endParaRPr lang="en-GB" dirty="0">
              <a:latin typeface="Calibri" panose="020F0502020204030204" pitchFamily="34" charset="0"/>
              <a:cs typeface="Poppins" panose="00000500000000000000" pitchFamily="2" charset="0"/>
            </a:endParaRPr>
          </a:p>
          <a:p>
            <a:r>
              <a:rPr lang="en-US" dirty="0">
                <a:latin typeface="Calibri" panose="020F0502020204030204" pitchFamily="34" charset="0"/>
                <a:cs typeface="Poppins" panose="00000500000000000000" pitchFamily="2" charset="0"/>
              </a:rPr>
              <a:t>A higher number of positive childhood experiences (PCEs) is associated with a decreased risk of children engaging in violence.</a:t>
            </a:r>
          </a:p>
          <a:p>
            <a:pPr marL="622300" lvl="5" indent="-171450" algn="just"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Especially important ACEs: low-risk peers, good school connectedness, positive teacher–child relationship, positive peer experiences</a:t>
            </a:r>
            <a:endParaRPr lang="en-US" dirty="0">
              <a:latin typeface="Calibri" panose="020F0502020204030204" pitchFamily="34" charset="0"/>
              <a:cs typeface="Poppins" panose="00000500000000000000" pitchFamily="2" charset="0"/>
            </a:endParaRPr>
          </a:p>
          <a:p>
            <a:r>
              <a:rPr lang="en-US" dirty="0">
                <a:latin typeface="Calibri" panose="020F0502020204030204" pitchFamily="34" charset="0"/>
                <a:cs typeface="Poppins" panose="00000500000000000000" pitchFamily="2" charset="0"/>
              </a:rPr>
              <a:t>The link between ACEs and violence was reduced when children also had a high number of PCEs. Indicating buffering effect of PCEs.</a:t>
            </a:r>
          </a:p>
          <a:p>
            <a:r>
              <a:rPr lang="en-US" dirty="0">
                <a:latin typeface="Calibri" panose="020F0502020204030204" pitchFamily="34" charset="0"/>
                <a:cs typeface="Poppins" panose="00000500000000000000" pitchFamily="2" charset="0"/>
              </a:rPr>
              <a:t>ACEs and PCEs and family characteristics better explain violence involvement than </a:t>
            </a:r>
            <a:r>
              <a:rPr lang="en-US" dirty="0" err="1">
                <a:latin typeface="Calibri" panose="020F0502020204030204" pitchFamily="34" charset="0"/>
                <a:cs typeface="Poppins" panose="00000500000000000000" pitchFamily="2" charset="0"/>
              </a:rPr>
              <a:t>neighbourhood</a:t>
            </a:r>
            <a:r>
              <a:rPr lang="en-US" dirty="0">
                <a:latin typeface="Calibri" panose="020F0502020204030204" pitchFamily="34" charset="0"/>
                <a:cs typeface="Poppins" panose="00000500000000000000" pitchFamily="2" charset="0"/>
              </a:rPr>
              <a:t> violent crime rates.</a:t>
            </a:r>
            <a:endParaRPr lang="en-GB" dirty="0">
              <a:latin typeface="Calibri" panose="020F0502020204030204" pitchFamily="34" charset="0"/>
              <a:cs typeface="Poppins" panose="00000500000000000000" pitchFamily="2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Findings suggest that females more than males, and White more than Black groups, may be more susceptible to ACEs, PCEs, and neighbourhood violence, at least in relation to assault perpetration.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93CF1D-A19A-4677-A102-600B9BD0FBF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6022242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602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92628-9C73-72D3-FAB0-FA9EBC988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CECF-310A-EF60-321B-0D04C70D1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Implications for youth violence reduction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77A03-6E24-BA0E-4671-E03BACFDA1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V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iolence prevention efforts should work with children who’ve experience multiple ACEs, especially parental drug use, domestic violence, physical and verbal abuse, single parent families, and parents with a long-term illness or disability. </a:t>
            </a:r>
          </a:p>
          <a:p>
            <a:r>
              <a:rPr lang="en-GB" sz="2000" dirty="0">
                <a:latin typeface="Calibri" panose="020F0502020204030204" pitchFamily="34" charset="0"/>
                <a:cs typeface="Poppins" panose="00000500000000000000" pitchFamily="2" charset="0"/>
              </a:rPr>
              <a:t>Prevention work to avoid ACEs within families in the first place</a:t>
            </a:r>
          </a:p>
          <a:p>
            <a:r>
              <a:rPr lang="en-GB" sz="2000" dirty="0">
                <a:latin typeface="Calibri" panose="020F0502020204030204" pitchFamily="34" charset="0"/>
                <a:cs typeface="Poppins" panose="00000500000000000000" pitchFamily="2" charset="0"/>
              </a:rPr>
              <a:t>Promotion of PCEs, especially for vulnerable children, with focus on healthy and positive relationships with the school and teachers and with </a:t>
            </a:r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peers. Schools based interventions may have an important role here. </a:t>
            </a:r>
          </a:p>
          <a:p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Addressing upstream structural and socioeconomic inequalities which are strongly associated with ACEs and PCEs</a:t>
            </a:r>
          </a:p>
          <a:p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Youth violence highly related to other types of youth offending, so prevention may have wider impacts on crime.</a:t>
            </a:r>
          </a:p>
          <a:p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Benefits of reducing youth violence also likely to enhance other future outcomes for individuals</a:t>
            </a:r>
          </a:p>
          <a:p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Societal benefits,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including lower public costs in terms of criminal justice, healthcare, social services and benefit payments. Investments in youth violence reduction likely to save costs in the long term.  </a:t>
            </a:r>
            <a:r>
              <a:rPr lang="en-US" sz="2000" dirty="0">
                <a:latin typeface="Calibri" panose="020F0502020204030204" pitchFamily="34" charset="0"/>
                <a:cs typeface="Poppins" panose="00000500000000000000" pitchFamily="2" charset="0"/>
              </a:rPr>
              <a:t> 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BCAC38-0EEA-E208-3BF2-C0ACFE7C3B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5825994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2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3C149-29ED-4F59-5D13-40C36B20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66FF-8562-0F02-657A-DBC472F3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99999"/>
            <a:ext cx="8999900" cy="557609"/>
          </a:xfrm>
        </p:spPr>
        <p:txBody>
          <a:bodyPr/>
          <a:lstStyle/>
          <a:p>
            <a:r>
              <a:rPr lang="en-GB" sz="3200" dirty="0"/>
              <a:t>Plans for further research on ACEs and PCES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15E61-F5E8-CB5C-4DF5-9BD6C82B56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611517"/>
            <a:ext cx="10439064" cy="4400483"/>
          </a:xfrm>
        </p:spPr>
        <p:txBody>
          <a:bodyPr/>
          <a:lstStyle/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Using the MCS cohort study to examine a broad range of important outcomes in adolescence (age 17) and young adulthood (age 23 data available soon-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ish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)</a:t>
            </a:r>
          </a:p>
          <a:p>
            <a:pPr marL="625475" indent="265113">
              <a:tabLst>
                <a:tab pos="809625" algn="l"/>
              </a:tabLs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Mental health </a:t>
            </a:r>
          </a:p>
          <a:p>
            <a:pPr marL="625475" indent="265113">
              <a:tabLst>
                <a:tab pos="809625" algn="l"/>
              </a:tabLs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Physical health </a:t>
            </a:r>
          </a:p>
          <a:p>
            <a:pPr marL="625475" indent="265113">
              <a:tabLst>
                <a:tab pos="809625" algn="l"/>
              </a:tabLs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Substance use </a:t>
            </a:r>
          </a:p>
          <a:p>
            <a:pPr marL="625475" indent="265113">
              <a:tabLst>
                <a:tab pos="809625" algn="l"/>
              </a:tabLs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Education</a:t>
            </a:r>
          </a:p>
          <a:p>
            <a:pPr marL="625475" indent="265113">
              <a:tabLst>
                <a:tab pos="809625" algn="l"/>
              </a:tabLs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Employment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Huge thanks for funding from YEF to develop ACEs and PCEs frameworks in the MCS of immense value to a broader field of social research </a:t>
            </a:r>
          </a:p>
          <a:p>
            <a:pPr lvl="3"/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776FA4-2585-3FAD-2EA9-CB1874718D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9064" y="5825994"/>
            <a:ext cx="1142626" cy="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63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69FE-DE83-02D1-C644-47CD48D5D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437B-CABA-EF69-C850-77FF50643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24" y="3020201"/>
            <a:ext cx="10532413" cy="1368000"/>
          </a:xfrm>
        </p:spPr>
        <p:txBody>
          <a:bodyPr/>
          <a:lstStyle/>
          <a:p>
            <a:r>
              <a:rPr lang="en-GB" dirty="0"/>
              <a:t>Thank you for listening ☺</a:t>
            </a:r>
          </a:p>
        </p:txBody>
      </p:sp>
    </p:spTree>
    <p:extLst>
      <p:ext uri="{BB962C8B-B14F-4D97-AF65-F5344CB8AC3E}">
        <p14:creationId xmlns:p14="http://schemas.microsoft.com/office/powerpoint/2010/main" val="1214739739"/>
      </p:ext>
    </p:extLst>
  </p:cSld>
  <p:clrMapOvr>
    <a:masterClrMapping/>
  </p:clrMapOvr>
</p:sld>
</file>

<file path=ppt/theme/theme1.xml><?xml version="1.0" encoding="utf-8"?>
<a:theme xmlns:a="http://schemas.openxmlformats.org/drawingml/2006/main" name="UCL Light Blue Slide Theme">
  <a:themeElements>
    <a:clrScheme name="UCL Light Blue Theme">
      <a:dk1>
        <a:srgbClr val="000000"/>
      </a:dk1>
      <a:lt1>
        <a:srgbClr val="FFFFFF"/>
      </a:lt1>
      <a:dk2>
        <a:srgbClr val="8DB9CA"/>
      </a:dk2>
      <a:lt2>
        <a:srgbClr val="D1E3EA"/>
      </a:lt2>
      <a:accent1>
        <a:srgbClr val="002855"/>
      </a:accent1>
      <a:accent2>
        <a:srgbClr val="0097A9"/>
      </a:accent2>
      <a:accent3>
        <a:srgbClr val="D50032"/>
      </a:accent3>
      <a:accent4>
        <a:srgbClr val="B5BD00"/>
      </a:accent4>
      <a:accent5>
        <a:srgbClr val="F6BE00"/>
      </a:accent5>
      <a:accent6>
        <a:srgbClr val="500778"/>
      </a:accent6>
      <a:hlink>
        <a:srgbClr val="0097A9"/>
      </a:hlink>
      <a:folHlink>
        <a:srgbClr val="0097A9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custClrLst>
    <a:custClr name="name of colour">
      <a:srgbClr val="000000"/>
    </a:custClr>
  </a:custClrLst>
  <a:extLst>
    <a:ext uri="{05A4C25C-085E-4340-85A3-A5531E510DB2}">
      <thm15:themeFamily xmlns:thm15="http://schemas.microsoft.com/office/thememl/2012/main" name="UCL_Slide_Master_Light_Blue.potx" id="{F2F68CB6-9BFA-4CA0-9FDB-53046237F88C}" vid="{2F5F5F5C-00A5-4446-B8BD-CC0D495444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YEF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D6D66"/>
    </a:accent1>
    <a:accent2>
      <a:srgbClr val="FAB515"/>
    </a:accent2>
    <a:accent3>
      <a:srgbClr val="80AEB6"/>
    </a:accent3>
    <a:accent4>
      <a:srgbClr val="8064A2"/>
    </a:accent4>
    <a:accent5>
      <a:srgbClr val="4281A4"/>
    </a:accent5>
    <a:accent6>
      <a:srgbClr val="79B791"/>
    </a:accent6>
    <a:hlink>
      <a:srgbClr val="000000"/>
    </a:hlink>
    <a:folHlink>
      <a:srgbClr val="ED6D66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5dce25-404e-4194-9dc5-dcf768767489" xsi:nil="true"/>
    <Number xmlns="2aa160fe-8a58-4125-82cc-1ae39e484653" xsi:nil="true"/>
    <lcf76f155ced4ddcb4097134ff3c332f xmlns="2aa160fe-8a58-4125-82cc-1ae39e48465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B0BDA28354FE428CF9D5CDBBDC2B51" ma:contentTypeVersion="21" ma:contentTypeDescription="Create a new document." ma:contentTypeScope="" ma:versionID="c8b424a024638107e862ef661ce3e927">
  <xsd:schema xmlns:xsd="http://www.w3.org/2001/XMLSchema" xmlns:xs="http://www.w3.org/2001/XMLSchema" xmlns:p="http://schemas.microsoft.com/office/2006/metadata/properties" xmlns:ns2="ba5dce25-404e-4194-9dc5-dcf768767489" xmlns:ns3="2aa160fe-8a58-4125-82cc-1ae39e484653" targetNamespace="http://schemas.microsoft.com/office/2006/metadata/properties" ma:root="true" ma:fieldsID="d9351619b71cfe5e2960395e735a4df0" ns2:_="" ns3:_="">
    <xsd:import namespace="ba5dce25-404e-4194-9dc5-dcf768767489"/>
    <xsd:import namespace="2aa160fe-8a58-4125-82cc-1ae39e48465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Number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dce25-404e-4194-9dc5-dcf7687674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e890bc-2287-4bc0-92db-c68d2805e993}" ma:internalName="TaxCatchAll" ma:showField="CatchAllData" ma:web="ba5dce25-404e-4194-9dc5-dcf7687674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a160fe-8a58-4125-82cc-1ae39e4846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Number" ma:index="20" nillable="true" ma:displayName="Number" ma:format="Dropdown" ma:internalName="Number" ma:percentage="FALSE">
      <xsd:simpleType>
        <xsd:restriction base="dms:Number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e2959a9-0533-44f9-9984-75b1ff78bc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B9AFD5-EB64-4928-94A0-298CBF6A63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081A9B-0490-46BC-8EFF-9BCD5D59958D}">
  <ds:schemaRefs>
    <ds:schemaRef ds:uri="http://schemas.microsoft.com/office/2006/metadata/properties"/>
    <ds:schemaRef ds:uri="http://schemas.microsoft.com/office/infopath/2007/PartnerControls"/>
    <ds:schemaRef ds:uri="ba5dce25-404e-4194-9dc5-dcf768767489"/>
    <ds:schemaRef ds:uri="2aa160fe-8a58-4125-82cc-1ae39e484653"/>
  </ds:schemaRefs>
</ds:datastoreItem>
</file>

<file path=customXml/itemProps3.xml><?xml version="1.0" encoding="utf-8"?>
<ds:datastoreItem xmlns:ds="http://schemas.openxmlformats.org/officeDocument/2006/customXml" ds:itemID="{07C5B582-251D-4C51-B28A-F36B79060B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5dce25-404e-4194-9dc5-dcf768767489"/>
    <ds:schemaRef ds:uri="2aa160fe-8a58-4125-82cc-1ae39e4846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2313</TotalTime>
  <Words>4378</Words>
  <Application>Microsoft Office PowerPoint</Application>
  <PresentationFormat>Widescreen</PresentationFormat>
  <Paragraphs>1143</Paragraphs>
  <Slides>51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UCL Light Blue Slide Theme</vt:lpstr>
      <vt:lpstr>Adverse and positive childhood experiences and their associations with children’s involvement in violence: analyses of data from the Millennium Cohort Study  </vt:lpstr>
      <vt:lpstr>BACKGROUND</vt:lpstr>
      <vt:lpstr>PowerPoint Presentation</vt:lpstr>
      <vt:lpstr>PowerPoint Presentation</vt:lpstr>
      <vt:lpstr>PowerPoint Presentation</vt:lpstr>
      <vt:lpstr>Aims of study </vt:lpstr>
      <vt:lpstr>Adverse childhood experiences (ACEs)</vt:lpstr>
      <vt:lpstr>Positive childhood experiences (PCEs) </vt:lpstr>
      <vt:lpstr>Neighbourhood violence </vt:lpstr>
      <vt:lpstr>Research gaps &amp; importance</vt:lpstr>
      <vt:lpstr>Research questions </vt:lpstr>
      <vt:lpstr>METHODS</vt:lpstr>
      <vt:lpstr>Data </vt:lpstr>
      <vt:lpstr>Measures </vt:lpstr>
      <vt:lpstr>What ACEs were measured when </vt:lpstr>
      <vt:lpstr>What PCEs were measured when</vt:lpstr>
      <vt:lpstr>Analyses </vt:lpstr>
      <vt:lpstr>RESULTS</vt:lpstr>
      <vt:lpstr>Youth violence by sample characteristics </vt:lpstr>
      <vt:lpstr>Youth violence by sample characteristics  </vt:lpstr>
      <vt:lpstr>Youth violence by sample characteristics  </vt:lpstr>
      <vt:lpstr>ACEs descriptives </vt:lpstr>
      <vt:lpstr>PCEs descriptives </vt:lpstr>
      <vt:lpstr>Neighbourhood violence </vt:lpstr>
      <vt:lpstr>ACEs, PCES and neighbourhood violence by family socioeconomics and demographics</vt:lpstr>
      <vt:lpstr>How do ACEs relate to youth violence?</vt:lpstr>
      <vt:lpstr> Association between ACEs and assault perpetration</vt:lpstr>
      <vt:lpstr>Association between ACEs and weapon involvement </vt:lpstr>
      <vt:lpstr>Association between ACEs and gang involvement </vt:lpstr>
      <vt:lpstr>The top 5 most important ACEs combinations  in relation to youth violence</vt:lpstr>
      <vt:lpstr>How do PCEs relate to youth violence?</vt:lpstr>
      <vt:lpstr>Association between PCEs and assault perpetration</vt:lpstr>
      <vt:lpstr>Association between PCEs and weapon involvement  </vt:lpstr>
      <vt:lpstr>Association between PCEs and gang involvement  </vt:lpstr>
      <vt:lpstr>The top 4 most important PCEs combinations  in relation to youth violence</vt:lpstr>
      <vt:lpstr>Do positive childhood experiences attenuate the association between adverse childhood experiences and youth violence?</vt:lpstr>
      <vt:lpstr>ACEs and PCEs in relation to assault perpetration</vt:lpstr>
      <vt:lpstr>ACEs and PCEs in relation to weapon involvement </vt:lpstr>
      <vt:lpstr>ACEs and PCEs in relation to gang involvement</vt:lpstr>
      <vt:lpstr>How does neighbourhood violent crime  relate to youth violence?</vt:lpstr>
      <vt:lpstr>Neighbourhood violent crime in relation to assault perpetration </vt:lpstr>
      <vt:lpstr>Neighbourhood violent crime in relation to weapon involvements </vt:lpstr>
      <vt:lpstr>Neighbourhood violent crime in relation to gang involvements </vt:lpstr>
      <vt:lpstr>Other results </vt:lpstr>
      <vt:lpstr>Other results </vt:lpstr>
      <vt:lpstr>Other results </vt:lpstr>
      <vt:lpstr>SUMMARY AND IMPLICATIONS</vt:lpstr>
      <vt:lpstr>Summary </vt:lpstr>
      <vt:lpstr>Implications for youth violence reduction</vt:lpstr>
      <vt:lpstr>Plans for further research on ACEs and PCES</vt:lpstr>
      <vt:lpstr>Thank you for listening ☺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Petterson, Helen</dc:creator>
  <cp:lastModifiedBy>Helen Butterworth</cp:lastModifiedBy>
  <cp:revision>8</cp:revision>
  <dcterms:created xsi:type="dcterms:W3CDTF">2020-09-14T09:52:49Z</dcterms:created>
  <dcterms:modified xsi:type="dcterms:W3CDTF">2025-02-24T09:26:11Z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0x010100E7B0BDA28354FE428CF9D5CDBBDC2B51</vt:lpwstr>
  </property>
</Properties>
</file>