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61" r:id="rId5"/>
    <p:sldId id="295" r:id="rId6"/>
    <p:sldId id="296" r:id="rId7"/>
    <p:sldId id="297" r:id="rId8"/>
    <p:sldId id="298" r:id="rId9"/>
    <p:sldId id="299" r:id="rId10"/>
    <p:sldId id="276" r:id="rId11"/>
    <p:sldId id="305" r:id="rId12"/>
    <p:sldId id="306" r:id="rId13"/>
    <p:sldId id="303" r:id="rId14"/>
    <p:sldId id="318" r:id="rId15"/>
    <p:sldId id="304" r:id="rId16"/>
    <p:sldId id="310" r:id="rId17"/>
    <p:sldId id="317" r:id="rId18"/>
    <p:sldId id="312" r:id="rId19"/>
    <p:sldId id="313" r:id="rId20"/>
    <p:sldId id="314" r:id="rId21"/>
    <p:sldId id="320" r:id="rId22"/>
    <p:sldId id="315" r:id="rId23"/>
    <p:sldId id="316" r:id="rId24"/>
    <p:sldId id="319" r:id="rId25"/>
    <p:sldId id="302" r:id="rId26"/>
    <p:sldId id="308" r:id="rId27"/>
    <p:sldId id="321" r:id="rId28"/>
    <p:sldId id="322" r:id="rId29"/>
    <p:sldId id="323" r:id="rId3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8290"/>
    <a:srgbClr val="178B37"/>
    <a:srgbClr val="F39325"/>
    <a:srgbClr val="D7E8EA"/>
    <a:srgbClr val="B1CED2"/>
    <a:srgbClr val="A31780"/>
    <a:srgbClr val="332358"/>
    <a:srgbClr val="129FB2"/>
    <a:srgbClr val="E4ECEE"/>
    <a:srgbClr val="2B8F9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04" autoAdjust="0"/>
    <p:restoredTop sz="94677"/>
  </p:normalViewPr>
  <p:slideViewPr>
    <p:cSldViewPr snapToGrid="0">
      <p:cViewPr varScale="1">
        <p:scale>
          <a:sx n="216" d="100"/>
          <a:sy n="216" d="100"/>
        </p:scale>
        <p:origin x="174" y="168"/>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s>
</file>

<file path=ppt/diagrams/_rels/data1.xml.rels><?xml version="1.0" encoding="UTF-8" standalone="yes"?>
<Relationships xmlns="http://schemas.openxmlformats.org/package/2006/relationships"><Relationship Id="rId1" Type="http://schemas.openxmlformats.org/officeDocument/2006/relationships/image" Target="../media/image7.png"/></Relationships>
</file>

<file path=ppt/diagrams/_rels/drawing1.xml.rels><?xml version="1.0" encoding="UTF-8" standalone="yes"?>
<Relationships xmlns="http://schemas.openxmlformats.org/package/2006/relationships"><Relationship Id="rId1"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072590-D4CA-4EB5-94FC-057551A554EB}" type="doc">
      <dgm:prSet loTypeId="urn:microsoft.com/office/officeart/2011/layout/HexagonRadial" loCatId="officeonline" qsTypeId="urn:microsoft.com/office/officeart/2005/8/quickstyle/simple1" qsCatId="simple" csTypeId="urn:microsoft.com/office/officeart/2005/8/colors/accent0_3" csCatId="mainScheme" phldr="1"/>
      <dgm:spPr/>
      <dgm:t>
        <a:bodyPr/>
        <a:lstStyle/>
        <a:p>
          <a:endParaRPr lang="en-US"/>
        </a:p>
      </dgm:t>
    </dgm:pt>
    <dgm:pt modelId="{FACB275B-4943-456F-BF40-455AFEDDFF60}">
      <dgm:prSet phldrT="[Text]"/>
      <dgm:spPr/>
      <dgm:t>
        <a:bodyPr/>
        <a:lstStyle/>
        <a:p>
          <a:r>
            <a:rPr lang="en-US" dirty="0" smtClean="0"/>
            <a:t>RCTs</a:t>
          </a:r>
          <a:endParaRPr lang="en-US" dirty="0"/>
        </a:p>
      </dgm:t>
    </dgm:pt>
    <dgm:pt modelId="{F030D27C-C439-4CAC-A19B-C86C9A65D990}" type="parTrans" cxnId="{E13E7231-ACF3-461E-AA37-1E5BAC7E49D2}">
      <dgm:prSet/>
      <dgm:spPr/>
      <dgm:t>
        <a:bodyPr/>
        <a:lstStyle/>
        <a:p>
          <a:endParaRPr lang="en-US"/>
        </a:p>
      </dgm:t>
    </dgm:pt>
    <dgm:pt modelId="{CEE84D6D-83B8-4938-B78A-59FCF768712D}" type="sibTrans" cxnId="{E13E7231-ACF3-461E-AA37-1E5BAC7E49D2}">
      <dgm:prSet/>
      <dgm:spPr/>
      <dgm:t>
        <a:bodyPr/>
        <a:lstStyle/>
        <a:p>
          <a:endParaRPr lang="en-US"/>
        </a:p>
      </dgm:t>
    </dgm:pt>
    <dgm:pt modelId="{013B92FE-27A2-47DD-A914-CD603239D2D8}">
      <dgm:prSet phldrT="[Text]"/>
      <dgm:spPr/>
      <dgm:t>
        <a:bodyPr/>
        <a:lstStyle/>
        <a:p>
          <a:r>
            <a:rPr lang="en-US" dirty="0" smtClean="0"/>
            <a:t>Big</a:t>
          </a:r>
          <a:endParaRPr lang="en-US" dirty="0"/>
        </a:p>
      </dgm:t>
    </dgm:pt>
    <dgm:pt modelId="{ADE2058D-3671-4C11-8A68-5F0ACF5EDE10}" type="parTrans" cxnId="{450E3824-B48A-4D2E-9629-DA3A354A3A89}">
      <dgm:prSet/>
      <dgm:spPr/>
      <dgm:t>
        <a:bodyPr/>
        <a:lstStyle/>
        <a:p>
          <a:endParaRPr lang="en-US"/>
        </a:p>
      </dgm:t>
    </dgm:pt>
    <dgm:pt modelId="{3157EA91-A60C-4038-892D-A80E7F04FB85}" type="sibTrans" cxnId="{450E3824-B48A-4D2E-9629-DA3A354A3A89}">
      <dgm:prSet/>
      <dgm:spPr/>
      <dgm:t>
        <a:bodyPr/>
        <a:lstStyle/>
        <a:p>
          <a:endParaRPr lang="en-US"/>
        </a:p>
      </dgm:t>
    </dgm:pt>
    <dgm:pt modelId="{75DC4321-8FBC-4978-A1F3-C5278EA6BF68}">
      <dgm:prSet phldrT="[Text]"/>
      <dgm:spPr/>
      <dgm:t>
        <a:bodyPr/>
        <a:lstStyle/>
        <a:p>
          <a:r>
            <a:rPr lang="en-US" dirty="0" smtClean="0"/>
            <a:t>Complicated</a:t>
          </a:r>
          <a:endParaRPr lang="en-US" dirty="0"/>
        </a:p>
      </dgm:t>
    </dgm:pt>
    <dgm:pt modelId="{AD5585F7-811E-4DD8-BED9-1B33C84361E3}" type="parTrans" cxnId="{8E820671-0143-4C4E-B5BA-F589B8BB3DF3}">
      <dgm:prSet/>
      <dgm:spPr/>
      <dgm:t>
        <a:bodyPr/>
        <a:lstStyle/>
        <a:p>
          <a:endParaRPr lang="en-US"/>
        </a:p>
      </dgm:t>
    </dgm:pt>
    <dgm:pt modelId="{0495BE44-C5DF-4E61-8BA0-9D84EB93670B}" type="sibTrans" cxnId="{8E820671-0143-4C4E-B5BA-F589B8BB3DF3}">
      <dgm:prSet/>
      <dgm:spPr/>
      <dgm:t>
        <a:bodyPr/>
        <a:lstStyle/>
        <a:p>
          <a:endParaRPr lang="en-US"/>
        </a:p>
      </dgm:t>
    </dgm:pt>
    <dgm:pt modelId="{2AD03567-A13C-4629-8F70-688BB27C7252}">
      <dgm:prSet phldrT="[Text]"/>
      <dgm:spPr/>
      <dgm:t>
        <a:bodyPr/>
        <a:lstStyle/>
        <a:p>
          <a:r>
            <a:rPr lang="en-US" dirty="0" smtClean="0"/>
            <a:t>Expensive</a:t>
          </a:r>
          <a:endParaRPr lang="en-US" dirty="0"/>
        </a:p>
      </dgm:t>
    </dgm:pt>
    <dgm:pt modelId="{D13F543C-8C3D-4F22-A274-3594825A4DD2}" type="parTrans" cxnId="{612F2212-91D2-4070-8764-2665964D47C2}">
      <dgm:prSet/>
      <dgm:spPr/>
      <dgm:t>
        <a:bodyPr/>
        <a:lstStyle/>
        <a:p>
          <a:endParaRPr lang="en-US"/>
        </a:p>
      </dgm:t>
    </dgm:pt>
    <dgm:pt modelId="{538B5DAC-44FE-4012-B556-1CD2BF8FC626}" type="sibTrans" cxnId="{612F2212-91D2-4070-8764-2665964D47C2}">
      <dgm:prSet/>
      <dgm:spPr/>
      <dgm:t>
        <a:bodyPr/>
        <a:lstStyle/>
        <a:p>
          <a:endParaRPr lang="en-US"/>
        </a:p>
      </dgm:t>
    </dgm:pt>
    <dgm:pt modelId="{B7D10DBA-09BC-4C0F-89F1-78BF5B2AD3C7}">
      <dgm:prSet phldrT="[Text]"/>
      <dgm:spPr/>
      <dgm:t>
        <a:bodyPr/>
        <a:lstStyle/>
        <a:p>
          <a:r>
            <a:rPr lang="en-US" dirty="0" smtClean="0"/>
            <a:t>Take ages to run</a:t>
          </a:r>
          <a:endParaRPr lang="en-US" dirty="0"/>
        </a:p>
      </dgm:t>
    </dgm:pt>
    <dgm:pt modelId="{BC80025C-C2A8-4C95-934B-AA35D9E087E7}" type="parTrans" cxnId="{FE902940-91B6-4C1D-87F0-7CBA00D9D57D}">
      <dgm:prSet/>
      <dgm:spPr/>
      <dgm:t>
        <a:bodyPr/>
        <a:lstStyle/>
        <a:p>
          <a:endParaRPr lang="en-US"/>
        </a:p>
      </dgm:t>
    </dgm:pt>
    <dgm:pt modelId="{14610BA9-CCAF-4185-9DF6-1E6DAF78B355}" type="sibTrans" cxnId="{FE902940-91B6-4C1D-87F0-7CBA00D9D57D}">
      <dgm:prSet/>
      <dgm:spPr/>
      <dgm:t>
        <a:bodyPr/>
        <a:lstStyle/>
        <a:p>
          <a:endParaRPr lang="en-US"/>
        </a:p>
      </dgm:t>
    </dgm:pt>
    <dgm:pt modelId="{8ECBC40A-4399-4B83-8677-1E8D16DCBB8A}">
      <dgm:prSet phldrT="[Text]"/>
      <dgm:spPr/>
      <dgm:t>
        <a:bodyPr/>
        <a:lstStyle/>
        <a:p>
          <a:r>
            <a:rPr lang="en-US" dirty="0" smtClean="0"/>
            <a:t>Difficult</a:t>
          </a:r>
          <a:endParaRPr lang="en-US" dirty="0"/>
        </a:p>
      </dgm:t>
    </dgm:pt>
    <dgm:pt modelId="{8C9BDC92-30A5-408E-AE5D-E5A5052E8D00}" type="parTrans" cxnId="{502A68DD-0297-47AB-A6A8-35ACCF30FDD1}">
      <dgm:prSet/>
      <dgm:spPr/>
      <dgm:t>
        <a:bodyPr/>
        <a:lstStyle/>
        <a:p>
          <a:endParaRPr lang="en-US"/>
        </a:p>
      </dgm:t>
    </dgm:pt>
    <dgm:pt modelId="{7128728A-B187-4AC7-99CE-8E52C822E5EC}" type="sibTrans" cxnId="{502A68DD-0297-47AB-A6A8-35ACCF30FDD1}">
      <dgm:prSet/>
      <dgm:spPr/>
      <dgm:t>
        <a:bodyPr/>
        <a:lstStyle/>
        <a:p>
          <a:endParaRPr lang="en-US"/>
        </a:p>
      </dgm:t>
    </dgm:pt>
    <dgm:pt modelId="{114189C0-0854-4CE8-995B-238FF8D20168}">
      <dgm:prSet phldrT="[Text]"/>
      <dgm:spPr/>
      <dgm:t>
        <a:bodyPr/>
        <a:lstStyle/>
        <a:p>
          <a:r>
            <a:rPr lang="en-US" dirty="0" smtClean="0"/>
            <a:t>Not something we can do</a:t>
          </a:r>
          <a:endParaRPr lang="en-US" dirty="0"/>
        </a:p>
      </dgm:t>
    </dgm:pt>
    <dgm:pt modelId="{E787C36C-3E53-4F30-9B62-F259B7F798DD}" type="parTrans" cxnId="{52D46121-15EF-4D10-B117-707485AB05B8}">
      <dgm:prSet/>
      <dgm:spPr/>
      <dgm:t>
        <a:bodyPr/>
        <a:lstStyle/>
        <a:p>
          <a:endParaRPr lang="en-US"/>
        </a:p>
      </dgm:t>
    </dgm:pt>
    <dgm:pt modelId="{DFC664E8-44F7-4AE9-901E-B897904BA8F2}" type="sibTrans" cxnId="{52D46121-15EF-4D10-B117-707485AB05B8}">
      <dgm:prSet/>
      <dgm:spPr/>
      <dgm:t>
        <a:bodyPr/>
        <a:lstStyle/>
        <a:p>
          <a:endParaRPr lang="en-US"/>
        </a:p>
      </dgm:t>
    </dgm:pt>
    <dgm:pt modelId="{FA5C3851-B390-489B-9E86-9F1B551DC78E}" type="pres">
      <dgm:prSet presAssocID="{FD072590-D4CA-4EB5-94FC-057551A554EB}" presName="Name0" presStyleCnt="0">
        <dgm:presLayoutVars>
          <dgm:chMax val="1"/>
          <dgm:chPref val="1"/>
          <dgm:dir/>
          <dgm:animOne val="branch"/>
          <dgm:animLvl val="lvl"/>
        </dgm:presLayoutVars>
      </dgm:prSet>
      <dgm:spPr/>
    </dgm:pt>
    <dgm:pt modelId="{531ADDB7-EAA8-428C-BDC7-CF791E7574C6}" type="pres">
      <dgm:prSet presAssocID="{FACB275B-4943-456F-BF40-455AFEDDFF60}" presName="Parent" presStyleLbl="node0" presStyleIdx="0" presStyleCnt="1">
        <dgm:presLayoutVars>
          <dgm:chMax val="6"/>
          <dgm:chPref val="6"/>
        </dgm:presLayoutVars>
      </dgm:prSet>
      <dgm:spPr/>
    </dgm:pt>
    <dgm:pt modelId="{9C3EDDA8-89DE-4A43-AEF8-6A53DA5A1F66}" type="pres">
      <dgm:prSet presAssocID="{013B92FE-27A2-47DD-A914-CD603239D2D8}" presName="Accent1" presStyleCnt="0"/>
      <dgm:spPr/>
    </dgm:pt>
    <dgm:pt modelId="{772E52E0-8B90-4BA6-AD9C-5C83CDBFDE37}" type="pres">
      <dgm:prSet presAssocID="{013B92FE-27A2-47DD-A914-CD603239D2D8}" presName="Accent" presStyleLbl="bgShp" presStyleIdx="0" presStyleCnt="6"/>
      <dgm:spPr/>
    </dgm:pt>
    <dgm:pt modelId="{C0115D55-C940-4A6A-80F0-5E6EDE852D37}" type="pres">
      <dgm:prSet presAssocID="{013B92FE-27A2-47DD-A914-CD603239D2D8}" presName="Child1" presStyleLbl="node1" presStyleIdx="0" presStyleCnt="6">
        <dgm:presLayoutVars>
          <dgm:chMax val="0"/>
          <dgm:chPref val="0"/>
          <dgm:bulletEnabled val="1"/>
        </dgm:presLayoutVars>
      </dgm:prSet>
      <dgm:spPr/>
    </dgm:pt>
    <dgm:pt modelId="{344B1F80-A53D-43E5-B8C4-7039D4CC6DAF}" type="pres">
      <dgm:prSet presAssocID="{75DC4321-8FBC-4978-A1F3-C5278EA6BF68}" presName="Accent2" presStyleCnt="0"/>
      <dgm:spPr/>
    </dgm:pt>
    <dgm:pt modelId="{6810636C-E113-4303-8EEC-9DF8CEBBD514}" type="pres">
      <dgm:prSet presAssocID="{75DC4321-8FBC-4978-A1F3-C5278EA6BF68}" presName="Accent" presStyleLbl="bgShp" presStyleIdx="1" presStyleCnt="6"/>
      <dgm:spPr/>
    </dgm:pt>
    <dgm:pt modelId="{3277565E-C4E0-4DAB-BF4A-4CF3721FB056}" type="pres">
      <dgm:prSet presAssocID="{75DC4321-8FBC-4978-A1F3-C5278EA6BF68}" presName="Child2" presStyleLbl="node1" presStyleIdx="1" presStyleCnt="6">
        <dgm:presLayoutVars>
          <dgm:chMax val="0"/>
          <dgm:chPref val="0"/>
          <dgm:bulletEnabled val="1"/>
        </dgm:presLayoutVars>
      </dgm:prSet>
      <dgm:spPr/>
      <dgm:t>
        <a:bodyPr/>
        <a:lstStyle/>
        <a:p>
          <a:endParaRPr lang="en-US"/>
        </a:p>
      </dgm:t>
    </dgm:pt>
    <dgm:pt modelId="{AA797C5F-C10A-4364-A472-B8AB652DCF9A}" type="pres">
      <dgm:prSet presAssocID="{2AD03567-A13C-4629-8F70-688BB27C7252}" presName="Accent3" presStyleCnt="0"/>
      <dgm:spPr/>
    </dgm:pt>
    <dgm:pt modelId="{B59E4FBE-8252-4F25-B17C-039654730F9F}" type="pres">
      <dgm:prSet presAssocID="{2AD03567-A13C-4629-8F70-688BB27C7252}" presName="Accent" presStyleLbl="bgShp" presStyleIdx="2" presStyleCnt="6"/>
      <dgm:spPr/>
    </dgm:pt>
    <dgm:pt modelId="{1AC8EBFF-219A-43D1-A3B3-15CE7D442493}" type="pres">
      <dgm:prSet presAssocID="{2AD03567-A13C-4629-8F70-688BB27C7252}" presName="Child3" presStyleLbl="node1" presStyleIdx="2" presStyleCnt="6">
        <dgm:presLayoutVars>
          <dgm:chMax val="0"/>
          <dgm:chPref val="0"/>
          <dgm:bulletEnabled val="1"/>
        </dgm:presLayoutVars>
      </dgm:prSet>
      <dgm:spPr/>
    </dgm:pt>
    <dgm:pt modelId="{2850A03C-FB7D-45DC-9C3A-A7B4FE125CE1}" type="pres">
      <dgm:prSet presAssocID="{B7D10DBA-09BC-4C0F-89F1-78BF5B2AD3C7}" presName="Accent4" presStyleCnt="0"/>
      <dgm:spPr/>
    </dgm:pt>
    <dgm:pt modelId="{C0EEC0BA-01C9-42EC-B727-CDEA2CEABA37}" type="pres">
      <dgm:prSet presAssocID="{B7D10DBA-09BC-4C0F-89F1-78BF5B2AD3C7}" presName="Accent" presStyleLbl="bgShp" presStyleIdx="3" presStyleCnt="6"/>
      <dgm:spPr/>
    </dgm:pt>
    <dgm:pt modelId="{16832524-B3A6-415E-BDCF-699FF2024D8D}" type="pres">
      <dgm:prSet presAssocID="{B7D10DBA-09BC-4C0F-89F1-78BF5B2AD3C7}" presName="Child4" presStyleLbl="node1" presStyleIdx="3" presStyleCnt="6">
        <dgm:presLayoutVars>
          <dgm:chMax val="0"/>
          <dgm:chPref val="0"/>
          <dgm:bulletEnabled val="1"/>
        </dgm:presLayoutVars>
      </dgm:prSet>
      <dgm:spPr/>
      <dgm:t>
        <a:bodyPr/>
        <a:lstStyle/>
        <a:p>
          <a:endParaRPr lang="en-US"/>
        </a:p>
      </dgm:t>
    </dgm:pt>
    <dgm:pt modelId="{0072DF2B-77B0-4592-9173-49090F494DCC}" type="pres">
      <dgm:prSet presAssocID="{8ECBC40A-4399-4B83-8677-1E8D16DCBB8A}" presName="Accent5" presStyleCnt="0"/>
      <dgm:spPr/>
    </dgm:pt>
    <dgm:pt modelId="{052B5669-E9D6-4AF5-9A08-55E1726F1264}" type="pres">
      <dgm:prSet presAssocID="{8ECBC40A-4399-4B83-8677-1E8D16DCBB8A}" presName="Accent" presStyleLbl="bgShp" presStyleIdx="4" presStyleCnt="6" custLinFactNeighborX="1406" custLinFactNeighborY="1631"/>
      <dgm:spPr/>
    </dgm:pt>
    <dgm:pt modelId="{C2AC540C-41EC-4ED5-9E47-21322DF88EB5}" type="pres">
      <dgm:prSet presAssocID="{8ECBC40A-4399-4B83-8677-1E8D16DCBB8A}" presName="Child5" presStyleLbl="node1" presStyleIdx="4" presStyleCnt="6">
        <dgm:presLayoutVars>
          <dgm:chMax val="0"/>
          <dgm:chPref val="0"/>
          <dgm:bulletEnabled val="1"/>
        </dgm:presLayoutVars>
      </dgm:prSet>
      <dgm:spPr/>
    </dgm:pt>
    <dgm:pt modelId="{8B00E583-7C5E-43BF-9202-FD3C2FDA84C6}" type="pres">
      <dgm:prSet presAssocID="{114189C0-0854-4CE8-995B-238FF8D20168}" presName="Accent6" presStyleCnt="0"/>
      <dgm:spPr/>
    </dgm:pt>
    <dgm:pt modelId="{701D878D-8998-46EA-883A-DCB77244DE86}" type="pres">
      <dgm:prSet presAssocID="{114189C0-0854-4CE8-995B-238FF8D20168}" presName="Accent" presStyleLbl="bgShp" presStyleIdx="5" presStyleCnt="6"/>
      <dgm:spPr>
        <a:blipFill rotWithShape="0">
          <a:blip xmlns:r="http://schemas.openxmlformats.org/officeDocument/2006/relationships" r:embed="rId1"/>
          <a:stretch>
            <a:fillRect/>
          </a:stretch>
        </a:blipFill>
      </dgm:spPr>
      <dgm:t>
        <a:bodyPr/>
        <a:lstStyle/>
        <a:p>
          <a:endParaRPr lang="en-US"/>
        </a:p>
      </dgm:t>
    </dgm:pt>
    <dgm:pt modelId="{BD5D93DE-1D02-482A-85F8-FC15F9C7062A}" type="pres">
      <dgm:prSet presAssocID="{114189C0-0854-4CE8-995B-238FF8D20168}" presName="Child6" presStyleLbl="node1" presStyleIdx="5" presStyleCnt="6">
        <dgm:presLayoutVars>
          <dgm:chMax val="0"/>
          <dgm:chPref val="0"/>
          <dgm:bulletEnabled val="1"/>
        </dgm:presLayoutVars>
      </dgm:prSet>
      <dgm:spPr/>
    </dgm:pt>
  </dgm:ptLst>
  <dgm:cxnLst>
    <dgm:cxn modelId="{8E820671-0143-4C4E-B5BA-F589B8BB3DF3}" srcId="{FACB275B-4943-456F-BF40-455AFEDDFF60}" destId="{75DC4321-8FBC-4978-A1F3-C5278EA6BF68}" srcOrd="1" destOrd="0" parTransId="{AD5585F7-811E-4DD8-BED9-1B33C84361E3}" sibTransId="{0495BE44-C5DF-4E61-8BA0-9D84EB93670B}"/>
    <dgm:cxn modelId="{612F2212-91D2-4070-8764-2665964D47C2}" srcId="{FACB275B-4943-456F-BF40-455AFEDDFF60}" destId="{2AD03567-A13C-4629-8F70-688BB27C7252}" srcOrd="2" destOrd="0" parTransId="{D13F543C-8C3D-4F22-A274-3594825A4DD2}" sibTransId="{538B5DAC-44FE-4012-B556-1CD2BF8FC626}"/>
    <dgm:cxn modelId="{AB3BA3DD-77B5-44CB-BDE1-EE750B11A3B4}" type="presOf" srcId="{013B92FE-27A2-47DD-A914-CD603239D2D8}" destId="{C0115D55-C940-4A6A-80F0-5E6EDE852D37}" srcOrd="0" destOrd="0" presId="urn:microsoft.com/office/officeart/2011/layout/HexagonRadial"/>
    <dgm:cxn modelId="{8FE95E98-5D73-4C82-9C79-9D273F263288}" type="presOf" srcId="{FD072590-D4CA-4EB5-94FC-057551A554EB}" destId="{FA5C3851-B390-489B-9E86-9F1B551DC78E}" srcOrd="0" destOrd="0" presId="urn:microsoft.com/office/officeart/2011/layout/HexagonRadial"/>
    <dgm:cxn modelId="{90BB1418-5BA4-495A-98E5-EBFE70A76451}" type="presOf" srcId="{114189C0-0854-4CE8-995B-238FF8D20168}" destId="{BD5D93DE-1D02-482A-85F8-FC15F9C7062A}" srcOrd="0" destOrd="0" presId="urn:microsoft.com/office/officeart/2011/layout/HexagonRadial"/>
    <dgm:cxn modelId="{502A68DD-0297-47AB-A6A8-35ACCF30FDD1}" srcId="{FACB275B-4943-456F-BF40-455AFEDDFF60}" destId="{8ECBC40A-4399-4B83-8677-1E8D16DCBB8A}" srcOrd="4" destOrd="0" parTransId="{8C9BDC92-30A5-408E-AE5D-E5A5052E8D00}" sibTransId="{7128728A-B187-4AC7-99CE-8E52C822E5EC}"/>
    <dgm:cxn modelId="{1FF40319-0F15-4E66-BF48-9D2AF03668B5}" type="presOf" srcId="{2AD03567-A13C-4629-8F70-688BB27C7252}" destId="{1AC8EBFF-219A-43D1-A3B3-15CE7D442493}" srcOrd="0" destOrd="0" presId="urn:microsoft.com/office/officeart/2011/layout/HexagonRadial"/>
    <dgm:cxn modelId="{68B6FC6C-C2CE-4ACB-944C-F13E8B77C536}" type="presOf" srcId="{8ECBC40A-4399-4B83-8677-1E8D16DCBB8A}" destId="{C2AC540C-41EC-4ED5-9E47-21322DF88EB5}" srcOrd="0" destOrd="0" presId="urn:microsoft.com/office/officeart/2011/layout/HexagonRadial"/>
    <dgm:cxn modelId="{0252F679-8249-4BC3-A165-1D840E3DAA2A}" type="presOf" srcId="{B7D10DBA-09BC-4C0F-89F1-78BF5B2AD3C7}" destId="{16832524-B3A6-415E-BDCF-699FF2024D8D}" srcOrd="0" destOrd="0" presId="urn:microsoft.com/office/officeart/2011/layout/HexagonRadial"/>
    <dgm:cxn modelId="{5CDC535F-A796-435A-BBE7-ED95AE84787F}" type="presOf" srcId="{FACB275B-4943-456F-BF40-455AFEDDFF60}" destId="{531ADDB7-EAA8-428C-BDC7-CF791E7574C6}" srcOrd="0" destOrd="0" presId="urn:microsoft.com/office/officeart/2011/layout/HexagonRadial"/>
    <dgm:cxn modelId="{450E3824-B48A-4D2E-9629-DA3A354A3A89}" srcId="{FACB275B-4943-456F-BF40-455AFEDDFF60}" destId="{013B92FE-27A2-47DD-A914-CD603239D2D8}" srcOrd="0" destOrd="0" parTransId="{ADE2058D-3671-4C11-8A68-5F0ACF5EDE10}" sibTransId="{3157EA91-A60C-4038-892D-A80E7F04FB85}"/>
    <dgm:cxn modelId="{FE902940-91B6-4C1D-87F0-7CBA00D9D57D}" srcId="{FACB275B-4943-456F-BF40-455AFEDDFF60}" destId="{B7D10DBA-09BC-4C0F-89F1-78BF5B2AD3C7}" srcOrd="3" destOrd="0" parTransId="{BC80025C-C2A8-4C95-934B-AA35D9E087E7}" sibTransId="{14610BA9-CCAF-4185-9DF6-1E6DAF78B355}"/>
    <dgm:cxn modelId="{52D46121-15EF-4D10-B117-707485AB05B8}" srcId="{FACB275B-4943-456F-BF40-455AFEDDFF60}" destId="{114189C0-0854-4CE8-995B-238FF8D20168}" srcOrd="5" destOrd="0" parTransId="{E787C36C-3E53-4F30-9B62-F259B7F798DD}" sibTransId="{DFC664E8-44F7-4AE9-901E-B897904BA8F2}"/>
    <dgm:cxn modelId="{E13E7231-ACF3-461E-AA37-1E5BAC7E49D2}" srcId="{FD072590-D4CA-4EB5-94FC-057551A554EB}" destId="{FACB275B-4943-456F-BF40-455AFEDDFF60}" srcOrd="0" destOrd="0" parTransId="{F030D27C-C439-4CAC-A19B-C86C9A65D990}" sibTransId="{CEE84D6D-83B8-4938-B78A-59FCF768712D}"/>
    <dgm:cxn modelId="{E7341FEA-2A29-4877-9648-9F7ED8E49BC7}" type="presOf" srcId="{75DC4321-8FBC-4978-A1F3-C5278EA6BF68}" destId="{3277565E-C4E0-4DAB-BF4A-4CF3721FB056}" srcOrd="0" destOrd="0" presId="urn:microsoft.com/office/officeart/2011/layout/HexagonRadial"/>
    <dgm:cxn modelId="{2F2A3426-FEFC-4C4D-8664-DBB0029A1BAD}" type="presParOf" srcId="{FA5C3851-B390-489B-9E86-9F1B551DC78E}" destId="{531ADDB7-EAA8-428C-BDC7-CF791E7574C6}" srcOrd="0" destOrd="0" presId="urn:microsoft.com/office/officeart/2011/layout/HexagonRadial"/>
    <dgm:cxn modelId="{19A2EFF1-4D9A-4472-9B7A-C5F83F748A6F}" type="presParOf" srcId="{FA5C3851-B390-489B-9E86-9F1B551DC78E}" destId="{9C3EDDA8-89DE-4A43-AEF8-6A53DA5A1F66}" srcOrd="1" destOrd="0" presId="urn:microsoft.com/office/officeart/2011/layout/HexagonRadial"/>
    <dgm:cxn modelId="{EC966BD2-8F75-471F-B493-F6A9B6790EB7}" type="presParOf" srcId="{9C3EDDA8-89DE-4A43-AEF8-6A53DA5A1F66}" destId="{772E52E0-8B90-4BA6-AD9C-5C83CDBFDE37}" srcOrd="0" destOrd="0" presId="urn:microsoft.com/office/officeart/2011/layout/HexagonRadial"/>
    <dgm:cxn modelId="{9621FDFE-FD62-4DE1-A351-EA8765703A10}" type="presParOf" srcId="{FA5C3851-B390-489B-9E86-9F1B551DC78E}" destId="{C0115D55-C940-4A6A-80F0-5E6EDE852D37}" srcOrd="2" destOrd="0" presId="urn:microsoft.com/office/officeart/2011/layout/HexagonRadial"/>
    <dgm:cxn modelId="{B4863CB0-CC4B-4A51-9512-45FC46F4BACF}" type="presParOf" srcId="{FA5C3851-B390-489B-9E86-9F1B551DC78E}" destId="{344B1F80-A53D-43E5-B8C4-7039D4CC6DAF}" srcOrd="3" destOrd="0" presId="urn:microsoft.com/office/officeart/2011/layout/HexagonRadial"/>
    <dgm:cxn modelId="{DD3338CC-E44B-4803-A2B5-8B53EB8C528B}" type="presParOf" srcId="{344B1F80-A53D-43E5-B8C4-7039D4CC6DAF}" destId="{6810636C-E113-4303-8EEC-9DF8CEBBD514}" srcOrd="0" destOrd="0" presId="urn:microsoft.com/office/officeart/2011/layout/HexagonRadial"/>
    <dgm:cxn modelId="{F34C44E9-9FFA-46CB-9DE6-1D91DE84B090}" type="presParOf" srcId="{FA5C3851-B390-489B-9E86-9F1B551DC78E}" destId="{3277565E-C4E0-4DAB-BF4A-4CF3721FB056}" srcOrd="4" destOrd="0" presId="urn:microsoft.com/office/officeart/2011/layout/HexagonRadial"/>
    <dgm:cxn modelId="{3B16DA1B-775B-4DF3-817B-50B81D23C692}" type="presParOf" srcId="{FA5C3851-B390-489B-9E86-9F1B551DC78E}" destId="{AA797C5F-C10A-4364-A472-B8AB652DCF9A}" srcOrd="5" destOrd="0" presId="urn:microsoft.com/office/officeart/2011/layout/HexagonRadial"/>
    <dgm:cxn modelId="{AB77C6BB-7F5D-4A91-914D-12E288915E92}" type="presParOf" srcId="{AA797C5F-C10A-4364-A472-B8AB652DCF9A}" destId="{B59E4FBE-8252-4F25-B17C-039654730F9F}" srcOrd="0" destOrd="0" presId="urn:microsoft.com/office/officeart/2011/layout/HexagonRadial"/>
    <dgm:cxn modelId="{5572779A-5F36-474A-AD28-8422E6E8A2CF}" type="presParOf" srcId="{FA5C3851-B390-489B-9E86-9F1B551DC78E}" destId="{1AC8EBFF-219A-43D1-A3B3-15CE7D442493}" srcOrd="6" destOrd="0" presId="urn:microsoft.com/office/officeart/2011/layout/HexagonRadial"/>
    <dgm:cxn modelId="{65884E57-6540-485E-BE17-7B8ECCA9957F}" type="presParOf" srcId="{FA5C3851-B390-489B-9E86-9F1B551DC78E}" destId="{2850A03C-FB7D-45DC-9C3A-A7B4FE125CE1}" srcOrd="7" destOrd="0" presId="urn:microsoft.com/office/officeart/2011/layout/HexagonRadial"/>
    <dgm:cxn modelId="{C07C2A35-0BF7-406B-BDA4-F5C58341A23B}" type="presParOf" srcId="{2850A03C-FB7D-45DC-9C3A-A7B4FE125CE1}" destId="{C0EEC0BA-01C9-42EC-B727-CDEA2CEABA37}" srcOrd="0" destOrd="0" presId="urn:microsoft.com/office/officeart/2011/layout/HexagonRadial"/>
    <dgm:cxn modelId="{94C00DDF-1437-4E2A-9B37-93B786644983}" type="presParOf" srcId="{FA5C3851-B390-489B-9E86-9F1B551DC78E}" destId="{16832524-B3A6-415E-BDCF-699FF2024D8D}" srcOrd="8" destOrd="0" presId="urn:microsoft.com/office/officeart/2011/layout/HexagonRadial"/>
    <dgm:cxn modelId="{01B6D5CE-092C-4D77-B2F9-16CBAEC565BD}" type="presParOf" srcId="{FA5C3851-B390-489B-9E86-9F1B551DC78E}" destId="{0072DF2B-77B0-4592-9173-49090F494DCC}" srcOrd="9" destOrd="0" presId="urn:microsoft.com/office/officeart/2011/layout/HexagonRadial"/>
    <dgm:cxn modelId="{71A69FD8-B3D4-4EA7-9C82-DC70D2034378}" type="presParOf" srcId="{0072DF2B-77B0-4592-9173-49090F494DCC}" destId="{052B5669-E9D6-4AF5-9A08-55E1726F1264}" srcOrd="0" destOrd="0" presId="urn:microsoft.com/office/officeart/2011/layout/HexagonRadial"/>
    <dgm:cxn modelId="{7E18C424-77BC-4563-B286-03F227F41F8F}" type="presParOf" srcId="{FA5C3851-B390-489B-9E86-9F1B551DC78E}" destId="{C2AC540C-41EC-4ED5-9E47-21322DF88EB5}" srcOrd="10" destOrd="0" presId="urn:microsoft.com/office/officeart/2011/layout/HexagonRadial"/>
    <dgm:cxn modelId="{F7C10EC5-6DAE-4CDC-AED2-29051E79D25F}" type="presParOf" srcId="{FA5C3851-B390-489B-9E86-9F1B551DC78E}" destId="{8B00E583-7C5E-43BF-9202-FD3C2FDA84C6}" srcOrd="11" destOrd="0" presId="urn:microsoft.com/office/officeart/2011/layout/HexagonRadial"/>
    <dgm:cxn modelId="{39A9E5C1-DDD3-4947-B25C-F66B05C65515}" type="presParOf" srcId="{8B00E583-7C5E-43BF-9202-FD3C2FDA84C6}" destId="{701D878D-8998-46EA-883A-DCB77244DE86}" srcOrd="0" destOrd="0" presId="urn:microsoft.com/office/officeart/2011/layout/HexagonRadial"/>
    <dgm:cxn modelId="{981473A7-788F-49B5-8A73-9EDB6D26D2BE}" type="presParOf" srcId="{FA5C3851-B390-489B-9E86-9F1B551DC78E}" destId="{BD5D93DE-1D02-482A-85F8-FC15F9C7062A}"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E4B9D1-7021-44C7-8B44-C7866CEE70C2}"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en-US"/>
        </a:p>
      </dgm:t>
    </dgm:pt>
    <dgm:pt modelId="{D033C1BB-922E-4FFF-BB78-DB23977433E2}">
      <dgm:prSet phldrT="[Text]"/>
      <dgm:spPr/>
      <dgm:t>
        <a:bodyPr/>
        <a:lstStyle/>
        <a:p>
          <a:r>
            <a:rPr lang="en-US" dirty="0" smtClean="0"/>
            <a:t>Faster Results</a:t>
          </a:r>
          <a:endParaRPr lang="en-US" dirty="0"/>
        </a:p>
      </dgm:t>
    </dgm:pt>
    <dgm:pt modelId="{A8BB5B49-66C2-47F2-8719-FCDA0DE787CB}" type="parTrans" cxnId="{320156CC-55E6-47B6-8C18-418A430CE6F8}">
      <dgm:prSet/>
      <dgm:spPr/>
      <dgm:t>
        <a:bodyPr/>
        <a:lstStyle/>
        <a:p>
          <a:endParaRPr lang="en-US"/>
        </a:p>
      </dgm:t>
    </dgm:pt>
    <dgm:pt modelId="{2FA18E58-9D4F-4A48-91B6-91DA20BE23FC}" type="sibTrans" cxnId="{320156CC-55E6-47B6-8C18-418A430CE6F8}">
      <dgm:prSet/>
      <dgm:spPr/>
      <dgm:t>
        <a:bodyPr/>
        <a:lstStyle/>
        <a:p>
          <a:endParaRPr lang="en-US"/>
        </a:p>
      </dgm:t>
    </dgm:pt>
    <dgm:pt modelId="{FF9ECCF4-DEA1-4406-BFF0-5F515F186E1A}">
      <dgm:prSet phldrT="[Text]"/>
      <dgm:spPr/>
      <dgm:t>
        <a:bodyPr/>
        <a:lstStyle/>
        <a:p>
          <a:r>
            <a:rPr lang="en-US" dirty="0" smtClean="0"/>
            <a:t>Easier to manage</a:t>
          </a:r>
          <a:endParaRPr lang="en-US" dirty="0"/>
        </a:p>
      </dgm:t>
    </dgm:pt>
    <dgm:pt modelId="{56595130-3CDF-4B3D-973B-F8423B95EE39}" type="parTrans" cxnId="{FD1A9F17-914A-4D02-8CB2-FDD27ACD04DF}">
      <dgm:prSet/>
      <dgm:spPr/>
      <dgm:t>
        <a:bodyPr/>
        <a:lstStyle/>
        <a:p>
          <a:endParaRPr lang="en-US"/>
        </a:p>
      </dgm:t>
    </dgm:pt>
    <dgm:pt modelId="{3C01C914-DB5B-41BA-AD69-3D13013138DC}" type="sibTrans" cxnId="{FD1A9F17-914A-4D02-8CB2-FDD27ACD04DF}">
      <dgm:prSet/>
      <dgm:spPr/>
      <dgm:t>
        <a:bodyPr/>
        <a:lstStyle/>
        <a:p>
          <a:endParaRPr lang="en-US"/>
        </a:p>
      </dgm:t>
    </dgm:pt>
    <dgm:pt modelId="{2782E6D9-00B2-4AFA-B8FC-066E3240BC2C}">
      <dgm:prSet phldrT="[Text]"/>
      <dgm:spPr/>
      <dgm:t>
        <a:bodyPr/>
        <a:lstStyle/>
        <a:p>
          <a:r>
            <a:rPr lang="en-US" dirty="0" smtClean="0"/>
            <a:t>Less expensive</a:t>
          </a:r>
          <a:endParaRPr lang="en-US" dirty="0"/>
        </a:p>
      </dgm:t>
    </dgm:pt>
    <dgm:pt modelId="{A10121E4-E1BA-4C4C-96EF-FA5E3B983B22}" type="parTrans" cxnId="{C6A6DB7C-16DE-4D5B-A0A6-819754829F5E}">
      <dgm:prSet/>
      <dgm:spPr/>
      <dgm:t>
        <a:bodyPr/>
        <a:lstStyle/>
        <a:p>
          <a:endParaRPr lang="en-US"/>
        </a:p>
      </dgm:t>
    </dgm:pt>
    <dgm:pt modelId="{1E1EC50F-E6BB-4700-8C71-A4EE38DF464E}" type="sibTrans" cxnId="{C6A6DB7C-16DE-4D5B-A0A6-819754829F5E}">
      <dgm:prSet/>
      <dgm:spPr/>
      <dgm:t>
        <a:bodyPr/>
        <a:lstStyle/>
        <a:p>
          <a:endParaRPr lang="en-US"/>
        </a:p>
      </dgm:t>
    </dgm:pt>
    <dgm:pt modelId="{783AED5E-7176-4008-B0CC-D13A76A57EAF}">
      <dgm:prSet phldrT="[Text]"/>
      <dgm:spPr/>
      <dgm:t>
        <a:bodyPr/>
        <a:lstStyle/>
        <a:p>
          <a:r>
            <a:rPr lang="en-GB" dirty="0" smtClean="0"/>
            <a:t>More things can be tested</a:t>
          </a:r>
          <a:endParaRPr lang="en-US" dirty="0" smtClean="0"/>
        </a:p>
      </dgm:t>
    </dgm:pt>
    <dgm:pt modelId="{C7E0B0CE-8E8F-4970-99ED-57FDFE49A566}" type="parTrans" cxnId="{15BEB3E1-51B7-4071-AE79-422578068B65}">
      <dgm:prSet/>
      <dgm:spPr/>
      <dgm:t>
        <a:bodyPr/>
        <a:lstStyle/>
        <a:p>
          <a:endParaRPr lang="en-US"/>
        </a:p>
      </dgm:t>
    </dgm:pt>
    <dgm:pt modelId="{FA8522DB-3E4F-4986-9FEF-D0281298112B}" type="sibTrans" cxnId="{15BEB3E1-51B7-4071-AE79-422578068B65}">
      <dgm:prSet/>
      <dgm:spPr/>
      <dgm:t>
        <a:bodyPr/>
        <a:lstStyle/>
        <a:p>
          <a:endParaRPr lang="en-US"/>
        </a:p>
      </dgm:t>
    </dgm:pt>
    <dgm:pt modelId="{990E68AF-64FA-4795-B25A-901EB6310F04}">
      <dgm:prSet phldrT="[Text]"/>
      <dgm:spPr/>
      <dgm:t>
        <a:bodyPr/>
        <a:lstStyle/>
        <a:p>
          <a:r>
            <a:rPr lang="en-US" dirty="0" smtClean="0"/>
            <a:t>Efficient Delivery is more likely to be implemented</a:t>
          </a:r>
          <a:endParaRPr lang="en-US" dirty="0"/>
        </a:p>
      </dgm:t>
    </dgm:pt>
    <dgm:pt modelId="{EA6E876C-EE25-4642-B01F-94D42B7AC50F}" type="parTrans" cxnId="{F65B10AC-30DC-45FD-B227-501758133F0F}">
      <dgm:prSet/>
      <dgm:spPr/>
      <dgm:t>
        <a:bodyPr/>
        <a:lstStyle/>
        <a:p>
          <a:endParaRPr lang="en-US"/>
        </a:p>
      </dgm:t>
    </dgm:pt>
    <dgm:pt modelId="{16623F94-851C-4D36-9451-E45899605F52}" type="sibTrans" cxnId="{F65B10AC-30DC-45FD-B227-501758133F0F}">
      <dgm:prSet/>
      <dgm:spPr/>
      <dgm:t>
        <a:bodyPr/>
        <a:lstStyle/>
        <a:p>
          <a:endParaRPr lang="en-US"/>
        </a:p>
      </dgm:t>
    </dgm:pt>
    <dgm:pt modelId="{C9976068-4E12-41F0-A638-C0DABD174AA7}">
      <dgm:prSet phldrT="[Text]"/>
      <dgm:spPr/>
      <dgm:t>
        <a:bodyPr/>
        <a:lstStyle/>
        <a:p>
          <a:r>
            <a:rPr lang="en-US" dirty="0" err="1" smtClean="0"/>
            <a:t>Minimises</a:t>
          </a:r>
          <a:r>
            <a:rPr lang="en-US" dirty="0" smtClean="0"/>
            <a:t> testing requirement for ethics conversations</a:t>
          </a:r>
          <a:endParaRPr lang="en-US" dirty="0"/>
        </a:p>
      </dgm:t>
    </dgm:pt>
    <dgm:pt modelId="{0F7F3D5D-8BB1-426D-95D3-39DC2F6D6E56}" type="parTrans" cxnId="{C7984D8F-F919-417D-A0C7-16B6BC694C99}">
      <dgm:prSet/>
      <dgm:spPr/>
      <dgm:t>
        <a:bodyPr/>
        <a:lstStyle/>
        <a:p>
          <a:endParaRPr lang="en-US"/>
        </a:p>
      </dgm:t>
    </dgm:pt>
    <dgm:pt modelId="{9FDCA656-A228-47EF-B43F-52AE157B579A}" type="sibTrans" cxnId="{C7984D8F-F919-417D-A0C7-16B6BC694C99}">
      <dgm:prSet/>
      <dgm:spPr/>
      <dgm:t>
        <a:bodyPr/>
        <a:lstStyle/>
        <a:p>
          <a:endParaRPr lang="en-US"/>
        </a:p>
      </dgm:t>
    </dgm:pt>
    <dgm:pt modelId="{DCCA3837-DBC9-4E45-AA29-0E931AB30D50}" type="pres">
      <dgm:prSet presAssocID="{28E4B9D1-7021-44C7-8B44-C7866CEE70C2}" presName="diagram" presStyleCnt="0">
        <dgm:presLayoutVars>
          <dgm:dir/>
          <dgm:resizeHandles val="exact"/>
        </dgm:presLayoutVars>
      </dgm:prSet>
      <dgm:spPr/>
    </dgm:pt>
    <dgm:pt modelId="{5985DC4B-8C9B-46E1-ABBC-046244DA0D76}" type="pres">
      <dgm:prSet presAssocID="{D033C1BB-922E-4FFF-BB78-DB23977433E2}" presName="node" presStyleLbl="node1" presStyleIdx="0" presStyleCnt="6">
        <dgm:presLayoutVars>
          <dgm:bulletEnabled val="1"/>
        </dgm:presLayoutVars>
      </dgm:prSet>
      <dgm:spPr/>
    </dgm:pt>
    <dgm:pt modelId="{8600682C-5AA0-4513-A5AF-1286C3FD0F9D}" type="pres">
      <dgm:prSet presAssocID="{2FA18E58-9D4F-4A48-91B6-91DA20BE23FC}" presName="sibTrans" presStyleCnt="0"/>
      <dgm:spPr/>
    </dgm:pt>
    <dgm:pt modelId="{48C5C4EC-F93B-4B6D-A8DC-22298C894AB2}" type="pres">
      <dgm:prSet presAssocID="{FF9ECCF4-DEA1-4406-BFF0-5F515F186E1A}" presName="node" presStyleLbl="node1" presStyleIdx="1" presStyleCnt="6">
        <dgm:presLayoutVars>
          <dgm:bulletEnabled val="1"/>
        </dgm:presLayoutVars>
      </dgm:prSet>
      <dgm:spPr/>
    </dgm:pt>
    <dgm:pt modelId="{BD37AFAF-3374-4273-A646-72E276B2E79A}" type="pres">
      <dgm:prSet presAssocID="{3C01C914-DB5B-41BA-AD69-3D13013138DC}" presName="sibTrans" presStyleCnt="0"/>
      <dgm:spPr/>
    </dgm:pt>
    <dgm:pt modelId="{D8959A10-C81E-4E51-BF76-829692941EF6}" type="pres">
      <dgm:prSet presAssocID="{2782E6D9-00B2-4AFA-B8FC-066E3240BC2C}" presName="node" presStyleLbl="node1" presStyleIdx="2" presStyleCnt="6">
        <dgm:presLayoutVars>
          <dgm:bulletEnabled val="1"/>
        </dgm:presLayoutVars>
      </dgm:prSet>
      <dgm:spPr/>
      <dgm:t>
        <a:bodyPr/>
        <a:lstStyle/>
        <a:p>
          <a:endParaRPr lang="en-US"/>
        </a:p>
      </dgm:t>
    </dgm:pt>
    <dgm:pt modelId="{20C330BE-80A3-46DA-9EDE-C9BB51AEDA83}" type="pres">
      <dgm:prSet presAssocID="{1E1EC50F-E6BB-4700-8C71-A4EE38DF464E}" presName="sibTrans" presStyleCnt="0"/>
      <dgm:spPr/>
    </dgm:pt>
    <dgm:pt modelId="{5ED3F53B-6809-4EFE-BDC9-1B2BE7DB1272}" type="pres">
      <dgm:prSet presAssocID="{783AED5E-7176-4008-B0CC-D13A76A57EAF}" presName="node" presStyleLbl="node1" presStyleIdx="3" presStyleCnt="6">
        <dgm:presLayoutVars>
          <dgm:bulletEnabled val="1"/>
        </dgm:presLayoutVars>
      </dgm:prSet>
      <dgm:spPr/>
      <dgm:t>
        <a:bodyPr/>
        <a:lstStyle/>
        <a:p>
          <a:endParaRPr lang="en-US"/>
        </a:p>
      </dgm:t>
    </dgm:pt>
    <dgm:pt modelId="{3F6E8692-2883-45E2-ADB4-54CFAE19EAEE}" type="pres">
      <dgm:prSet presAssocID="{FA8522DB-3E4F-4986-9FEF-D0281298112B}" presName="sibTrans" presStyleCnt="0"/>
      <dgm:spPr/>
    </dgm:pt>
    <dgm:pt modelId="{CC08BBA3-6329-4119-9B6F-490011F44515}" type="pres">
      <dgm:prSet presAssocID="{990E68AF-64FA-4795-B25A-901EB6310F04}" presName="node" presStyleLbl="node1" presStyleIdx="4" presStyleCnt="6">
        <dgm:presLayoutVars>
          <dgm:bulletEnabled val="1"/>
        </dgm:presLayoutVars>
      </dgm:prSet>
      <dgm:spPr/>
      <dgm:t>
        <a:bodyPr/>
        <a:lstStyle/>
        <a:p>
          <a:endParaRPr lang="en-US"/>
        </a:p>
      </dgm:t>
    </dgm:pt>
    <dgm:pt modelId="{39831001-B791-4DC8-833F-908936516D3D}" type="pres">
      <dgm:prSet presAssocID="{16623F94-851C-4D36-9451-E45899605F52}" presName="sibTrans" presStyleCnt="0"/>
      <dgm:spPr/>
    </dgm:pt>
    <dgm:pt modelId="{D0C80368-CC06-45EA-ADB9-59A6E98AC998}" type="pres">
      <dgm:prSet presAssocID="{C9976068-4E12-41F0-A638-C0DABD174AA7}" presName="node" presStyleLbl="node1" presStyleIdx="5" presStyleCnt="6">
        <dgm:presLayoutVars>
          <dgm:bulletEnabled val="1"/>
        </dgm:presLayoutVars>
      </dgm:prSet>
      <dgm:spPr/>
      <dgm:t>
        <a:bodyPr/>
        <a:lstStyle/>
        <a:p>
          <a:endParaRPr lang="en-US"/>
        </a:p>
      </dgm:t>
    </dgm:pt>
  </dgm:ptLst>
  <dgm:cxnLst>
    <dgm:cxn modelId="{2FDA6E8E-8661-42D8-83D7-13810B8A8528}" type="presOf" srcId="{FF9ECCF4-DEA1-4406-BFF0-5F515F186E1A}" destId="{48C5C4EC-F93B-4B6D-A8DC-22298C894AB2}" srcOrd="0" destOrd="0" presId="urn:microsoft.com/office/officeart/2005/8/layout/default"/>
    <dgm:cxn modelId="{15BEB3E1-51B7-4071-AE79-422578068B65}" srcId="{28E4B9D1-7021-44C7-8B44-C7866CEE70C2}" destId="{783AED5E-7176-4008-B0CC-D13A76A57EAF}" srcOrd="3" destOrd="0" parTransId="{C7E0B0CE-8E8F-4970-99ED-57FDFE49A566}" sibTransId="{FA8522DB-3E4F-4986-9FEF-D0281298112B}"/>
    <dgm:cxn modelId="{320156CC-55E6-47B6-8C18-418A430CE6F8}" srcId="{28E4B9D1-7021-44C7-8B44-C7866CEE70C2}" destId="{D033C1BB-922E-4FFF-BB78-DB23977433E2}" srcOrd="0" destOrd="0" parTransId="{A8BB5B49-66C2-47F2-8719-FCDA0DE787CB}" sibTransId="{2FA18E58-9D4F-4A48-91B6-91DA20BE23FC}"/>
    <dgm:cxn modelId="{C6A6DB7C-16DE-4D5B-A0A6-819754829F5E}" srcId="{28E4B9D1-7021-44C7-8B44-C7866CEE70C2}" destId="{2782E6D9-00B2-4AFA-B8FC-066E3240BC2C}" srcOrd="2" destOrd="0" parTransId="{A10121E4-E1BA-4C4C-96EF-FA5E3B983B22}" sibTransId="{1E1EC50F-E6BB-4700-8C71-A4EE38DF464E}"/>
    <dgm:cxn modelId="{C7984D8F-F919-417D-A0C7-16B6BC694C99}" srcId="{28E4B9D1-7021-44C7-8B44-C7866CEE70C2}" destId="{C9976068-4E12-41F0-A638-C0DABD174AA7}" srcOrd="5" destOrd="0" parTransId="{0F7F3D5D-8BB1-426D-95D3-39DC2F6D6E56}" sibTransId="{9FDCA656-A228-47EF-B43F-52AE157B579A}"/>
    <dgm:cxn modelId="{8DFBAF01-1A1B-46DC-B121-FBE565ADB515}" type="presOf" srcId="{C9976068-4E12-41F0-A638-C0DABD174AA7}" destId="{D0C80368-CC06-45EA-ADB9-59A6E98AC998}" srcOrd="0" destOrd="0" presId="urn:microsoft.com/office/officeart/2005/8/layout/default"/>
    <dgm:cxn modelId="{D9B25E5C-4C39-4CA9-B8CB-08AA6F72C20E}" type="presOf" srcId="{990E68AF-64FA-4795-B25A-901EB6310F04}" destId="{CC08BBA3-6329-4119-9B6F-490011F44515}" srcOrd="0" destOrd="0" presId="urn:microsoft.com/office/officeart/2005/8/layout/default"/>
    <dgm:cxn modelId="{27EFBD11-47C8-4B22-BD2B-EF3784AB90FF}" type="presOf" srcId="{783AED5E-7176-4008-B0CC-D13A76A57EAF}" destId="{5ED3F53B-6809-4EFE-BDC9-1B2BE7DB1272}" srcOrd="0" destOrd="0" presId="urn:microsoft.com/office/officeart/2005/8/layout/default"/>
    <dgm:cxn modelId="{473AD48A-58D2-4554-BC41-BF0851C68D45}" type="presOf" srcId="{28E4B9D1-7021-44C7-8B44-C7866CEE70C2}" destId="{DCCA3837-DBC9-4E45-AA29-0E931AB30D50}" srcOrd="0" destOrd="0" presId="urn:microsoft.com/office/officeart/2005/8/layout/default"/>
    <dgm:cxn modelId="{FD1A9F17-914A-4D02-8CB2-FDD27ACD04DF}" srcId="{28E4B9D1-7021-44C7-8B44-C7866CEE70C2}" destId="{FF9ECCF4-DEA1-4406-BFF0-5F515F186E1A}" srcOrd="1" destOrd="0" parTransId="{56595130-3CDF-4B3D-973B-F8423B95EE39}" sibTransId="{3C01C914-DB5B-41BA-AD69-3D13013138DC}"/>
    <dgm:cxn modelId="{25D18D7A-B057-4E14-90DE-379E0888DE3A}" type="presOf" srcId="{D033C1BB-922E-4FFF-BB78-DB23977433E2}" destId="{5985DC4B-8C9B-46E1-ABBC-046244DA0D76}" srcOrd="0" destOrd="0" presId="urn:microsoft.com/office/officeart/2005/8/layout/default"/>
    <dgm:cxn modelId="{52CE0943-572E-4C4A-8D6A-D1A085F60032}" type="presOf" srcId="{2782E6D9-00B2-4AFA-B8FC-066E3240BC2C}" destId="{D8959A10-C81E-4E51-BF76-829692941EF6}" srcOrd="0" destOrd="0" presId="urn:microsoft.com/office/officeart/2005/8/layout/default"/>
    <dgm:cxn modelId="{F65B10AC-30DC-45FD-B227-501758133F0F}" srcId="{28E4B9D1-7021-44C7-8B44-C7866CEE70C2}" destId="{990E68AF-64FA-4795-B25A-901EB6310F04}" srcOrd="4" destOrd="0" parTransId="{EA6E876C-EE25-4642-B01F-94D42B7AC50F}" sibTransId="{16623F94-851C-4D36-9451-E45899605F52}"/>
    <dgm:cxn modelId="{086A1BB9-84C2-413B-94C1-019844454FE6}" type="presParOf" srcId="{DCCA3837-DBC9-4E45-AA29-0E931AB30D50}" destId="{5985DC4B-8C9B-46E1-ABBC-046244DA0D76}" srcOrd="0" destOrd="0" presId="urn:microsoft.com/office/officeart/2005/8/layout/default"/>
    <dgm:cxn modelId="{32BBB8B1-D2E4-47D4-8004-B427A53010AB}" type="presParOf" srcId="{DCCA3837-DBC9-4E45-AA29-0E931AB30D50}" destId="{8600682C-5AA0-4513-A5AF-1286C3FD0F9D}" srcOrd="1" destOrd="0" presId="urn:microsoft.com/office/officeart/2005/8/layout/default"/>
    <dgm:cxn modelId="{F640E824-12B2-4810-B8CF-3B55B5898E03}" type="presParOf" srcId="{DCCA3837-DBC9-4E45-AA29-0E931AB30D50}" destId="{48C5C4EC-F93B-4B6D-A8DC-22298C894AB2}" srcOrd="2" destOrd="0" presId="urn:microsoft.com/office/officeart/2005/8/layout/default"/>
    <dgm:cxn modelId="{7F6E6867-CF53-446F-801D-763845AF44B5}" type="presParOf" srcId="{DCCA3837-DBC9-4E45-AA29-0E931AB30D50}" destId="{BD37AFAF-3374-4273-A646-72E276B2E79A}" srcOrd="3" destOrd="0" presId="urn:microsoft.com/office/officeart/2005/8/layout/default"/>
    <dgm:cxn modelId="{D7BBEB4E-A80E-4FBD-B785-ADDEE52ABA2F}" type="presParOf" srcId="{DCCA3837-DBC9-4E45-AA29-0E931AB30D50}" destId="{D8959A10-C81E-4E51-BF76-829692941EF6}" srcOrd="4" destOrd="0" presId="urn:microsoft.com/office/officeart/2005/8/layout/default"/>
    <dgm:cxn modelId="{84C6F4AA-0D74-463D-AA37-323EAD938539}" type="presParOf" srcId="{DCCA3837-DBC9-4E45-AA29-0E931AB30D50}" destId="{20C330BE-80A3-46DA-9EDE-C9BB51AEDA83}" srcOrd="5" destOrd="0" presId="urn:microsoft.com/office/officeart/2005/8/layout/default"/>
    <dgm:cxn modelId="{20A51C9D-D5A3-4C48-A40E-BA2D01AF679B}" type="presParOf" srcId="{DCCA3837-DBC9-4E45-AA29-0E931AB30D50}" destId="{5ED3F53B-6809-4EFE-BDC9-1B2BE7DB1272}" srcOrd="6" destOrd="0" presId="urn:microsoft.com/office/officeart/2005/8/layout/default"/>
    <dgm:cxn modelId="{138AAC96-2BB1-4470-A47D-A3BC19696D3D}" type="presParOf" srcId="{DCCA3837-DBC9-4E45-AA29-0E931AB30D50}" destId="{3F6E8692-2883-45E2-ADB4-54CFAE19EAEE}" srcOrd="7" destOrd="0" presId="urn:microsoft.com/office/officeart/2005/8/layout/default"/>
    <dgm:cxn modelId="{5F8EF2A3-0568-418D-97BF-57BCDC1D5C06}" type="presParOf" srcId="{DCCA3837-DBC9-4E45-AA29-0E931AB30D50}" destId="{CC08BBA3-6329-4119-9B6F-490011F44515}" srcOrd="8" destOrd="0" presId="urn:microsoft.com/office/officeart/2005/8/layout/default"/>
    <dgm:cxn modelId="{E8475113-490F-4E7D-8939-B954B075A300}" type="presParOf" srcId="{DCCA3837-DBC9-4E45-AA29-0E931AB30D50}" destId="{39831001-B791-4DC8-833F-908936516D3D}" srcOrd="9" destOrd="0" presId="urn:microsoft.com/office/officeart/2005/8/layout/default"/>
    <dgm:cxn modelId="{C44E211C-6EB2-409D-9C43-72B7EB5A2BB5}" type="presParOf" srcId="{DCCA3837-DBC9-4E45-AA29-0E931AB30D50}" destId="{D0C80368-CC06-45EA-ADB9-59A6E98AC998}"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1ADDB7-EAA8-428C-BDC7-CF791E7574C6}">
      <dsp:nvSpPr>
        <dsp:cNvPr id="0" name=""/>
        <dsp:cNvSpPr/>
      </dsp:nvSpPr>
      <dsp:spPr>
        <a:xfrm>
          <a:off x="2214607" y="1311046"/>
          <a:ext cx="1666396" cy="1441500"/>
        </a:xfrm>
        <a:prstGeom prst="hexagon">
          <a:avLst>
            <a:gd name="adj" fmla="val 28570"/>
            <a:gd name="vf" fmla="val 11547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RCTs</a:t>
          </a:r>
          <a:endParaRPr lang="en-US" sz="1300" kern="1200" dirty="0"/>
        </a:p>
      </dsp:txBody>
      <dsp:txXfrm>
        <a:off x="2490752" y="1549923"/>
        <a:ext cx="1114106" cy="963746"/>
      </dsp:txXfrm>
    </dsp:sp>
    <dsp:sp modelId="{6810636C-E113-4303-8EEC-9DF8CEBBD514}">
      <dsp:nvSpPr>
        <dsp:cNvPr id="0" name=""/>
        <dsp:cNvSpPr/>
      </dsp:nvSpPr>
      <dsp:spPr>
        <a:xfrm>
          <a:off x="3258092" y="621385"/>
          <a:ext cx="628726" cy="541731"/>
        </a:xfrm>
        <a:prstGeom prst="hexagon">
          <a:avLst>
            <a:gd name="adj" fmla="val 28900"/>
            <a:gd name="vf" fmla="val 11547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115D55-C940-4A6A-80F0-5E6EDE852D37}">
      <dsp:nvSpPr>
        <dsp:cNvPr id="0" name=""/>
        <dsp:cNvSpPr/>
      </dsp:nvSpPr>
      <dsp:spPr>
        <a:xfrm>
          <a:off x="2368106" y="0"/>
          <a:ext cx="1365600" cy="1181404"/>
        </a:xfrm>
        <a:prstGeom prst="hexagon">
          <a:avLst>
            <a:gd name="adj" fmla="val 28570"/>
            <a:gd name="vf" fmla="val 11547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Big</a:t>
          </a:r>
          <a:endParaRPr lang="en-US" sz="1300" kern="1200" dirty="0"/>
        </a:p>
      </dsp:txBody>
      <dsp:txXfrm>
        <a:off x="2594415" y="195784"/>
        <a:ext cx="912982" cy="789836"/>
      </dsp:txXfrm>
    </dsp:sp>
    <dsp:sp modelId="{B59E4FBE-8252-4F25-B17C-039654730F9F}">
      <dsp:nvSpPr>
        <dsp:cNvPr id="0" name=""/>
        <dsp:cNvSpPr/>
      </dsp:nvSpPr>
      <dsp:spPr>
        <a:xfrm>
          <a:off x="3991865" y="1634134"/>
          <a:ext cx="628726" cy="541731"/>
        </a:xfrm>
        <a:prstGeom prst="hexagon">
          <a:avLst>
            <a:gd name="adj" fmla="val 28900"/>
            <a:gd name="vf" fmla="val 11547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77565E-C4E0-4DAB-BF4A-4CF3721FB056}">
      <dsp:nvSpPr>
        <dsp:cNvPr id="0" name=""/>
        <dsp:cNvSpPr/>
      </dsp:nvSpPr>
      <dsp:spPr>
        <a:xfrm>
          <a:off x="3620521" y="726643"/>
          <a:ext cx="1365600" cy="1181404"/>
        </a:xfrm>
        <a:prstGeom prst="hexagon">
          <a:avLst>
            <a:gd name="adj" fmla="val 28570"/>
            <a:gd name="vf" fmla="val 11547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Complicated</a:t>
          </a:r>
          <a:endParaRPr lang="en-US" sz="1300" kern="1200" dirty="0"/>
        </a:p>
      </dsp:txBody>
      <dsp:txXfrm>
        <a:off x="3846830" y="922427"/>
        <a:ext cx="912982" cy="789836"/>
      </dsp:txXfrm>
    </dsp:sp>
    <dsp:sp modelId="{C0EEC0BA-01C9-42EC-B727-CDEA2CEABA37}">
      <dsp:nvSpPr>
        <dsp:cNvPr id="0" name=""/>
        <dsp:cNvSpPr/>
      </dsp:nvSpPr>
      <dsp:spPr>
        <a:xfrm>
          <a:off x="3482139" y="2777337"/>
          <a:ext cx="628726" cy="541731"/>
        </a:xfrm>
        <a:prstGeom prst="hexagon">
          <a:avLst>
            <a:gd name="adj" fmla="val 28900"/>
            <a:gd name="vf" fmla="val 11547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C8EBFF-219A-43D1-A3B3-15CE7D442493}">
      <dsp:nvSpPr>
        <dsp:cNvPr id="0" name=""/>
        <dsp:cNvSpPr/>
      </dsp:nvSpPr>
      <dsp:spPr>
        <a:xfrm>
          <a:off x="3620521" y="2155139"/>
          <a:ext cx="1365600" cy="1181404"/>
        </a:xfrm>
        <a:prstGeom prst="hexagon">
          <a:avLst>
            <a:gd name="adj" fmla="val 28570"/>
            <a:gd name="vf" fmla="val 11547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Expensive</a:t>
          </a:r>
          <a:endParaRPr lang="en-US" sz="1300" kern="1200" dirty="0"/>
        </a:p>
      </dsp:txBody>
      <dsp:txXfrm>
        <a:off x="3846830" y="2350923"/>
        <a:ext cx="912982" cy="789836"/>
      </dsp:txXfrm>
    </dsp:sp>
    <dsp:sp modelId="{052B5669-E9D6-4AF5-9A08-55E1726F1264}">
      <dsp:nvSpPr>
        <dsp:cNvPr id="0" name=""/>
        <dsp:cNvSpPr/>
      </dsp:nvSpPr>
      <dsp:spPr>
        <a:xfrm>
          <a:off x="2226548" y="2904842"/>
          <a:ext cx="628726" cy="541731"/>
        </a:xfrm>
        <a:prstGeom prst="hexagon">
          <a:avLst>
            <a:gd name="adj" fmla="val 28900"/>
            <a:gd name="vf" fmla="val 11547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832524-B3A6-415E-BDCF-699FF2024D8D}">
      <dsp:nvSpPr>
        <dsp:cNvPr id="0" name=""/>
        <dsp:cNvSpPr/>
      </dsp:nvSpPr>
      <dsp:spPr>
        <a:xfrm>
          <a:off x="2368106" y="2882595"/>
          <a:ext cx="1365600" cy="1181404"/>
        </a:xfrm>
        <a:prstGeom prst="hexagon">
          <a:avLst>
            <a:gd name="adj" fmla="val 28570"/>
            <a:gd name="vf" fmla="val 11547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Take ages to run</a:t>
          </a:r>
          <a:endParaRPr lang="en-US" sz="1300" kern="1200" dirty="0"/>
        </a:p>
      </dsp:txBody>
      <dsp:txXfrm>
        <a:off x="2594415" y="3078379"/>
        <a:ext cx="912982" cy="789836"/>
      </dsp:txXfrm>
    </dsp:sp>
    <dsp:sp modelId="{701D878D-8998-46EA-883A-DCB77244DE86}">
      <dsp:nvSpPr>
        <dsp:cNvPr id="0" name=""/>
        <dsp:cNvSpPr/>
      </dsp:nvSpPr>
      <dsp:spPr>
        <a:xfrm>
          <a:off x="1471919" y="1883664"/>
          <a:ext cx="628726" cy="541731"/>
        </a:xfrm>
        <a:prstGeom prst="hexagon">
          <a:avLst>
            <a:gd name="adj" fmla="val 28900"/>
            <a:gd name="vf" fmla="val 115470"/>
          </a:avLst>
        </a:prstGeom>
        <a:blipFill rotWithShape="0">
          <a:blip xmlns:r="http://schemas.openxmlformats.org/officeDocument/2006/relationships" r:embed="rId1"/>
          <a:stretch>
            <a:fillRect/>
          </a:stretch>
        </a:blipFill>
        <a:ln>
          <a:noFill/>
        </a:ln>
        <a:effectLst/>
      </dsp:spPr>
      <dsp:style>
        <a:lnRef idx="0">
          <a:scrgbClr r="0" g="0" b="0"/>
        </a:lnRef>
        <a:fillRef idx="1">
          <a:scrgbClr r="0" g="0" b="0"/>
        </a:fillRef>
        <a:effectRef idx="0">
          <a:scrgbClr r="0" g="0" b="0"/>
        </a:effectRef>
        <a:fontRef idx="minor"/>
      </dsp:style>
    </dsp:sp>
    <dsp:sp modelId="{C2AC540C-41EC-4ED5-9E47-21322DF88EB5}">
      <dsp:nvSpPr>
        <dsp:cNvPr id="0" name=""/>
        <dsp:cNvSpPr/>
      </dsp:nvSpPr>
      <dsp:spPr>
        <a:xfrm>
          <a:off x="1109878" y="2155952"/>
          <a:ext cx="1365600" cy="1181404"/>
        </a:xfrm>
        <a:prstGeom prst="hexagon">
          <a:avLst>
            <a:gd name="adj" fmla="val 28570"/>
            <a:gd name="vf" fmla="val 11547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Difficult</a:t>
          </a:r>
          <a:endParaRPr lang="en-US" sz="1300" kern="1200" dirty="0"/>
        </a:p>
      </dsp:txBody>
      <dsp:txXfrm>
        <a:off x="1336187" y="2351736"/>
        <a:ext cx="912982" cy="789836"/>
      </dsp:txXfrm>
    </dsp:sp>
    <dsp:sp modelId="{BD5D93DE-1D02-482A-85F8-FC15F9C7062A}">
      <dsp:nvSpPr>
        <dsp:cNvPr id="0" name=""/>
        <dsp:cNvSpPr/>
      </dsp:nvSpPr>
      <dsp:spPr>
        <a:xfrm>
          <a:off x="1109878" y="725017"/>
          <a:ext cx="1365600" cy="1181404"/>
        </a:xfrm>
        <a:prstGeom prst="hexagon">
          <a:avLst>
            <a:gd name="adj" fmla="val 28570"/>
            <a:gd name="vf" fmla="val 11547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Not something we can do</a:t>
          </a:r>
          <a:endParaRPr lang="en-US" sz="1300" kern="1200" dirty="0"/>
        </a:p>
      </dsp:txBody>
      <dsp:txXfrm>
        <a:off x="1336187" y="920801"/>
        <a:ext cx="912982" cy="7898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85DC4B-8C9B-46E1-ABBC-046244DA0D76}">
      <dsp:nvSpPr>
        <dsp:cNvPr id="0" name=""/>
        <dsp:cNvSpPr/>
      </dsp:nvSpPr>
      <dsp:spPr>
        <a:xfrm>
          <a:off x="0" y="99454"/>
          <a:ext cx="2113889" cy="126833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Faster Results</a:t>
          </a:r>
          <a:endParaRPr lang="en-US" sz="1900" kern="1200" dirty="0"/>
        </a:p>
      </dsp:txBody>
      <dsp:txXfrm>
        <a:off x="0" y="99454"/>
        <a:ext cx="2113889" cy="1268334"/>
      </dsp:txXfrm>
    </dsp:sp>
    <dsp:sp modelId="{48C5C4EC-F93B-4B6D-A8DC-22298C894AB2}">
      <dsp:nvSpPr>
        <dsp:cNvPr id="0" name=""/>
        <dsp:cNvSpPr/>
      </dsp:nvSpPr>
      <dsp:spPr>
        <a:xfrm>
          <a:off x="2325279" y="99454"/>
          <a:ext cx="2113889" cy="126833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Easier to manage</a:t>
          </a:r>
          <a:endParaRPr lang="en-US" sz="1900" kern="1200" dirty="0"/>
        </a:p>
      </dsp:txBody>
      <dsp:txXfrm>
        <a:off x="2325279" y="99454"/>
        <a:ext cx="2113889" cy="1268334"/>
      </dsp:txXfrm>
    </dsp:sp>
    <dsp:sp modelId="{D8959A10-C81E-4E51-BF76-829692941EF6}">
      <dsp:nvSpPr>
        <dsp:cNvPr id="0" name=""/>
        <dsp:cNvSpPr/>
      </dsp:nvSpPr>
      <dsp:spPr>
        <a:xfrm>
          <a:off x="4650558" y="99454"/>
          <a:ext cx="2113889" cy="126833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Less expensive</a:t>
          </a:r>
          <a:endParaRPr lang="en-US" sz="1900" kern="1200" dirty="0"/>
        </a:p>
      </dsp:txBody>
      <dsp:txXfrm>
        <a:off x="4650558" y="99454"/>
        <a:ext cx="2113889" cy="1268334"/>
      </dsp:txXfrm>
    </dsp:sp>
    <dsp:sp modelId="{5ED3F53B-6809-4EFE-BDC9-1B2BE7DB1272}">
      <dsp:nvSpPr>
        <dsp:cNvPr id="0" name=""/>
        <dsp:cNvSpPr/>
      </dsp:nvSpPr>
      <dsp:spPr>
        <a:xfrm>
          <a:off x="0" y="1579177"/>
          <a:ext cx="2113889" cy="126833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GB" sz="1900" kern="1200" dirty="0" smtClean="0"/>
            <a:t>More things can be tested</a:t>
          </a:r>
          <a:endParaRPr lang="en-US" sz="1900" kern="1200" dirty="0" smtClean="0"/>
        </a:p>
      </dsp:txBody>
      <dsp:txXfrm>
        <a:off x="0" y="1579177"/>
        <a:ext cx="2113889" cy="1268334"/>
      </dsp:txXfrm>
    </dsp:sp>
    <dsp:sp modelId="{CC08BBA3-6329-4119-9B6F-490011F44515}">
      <dsp:nvSpPr>
        <dsp:cNvPr id="0" name=""/>
        <dsp:cNvSpPr/>
      </dsp:nvSpPr>
      <dsp:spPr>
        <a:xfrm>
          <a:off x="2325279" y="1579177"/>
          <a:ext cx="2113889" cy="126833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Efficient Delivery is more likely to be implemented</a:t>
          </a:r>
          <a:endParaRPr lang="en-US" sz="1900" kern="1200" dirty="0"/>
        </a:p>
      </dsp:txBody>
      <dsp:txXfrm>
        <a:off x="2325279" y="1579177"/>
        <a:ext cx="2113889" cy="1268334"/>
      </dsp:txXfrm>
    </dsp:sp>
    <dsp:sp modelId="{D0C80368-CC06-45EA-ADB9-59A6E98AC998}">
      <dsp:nvSpPr>
        <dsp:cNvPr id="0" name=""/>
        <dsp:cNvSpPr/>
      </dsp:nvSpPr>
      <dsp:spPr>
        <a:xfrm>
          <a:off x="4650558" y="1579177"/>
          <a:ext cx="2113889" cy="126833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err="1" smtClean="0"/>
            <a:t>Minimises</a:t>
          </a:r>
          <a:r>
            <a:rPr lang="en-US" sz="1900" kern="1200" dirty="0" smtClean="0"/>
            <a:t> testing requirement for ethics conversations</a:t>
          </a:r>
          <a:endParaRPr lang="en-US" sz="1900" kern="1200" dirty="0"/>
        </a:p>
      </dsp:txBody>
      <dsp:txXfrm>
        <a:off x="4650558" y="1579177"/>
        <a:ext cx="2113889" cy="1268334"/>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Picture 12" descr="A blue square with white text&#10;&#10;Description automatically generated">
            <a:extLst>
              <a:ext uri="{FF2B5EF4-FFF2-40B4-BE49-F238E27FC236}">
                <a16:creationId xmlns:a16="http://schemas.microsoft.com/office/drawing/2014/main" id="{CEF62E92-C481-ADD0-83CC-6130A3218B30}"/>
              </a:ext>
            </a:extLst>
          </p:cNvPr>
          <p:cNvPicPr>
            <a:picLocks noChangeAspect="1"/>
          </p:cNvPicPr>
          <p:nvPr userDrawn="1"/>
        </p:nvPicPr>
        <p:blipFill>
          <a:blip r:embed="rId3"/>
          <a:stretch>
            <a:fillRect/>
          </a:stretch>
        </p:blipFill>
        <p:spPr>
          <a:xfrm>
            <a:off x="3262593" y="716055"/>
            <a:ext cx="2618815" cy="2618815"/>
          </a:xfrm>
          <a:prstGeom prst="rect">
            <a:avLst/>
          </a:prstGeom>
        </p:spPr>
      </p:pic>
      <p:sp>
        <p:nvSpPr>
          <p:cNvPr id="2" name="Title 1"/>
          <p:cNvSpPr>
            <a:spLocks noGrp="1"/>
          </p:cNvSpPr>
          <p:nvPr>
            <p:ph type="ctrTitle"/>
          </p:nvPr>
        </p:nvSpPr>
        <p:spPr>
          <a:xfrm>
            <a:off x="1143000" y="3324233"/>
            <a:ext cx="6858000" cy="726692"/>
          </a:xfrm>
        </p:spPr>
        <p:txBody>
          <a:bodyPr anchor="ctr" anchorCtr="0">
            <a:normAutofit/>
          </a:bodyPr>
          <a:lstStyle>
            <a:lvl1pPr algn="ctr">
              <a:defRPr sz="3000" b="1" i="0" spc="80" baseline="0">
                <a:solidFill>
                  <a:schemeClr val="bg1"/>
                </a:solidFill>
                <a:latin typeface="Cabin" pitchFamily="2" charset="77"/>
              </a:defRPr>
            </a:lvl1pPr>
          </a:lstStyle>
          <a:p>
            <a:r>
              <a:rPr lang="en-GB" dirty="0"/>
              <a:t>Click to edit Master title style</a:t>
            </a:r>
            <a:endParaRPr lang="en-US" dirty="0"/>
          </a:p>
        </p:txBody>
      </p:sp>
    </p:spTree>
    <p:extLst>
      <p:ext uri="{BB962C8B-B14F-4D97-AF65-F5344CB8AC3E}">
        <p14:creationId xmlns:p14="http://schemas.microsoft.com/office/powerpoint/2010/main" val="1536317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324EF68-003B-4615-322B-AB60927079B2}"/>
              </a:ext>
            </a:extLst>
          </p:cNvPr>
          <p:cNvSpPr txBox="1"/>
          <p:nvPr userDrawn="1"/>
        </p:nvSpPr>
        <p:spPr>
          <a:xfrm>
            <a:off x="29737" y="2"/>
            <a:ext cx="3977268" cy="261610"/>
          </a:xfrm>
          <a:prstGeom prst="rect">
            <a:avLst/>
          </a:prstGeom>
          <a:noFill/>
        </p:spPr>
        <p:txBody>
          <a:bodyPr wrap="square" rtlCol="0">
            <a:spAutoFit/>
          </a:bodyPr>
          <a:lstStyle/>
          <a:p>
            <a:r>
              <a:rPr lang="en-US" sz="1050" b="0" i="0" spc="50" baseline="0" dirty="0">
                <a:solidFill>
                  <a:schemeClr val="bg1"/>
                </a:solidFill>
                <a:latin typeface="Cabin" pitchFamily="2" charset="77"/>
              </a:rPr>
              <a:t>THAMES VALLEY VIOLENCE PREVENTION PARTNERSHIP</a:t>
            </a:r>
          </a:p>
        </p:txBody>
      </p:sp>
      <p:pic>
        <p:nvPicPr>
          <p:cNvPr id="9" name="Picture 8" descr="A blue and black triangle&#10;&#10;Description automatically generated">
            <a:extLst>
              <a:ext uri="{FF2B5EF4-FFF2-40B4-BE49-F238E27FC236}">
                <a16:creationId xmlns:a16="http://schemas.microsoft.com/office/drawing/2014/main" id="{4C94D653-4EDE-3AEF-86CC-25E226E2C0F3}"/>
              </a:ext>
            </a:extLst>
          </p:cNvPr>
          <p:cNvPicPr>
            <a:picLocks noChangeAspect="1"/>
          </p:cNvPicPr>
          <p:nvPr userDrawn="1"/>
        </p:nvPicPr>
        <p:blipFill>
          <a:blip r:embed="rId3"/>
          <a:stretch>
            <a:fillRect/>
          </a:stretch>
        </p:blipFill>
        <p:spPr>
          <a:xfrm>
            <a:off x="1535" y="4368800"/>
            <a:ext cx="384629" cy="779120"/>
          </a:xfrm>
          <a:prstGeom prst="rect">
            <a:avLst/>
          </a:prstGeom>
        </p:spPr>
      </p:pic>
      <p:cxnSp>
        <p:nvCxnSpPr>
          <p:cNvPr id="11" name="Straight Connector 10">
            <a:extLst>
              <a:ext uri="{FF2B5EF4-FFF2-40B4-BE49-F238E27FC236}">
                <a16:creationId xmlns:a16="http://schemas.microsoft.com/office/drawing/2014/main" id="{88126767-B794-2BD2-E60D-810F63ECFC7B}"/>
              </a:ext>
            </a:extLst>
          </p:cNvPr>
          <p:cNvCxnSpPr/>
          <p:nvPr userDrawn="1"/>
        </p:nvCxnSpPr>
        <p:spPr>
          <a:xfrm>
            <a:off x="775716" y="1281684"/>
            <a:ext cx="487680" cy="0"/>
          </a:xfrm>
          <a:prstGeom prst="line">
            <a:avLst/>
          </a:prstGeom>
          <a:ln w="47625">
            <a:solidFill>
              <a:srgbClr val="0FB6CC"/>
            </a:solidFill>
          </a:ln>
        </p:spPr>
        <p:style>
          <a:lnRef idx="3">
            <a:schemeClr val="dk1"/>
          </a:lnRef>
          <a:fillRef idx="0">
            <a:schemeClr val="dk1"/>
          </a:fillRef>
          <a:effectRef idx="2">
            <a:schemeClr val="dk1"/>
          </a:effectRef>
          <a:fontRef idx="minor">
            <a:schemeClr val="tx1"/>
          </a:fontRef>
        </p:style>
      </p:cxnSp>
      <p:sp>
        <p:nvSpPr>
          <p:cNvPr id="16" name="Title 1">
            <a:extLst>
              <a:ext uri="{FF2B5EF4-FFF2-40B4-BE49-F238E27FC236}">
                <a16:creationId xmlns:a16="http://schemas.microsoft.com/office/drawing/2014/main" id="{7E5CD0F5-1E94-3533-81A6-60E60BD6D8FD}"/>
              </a:ext>
            </a:extLst>
          </p:cNvPr>
          <p:cNvSpPr>
            <a:spLocks noGrp="1"/>
          </p:cNvSpPr>
          <p:nvPr>
            <p:ph type="title"/>
          </p:nvPr>
        </p:nvSpPr>
        <p:spPr>
          <a:xfrm>
            <a:off x="628650" y="528991"/>
            <a:ext cx="7886700" cy="686125"/>
          </a:xfrm>
        </p:spPr>
        <p:txBody>
          <a:bodyPr/>
          <a:lstStyle>
            <a:lvl1pPr>
              <a:defRPr>
                <a:solidFill>
                  <a:schemeClr val="bg1"/>
                </a:solidFill>
              </a:defRPr>
            </a:lvl1pPr>
          </a:lstStyle>
          <a:p>
            <a:r>
              <a:rPr lang="en-GB"/>
              <a:t>Click to edit Master title style</a:t>
            </a:r>
            <a:endParaRPr lang="en-US" dirty="0"/>
          </a:p>
        </p:txBody>
      </p:sp>
    </p:spTree>
    <p:extLst>
      <p:ext uri="{BB962C8B-B14F-4D97-AF65-F5344CB8AC3E}">
        <p14:creationId xmlns:p14="http://schemas.microsoft.com/office/powerpoint/2010/main" val="651366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gradFill>
          <a:gsLst>
            <a:gs pos="0">
              <a:srgbClr val="0F8290">
                <a:lumMod val="100000"/>
                <a:alpha val="10000"/>
              </a:srgbClr>
            </a:gs>
            <a:gs pos="97000">
              <a:schemeClr val="bg1"/>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000" b="1" i="0" spc="80" baseline="0">
                <a:solidFill>
                  <a:srgbClr val="0F8290"/>
                </a:solidFill>
                <a:latin typeface="Cabin" pitchFamily="2" charset="77"/>
              </a:defRPr>
            </a:lvl1pPr>
          </a:lstStyle>
          <a:p>
            <a:r>
              <a:rPr lang="en-GB" dirty="0"/>
              <a:t>Click to edit Master title style</a:t>
            </a:r>
            <a:endParaRPr lang="en-US" dirty="0"/>
          </a:p>
        </p:txBody>
      </p:sp>
      <p:sp>
        <p:nvSpPr>
          <p:cNvPr id="3" name="Content Placeholder 2"/>
          <p:cNvSpPr>
            <a:spLocks noGrp="1"/>
          </p:cNvSpPr>
          <p:nvPr>
            <p:ph idx="1"/>
          </p:nvPr>
        </p:nvSpPr>
        <p:spPr/>
        <p:txBody>
          <a:bodyPr/>
          <a:lstStyle>
            <a:lvl1pPr>
              <a:lnSpc>
                <a:spcPct val="120000"/>
              </a:lnSpc>
              <a:spcAft>
                <a:spcPts val="300"/>
              </a:spcAft>
              <a:defRPr b="0" i="0" spc="50" baseline="0">
                <a:latin typeface="Cabin" pitchFamily="2" charset="77"/>
              </a:defRPr>
            </a:lvl1pPr>
            <a:lvl2pPr>
              <a:lnSpc>
                <a:spcPct val="120000"/>
              </a:lnSpc>
              <a:spcAft>
                <a:spcPts val="300"/>
              </a:spcAft>
              <a:defRPr b="0" i="0" spc="50" baseline="0">
                <a:latin typeface="Cabin" pitchFamily="2" charset="77"/>
              </a:defRPr>
            </a:lvl2pPr>
            <a:lvl3pPr>
              <a:lnSpc>
                <a:spcPct val="120000"/>
              </a:lnSpc>
              <a:spcAft>
                <a:spcPts val="300"/>
              </a:spcAft>
              <a:defRPr b="0" i="0" spc="50" baseline="0">
                <a:latin typeface="Cabin" pitchFamily="2" charset="77"/>
              </a:defRPr>
            </a:lvl3pPr>
            <a:lvl4pPr>
              <a:lnSpc>
                <a:spcPct val="120000"/>
              </a:lnSpc>
              <a:spcAft>
                <a:spcPts val="300"/>
              </a:spcAft>
              <a:defRPr b="0" i="0" spc="50" baseline="0">
                <a:latin typeface="Cabin" pitchFamily="2" charset="77"/>
              </a:defRPr>
            </a:lvl4pPr>
            <a:lvl5pPr>
              <a:lnSpc>
                <a:spcPct val="120000"/>
              </a:lnSpc>
              <a:spcAft>
                <a:spcPts val="300"/>
              </a:spcAft>
              <a:defRPr b="0" i="0" spc="50" baseline="0">
                <a:latin typeface="Cabin" pitchFamily="2" charset="77"/>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921776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pc="80" baseline="0"/>
            </a:lvl1pPr>
          </a:lstStyle>
          <a:p>
            <a:r>
              <a:rPr lang="en-GB" dirty="0"/>
              <a:t>Click to edit Master title style</a:t>
            </a:r>
            <a:endParaRPr lang="en-US" dirty="0"/>
          </a:p>
        </p:txBody>
      </p:sp>
      <p:sp>
        <p:nvSpPr>
          <p:cNvPr id="3" name="Content Placeholder 2"/>
          <p:cNvSpPr>
            <a:spLocks noGrp="1"/>
          </p:cNvSpPr>
          <p:nvPr>
            <p:ph sz="half" idx="1"/>
          </p:nvPr>
        </p:nvSpPr>
        <p:spPr>
          <a:xfrm>
            <a:off x="628650" y="1228540"/>
            <a:ext cx="3886200" cy="2930728"/>
          </a:xfrm>
        </p:spPr>
        <p:txBody>
          <a:bodyPr/>
          <a:lstStyle>
            <a:lvl1pPr>
              <a:lnSpc>
                <a:spcPct val="120000"/>
              </a:lnSpc>
              <a:defRPr spc="50" baseline="0"/>
            </a:lvl1pPr>
            <a:lvl2pPr>
              <a:lnSpc>
                <a:spcPct val="120000"/>
              </a:lnSpc>
              <a:defRPr spc="50" baseline="0"/>
            </a:lvl2pPr>
            <a:lvl3pPr>
              <a:lnSpc>
                <a:spcPct val="120000"/>
              </a:lnSpc>
              <a:defRPr spc="50" baseline="0"/>
            </a:lvl3pPr>
            <a:lvl4pPr>
              <a:lnSpc>
                <a:spcPct val="120000"/>
              </a:lnSpc>
              <a:defRPr spc="50" baseline="0"/>
            </a:lvl4pPr>
            <a:lvl5pPr>
              <a:lnSpc>
                <a:spcPct val="120000"/>
              </a:lnSpc>
              <a:defRPr spc="50" baseline="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629150" y="1228540"/>
            <a:ext cx="3886200" cy="2930728"/>
          </a:xfrm>
        </p:spPr>
        <p:txBody>
          <a:bodyPr/>
          <a:lstStyle>
            <a:lvl1pPr>
              <a:lnSpc>
                <a:spcPct val="120000"/>
              </a:lnSpc>
              <a:defRPr spc="50" baseline="0"/>
            </a:lvl1pPr>
            <a:lvl2pPr>
              <a:lnSpc>
                <a:spcPct val="120000"/>
              </a:lnSpc>
              <a:defRPr spc="50" baseline="0"/>
            </a:lvl2pPr>
            <a:lvl3pPr>
              <a:lnSpc>
                <a:spcPct val="120000"/>
              </a:lnSpc>
              <a:defRPr spc="50" baseline="0"/>
            </a:lvl3pPr>
            <a:lvl4pPr>
              <a:lnSpc>
                <a:spcPct val="120000"/>
              </a:lnSpc>
              <a:defRPr spc="50" baseline="0"/>
            </a:lvl4pPr>
            <a:lvl5pPr>
              <a:lnSpc>
                <a:spcPct val="120000"/>
              </a:lnSpc>
              <a:defRPr spc="50" baseline="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487687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234496"/>
            <a:ext cx="3868340" cy="617934"/>
          </a:xfrm>
        </p:spPr>
        <p:txBody>
          <a:bodyPr anchor="ctr" anchorCtr="0"/>
          <a:lstStyle>
            <a:lvl1pPr marL="0" indent="0">
              <a:lnSpc>
                <a:spcPct val="120000"/>
              </a:lnSpc>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629842" y="1852430"/>
            <a:ext cx="3868340" cy="2436255"/>
          </a:xfrm>
        </p:spPr>
        <p:txBody>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p:cNvSpPr>
            <a:spLocks noGrp="1"/>
          </p:cNvSpPr>
          <p:nvPr>
            <p:ph type="body" sz="quarter" idx="3"/>
          </p:nvPr>
        </p:nvSpPr>
        <p:spPr>
          <a:xfrm>
            <a:off x="4629150" y="1234496"/>
            <a:ext cx="3887391" cy="617934"/>
          </a:xfrm>
        </p:spPr>
        <p:txBody>
          <a:bodyPr anchor="ctr" anchorCtr="0"/>
          <a:lstStyle>
            <a:lvl1pPr marL="0" indent="0">
              <a:lnSpc>
                <a:spcPct val="120000"/>
              </a:lnSpc>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29150" y="1852430"/>
            <a:ext cx="3887391" cy="2436255"/>
          </a:xfrm>
        </p:spPr>
        <p:txBody>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itle 1">
            <a:extLst>
              <a:ext uri="{FF2B5EF4-FFF2-40B4-BE49-F238E27FC236}">
                <a16:creationId xmlns:a16="http://schemas.microsoft.com/office/drawing/2014/main" id="{5773FD33-968A-EB56-55BC-682F21AEA469}"/>
              </a:ext>
            </a:extLst>
          </p:cNvPr>
          <p:cNvSpPr>
            <a:spLocks noGrp="1"/>
          </p:cNvSpPr>
          <p:nvPr>
            <p:ph type="title"/>
          </p:nvPr>
        </p:nvSpPr>
        <p:spPr>
          <a:xfrm>
            <a:off x="628650" y="528991"/>
            <a:ext cx="7886700" cy="686125"/>
          </a:xfrm>
        </p:spPr>
        <p:txBody>
          <a:bodyPr/>
          <a:lstStyle>
            <a:lvl1pPr>
              <a:defRPr spc="80" baseline="0"/>
            </a:lvl1pPr>
          </a:lstStyle>
          <a:p>
            <a:r>
              <a:rPr lang="en-GB" dirty="0"/>
              <a:t>Click to edit Master title style</a:t>
            </a:r>
            <a:endParaRPr lang="en-US" dirty="0"/>
          </a:p>
        </p:txBody>
      </p:sp>
    </p:spTree>
    <p:extLst>
      <p:ext uri="{BB962C8B-B14F-4D97-AF65-F5344CB8AC3E}">
        <p14:creationId xmlns:p14="http://schemas.microsoft.com/office/powerpoint/2010/main" val="3312743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Tree>
    <p:extLst>
      <p:ext uri="{BB962C8B-B14F-4D97-AF65-F5344CB8AC3E}">
        <p14:creationId xmlns:p14="http://schemas.microsoft.com/office/powerpoint/2010/main" val="2271745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9550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ack cov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0E361103-3010-7F6B-44E1-B32C179EF37A}"/>
              </a:ext>
            </a:extLst>
          </p:cNvPr>
          <p:cNvSpPr>
            <a:spLocks noGrp="1"/>
          </p:cNvSpPr>
          <p:nvPr>
            <p:ph type="subTitle" idx="4294967295"/>
          </p:nvPr>
        </p:nvSpPr>
        <p:spPr>
          <a:xfrm>
            <a:off x="372533" y="305459"/>
            <a:ext cx="3886200" cy="761339"/>
          </a:xfrm>
        </p:spPr>
        <p:txBody>
          <a:bodyPr lIns="0" tIns="0" rIns="0" bIns="0">
            <a:normAutofit/>
          </a:bodyPr>
          <a:lstStyle/>
          <a:p>
            <a:pPr algn="l">
              <a:lnSpc>
                <a:spcPct val="130000"/>
              </a:lnSpc>
              <a:spcBef>
                <a:spcPts val="0"/>
              </a:spcBef>
            </a:pPr>
            <a:r>
              <a:rPr lang="en-GB" sz="1200" b="1" spc="100" dirty="0">
                <a:solidFill>
                  <a:schemeClr val="bg1"/>
                </a:solidFill>
                <a:effectLst/>
                <a:latin typeface="Cabin SemiBold" pitchFamily="2" charset="77"/>
              </a:rPr>
              <a:t>Thames Valley Violence Prevention Partnership</a:t>
            </a:r>
            <a:endParaRPr lang="en-GB" sz="1200" b="1" spc="100" dirty="0">
              <a:solidFill>
                <a:schemeClr val="bg1"/>
              </a:solidFill>
              <a:latin typeface="Cabin SemiBold" pitchFamily="2" charset="77"/>
            </a:endParaRPr>
          </a:p>
          <a:p>
            <a:pPr algn="l">
              <a:lnSpc>
                <a:spcPct val="130000"/>
              </a:lnSpc>
              <a:spcBef>
                <a:spcPts val="0"/>
              </a:spcBef>
            </a:pPr>
            <a:r>
              <a:rPr lang="en-GB" sz="1000" spc="100" dirty="0">
                <a:solidFill>
                  <a:schemeClr val="bg1"/>
                </a:solidFill>
                <a:effectLst/>
                <a:latin typeface="Cabin" pitchFamily="2" charset="77"/>
              </a:rPr>
              <a:t>Thames Valley Police, Headquarters South, </a:t>
            </a:r>
          </a:p>
          <a:p>
            <a:pPr algn="l">
              <a:lnSpc>
                <a:spcPct val="130000"/>
              </a:lnSpc>
              <a:spcBef>
                <a:spcPts val="0"/>
              </a:spcBef>
            </a:pPr>
            <a:r>
              <a:rPr lang="en-GB" sz="1000" spc="100" dirty="0">
                <a:solidFill>
                  <a:schemeClr val="bg1"/>
                </a:solidFill>
                <a:effectLst/>
                <a:latin typeface="Cabin" pitchFamily="2" charset="77"/>
              </a:rPr>
              <a:t>Communications Team, Oxford Road, Kidlington </a:t>
            </a:r>
            <a:endParaRPr lang="en-GB" sz="1000" spc="100" dirty="0">
              <a:solidFill>
                <a:schemeClr val="bg1"/>
              </a:solidFill>
              <a:latin typeface="Cabin" pitchFamily="2" charset="77"/>
            </a:endParaRPr>
          </a:p>
        </p:txBody>
      </p:sp>
    </p:spTree>
    <p:extLst>
      <p:ext uri="{BB962C8B-B14F-4D97-AF65-F5344CB8AC3E}">
        <p14:creationId xmlns:p14="http://schemas.microsoft.com/office/powerpoint/2010/main" val="3115018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0F8290">
                <a:lumMod val="100000"/>
                <a:alpha val="10000"/>
              </a:srgbClr>
            </a:gs>
            <a:gs pos="97000">
              <a:schemeClr val="bg1"/>
            </a:gs>
          </a:gsLst>
          <a:lin ang="5400000" scaled="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528991"/>
            <a:ext cx="7886700" cy="686125"/>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628650" y="1228543"/>
            <a:ext cx="7886700" cy="3245290"/>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Rectangle 3">
            <a:extLst>
              <a:ext uri="{FF2B5EF4-FFF2-40B4-BE49-F238E27FC236}">
                <a16:creationId xmlns:a16="http://schemas.microsoft.com/office/drawing/2014/main" id="{21AD3E8B-973F-702B-789A-8A97D38CE007}"/>
              </a:ext>
            </a:extLst>
          </p:cNvPr>
          <p:cNvSpPr/>
          <p:nvPr userDrawn="1"/>
        </p:nvSpPr>
        <p:spPr>
          <a:xfrm>
            <a:off x="-1" y="0"/>
            <a:ext cx="9143999" cy="251999"/>
          </a:xfrm>
          <a:prstGeom prst="rect">
            <a:avLst/>
          </a:prstGeom>
          <a:gradFill>
            <a:gsLst>
              <a:gs pos="33000">
                <a:srgbClr val="2E244F"/>
              </a:gs>
              <a:gs pos="0">
                <a:srgbClr val="221846"/>
              </a:gs>
              <a:gs pos="66000">
                <a:srgbClr val="332358"/>
              </a:gs>
              <a:gs pos="100000">
                <a:srgbClr val="221846"/>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7" name="Picture 6" descr="A purple diamond on a black background&#10;&#10;Description automatically generated">
            <a:extLst>
              <a:ext uri="{FF2B5EF4-FFF2-40B4-BE49-F238E27FC236}">
                <a16:creationId xmlns:a16="http://schemas.microsoft.com/office/drawing/2014/main" id="{6F92590B-DA85-AD87-8D28-E590AEC44D69}"/>
              </a:ext>
            </a:extLst>
          </p:cNvPr>
          <p:cNvPicPr>
            <a:picLocks noChangeAspect="1"/>
          </p:cNvPicPr>
          <p:nvPr userDrawn="1"/>
        </p:nvPicPr>
        <p:blipFill>
          <a:blip r:embed="rId10"/>
          <a:stretch>
            <a:fillRect/>
          </a:stretch>
        </p:blipFill>
        <p:spPr>
          <a:xfrm>
            <a:off x="0" y="4367960"/>
            <a:ext cx="398541" cy="775540"/>
          </a:xfrm>
          <a:prstGeom prst="rect">
            <a:avLst/>
          </a:prstGeom>
        </p:spPr>
      </p:pic>
      <p:sp>
        <p:nvSpPr>
          <p:cNvPr id="5" name="TextBox 4">
            <a:extLst>
              <a:ext uri="{FF2B5EF4-FFF2-40B4-BE49-F238E27FC236}">
                <a16:creationId xmlns:a16="http://schemas.microsoft.com/office/drawing/2014/main" id="{44343CA9-8548-6462-9941-140BFE0F5F47}"/>
              </a:ext>
            </a:extLst>
          </p:cNvPr>
          <p:cNvSpPr txBox="1"/>
          <p:nvPr userDrawn="1"/>
        </p:nvSpPr>
        <p:spPr>
          <a:xfrm>
            <a:off x="29737" y="2"/>
            <a:ext cx="3977268" cy="261610"/>
          </a:xfrm>
          <a:prstGeom prst="rect">
            <a:avLst/>
          </a:prstGeom>
          <a:noFill/>
        </p:spPr>
        <p:txBody>
          <a:bodyPr wrap="square" rtlCol="0">
            <a:spAutoFit/>
          </a:bodyPr>
          <a:lstStyle/>
          <a:p>
            <a:r>
              <a:rPr lang="en-US" sz="1050" b="0" i="0" spc="50" baseline="0" dirty="0">
                <a:solidFill>
                  <a:schemeClr val="bg1"/>
                </a:solidFill>
                <a:latin typeface="Cabin" pitchFamily="2" charset="77"/>
              </a:rPr>
              <a:t>THAMES VALLEY VIOLENCE PREVENTION PARTNERSHIP</a:t>
            </a:r>
          </a:p>
        </p:txBody>
      </p:sp>
    </p:spTree>
    <p:extLst>
      <p:ext uri="{BB962C8B-B14F-4D97-AF65-F5344CB8AC3E}">
        <p14:creationId xmlns:p14="http://schemas.microsoft.com/office/powerpoint/2010/main" val="1368108896"/>
      </p:ext>
    </p:extLst>
  </p:cSld>
  <p:clrMap bg1="lt1" tx1="dk1" bg2="lt2" tx2="dk2" accent1="accent1" accent2="accent2" accent3="accent3" accent4="accent4" accent5="accent5" accent6="accent6" hlink="hlink" folHlink="folHlink"/>
  <p:sldLayoutIdLst>
    <p:sldLayoutId id="2147483661" r:id="rId1"/>
    <p:sldLayoutId id="2147483669" r:id="rId2"/>
    <p:sldLayoutId id="2147483662" r:id="rId3"/>
    <p:sldLayoutId id="2147483664" r:id="rId4"/>
    <p:sldLayoutId id="2147483665" r:id="rId5"/>
    <p:sldLayoutId id="2147483666" r:id="rId6"/>
    <p:sldLayoutId id="2147483667" r:id="rId7"/>
    <p:sldLayoutId id="2147483668" r:id="rId8"/>
  </p:sldLayoutIdLst>
  <p:txStyles>
    <p:titleStyle>
      <a:lvl1pPr algn="l" defTabSz="685800" rtl="0" eaLnBrk="1" latinLnBrk="0" hangingPunct="1">
        <a:lnSpc>
          <a:spcPct val="90000"/>
        </a:lnSpc>
        <a:spcBef>
          <a:spcPct val="0"/>
        </a:spcBef>
        <a:buNone/>
        <a:defRPr sz="3000" b="1" i="0" kern="1200" spc="80" baseline="0">
          <a:solidFill>
            <a:srgbClr val="0F8290"/>
          </a:solidFill>
          <a:latin typeface="Cabin" pitchFamily="2" charset="77"/>
          <a:ea typeface="+mj-ea"/>
          <a:cs typeface="+mj-cs"/>
        </a:defRPr>
      </a:lvl1pPr>
    </p:titleStyle>
    <p:bodyStyle>
      <a:lvl1pPr marL="171450" indent="-171450" algn="l" defTabSz="685800" rtl="0" eaLnBrk="1" latinLnBrk="0" hangingPunct="1">
        <a:lnSpc>
          <a:spcPct val="120000"/>
        </a:lnSpc>
        <a:spcBef>
          <a:spcPts val="750"/>
        </a:spcBef>
        <a:spcAft>
          <a:spcPts val="300"/>
        </a:spcAft>
        <a:buFont typeface="Arial" panose="020B0604020202020204" pitchFamily="34" charset="0"/>
        <a:buChar char="•"/>
        <a:defRPr sz="2100" b="0" i="0" kern="1200" spc="50" baseline="0">
          <a:solidFill>
            <a:schemeClr val="tx1"/>
          </a:solidFill>
          <a:latin typeface="Cabin" pitchFamily="2" charset="77"/>
          <a:ea typeface="+mn-ea"/>
          <a:cs typeface="+mn-cs"/>
        </a:defRPr>
      </a:lvl1pPr>
      <a:lvl2pPr marL="514350" indent="-171450" algn="l" defTabSz="685800" rtl="0" eaLnBrk="1" latinLnBrk="0" hangingPunct="1">
        <a:lnSpc>
          <a:spcPct val="120000"/>
        </a:lnSpc>
        <a:spcBef>
          <a:spcPts val="375"/>
        </a:spcBef>
        <a:spcAft>
          <a:spcPts val="300"/>
        </a:spcAft>
        <a:buFont typeface="Arial" panose="020B0604020202020204" pitchFamily="34" charset="0"/>
        <a:buChar char="•"/>
        <a:defRPr sz="1800" b="0" i="0" kern="1200" spc="50" baseline="0">
          <a:solidFill>
            <a:schemeClr val="tx1"/>
          </a:solidFill>
          <a:latin typeface="Cabin" pitchFamily="2" charset="77"/>
          <a:ea typeface="+mn-ea"/>
          <a:cs typeface="+mn-cs"/>
        </a:defRPr>
      </a:lvl2pPr>
      <a:lvl3pPr marL="857250" indent="-171450" algn="l" defTabSz="685800" rtl="0" eaLnBrk="1" latinLnBrk="0" hangingPunct="1">
        <a:lnSpc>
          <a:spcPct val="120000"/>
        </a:lnSpc>
        <a:spcBef>
          <a:spcPts val="375"/>
        </a:spcBef>
        <a:spcAft>
          <a:spcPts val="300"/>
        </a:spcAft>
        <a:buFont typeface="Arial" panose="020B0604020202020204" pitchFamily="34" charset="0"/>
        <a:buChar char="•"/>
        <a:defRPr sz="1500" b="0" i="0" kern="1200" spc="50" baseline="0">
          <a:solidFill>
            <a:schemeClr val="tx1"/>
          </a:solidFill>
          <a:latin typeface="Cabin" pitchFamily="2" charset="77"/>
          <a:ea typeface="+mn-ea"/>
          <a:cs typeface="+mn-cs"/>
        </a:defRPr>
      </a:lvl3pPr>
      <a:lvl4pPr marL="1200150" indent="-171450" algn="l" defTabSz="685800" rtl="0" eaLnBrk="1" latinLnBrk="0" hangingPunct="1">
        <a:lnSpc>
          <a:spcPct val="120000"/>
        </a:lnSpc>
        <a:spcBef>
          <a:spcPts val="375"/>
        </a:spcBef>
        <a:spcAft>
          <a:spcPts val="300"/>
        </a:spcAft>
        <a:buFont typeface="Arial" panose="020B0604020202020204" pitchFamily="34" charset="0"/>
        <a:buChar char="•"/>
        <a:defRPr sz="1350" b="0" i="0" kern="1200" spc="50" baseline="0">
          <a:solidFill>
            <a:schemeClr val="tx1"/>
          </a:solidFill>
          <a:latin typeface="Cabin" pitchFamily="2" charset="77"/>
          <a:ea typeface="+mn-ea"/>
          <a:cs typeface="+mn-cs"/>
        </a:defRPr>
      </a:lvl4pPr>
      <a:lvl5pPr marL="1543050" indent="-171450" algn="l" defTabSz="685800" rtl="0" eaLnBrk="1" latinLnBrk="0" hangingPunct="1">
        <a:lnSpc>
          <a:spcPct val="120000"/>
        </a:lnSpc>
        <a:spcBef>
          <a:spcPts val="375"/>
        </a:spcBef>
        <a:spcAft>
          <a:spcPts val="300"/>
        </a:spcAft>
        <a:buFont typeface="Arial" panose="020B0604020202020204" pitchFamily="34" charset="0"/>
        <a:buChar char="•"/>
        <a:defRPr sz="1350" b="0" i="0" kern="1200" spc="50" baseline="0">
          <a:solidFill>
            <a:schemeClr val="tx1"/>
          </a:solidFill>
          <a:latin typeface="Cabin"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hyperlink" Target="https://www.nationalarchives.gov.uk/doc/open-government-licence/version/3/"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52345-4831-2091-DC14-BF7D88D1FB8E}"/>
              </a:ext>
            </a:extLst>
          </p:cNvPr>
          <p:cNvSpPr>
            <a:spLocks noGrp="1"/>
          </p:cNvSpPr>
          <p:nvPr>
            <p:ph type="ctrTitle"/>
          </p:nvPr>
        </p:nvSpPr>
        <p:spPr>
          <a:xfrm>
            <a:off x="712694" y="3317507"/>
            <a:ext cx="7752230" cy="1675471"/>
          </a:xfrm>
        </p:spPr>
        <p:txBody>
          <a:bodyPr>
            <a:normAutofit fontScale="90000"/>
          </a:bodyPr>
          <a:lstStyle/>
          <a:p>
            <a:r>
              <a:rPr lang="en-US" sz="2700" dirty="0" smtClean="0"/>
              <a:t>Using the Research Project Lifecycle to </a:t>
            </a:r>
            <a:br>
              <a:rPr lang="en-US" sz="2700" dirty="0" smtClean="0"/>
            </a:br>
            <a:r>
              <a:rPr lang="en-US" sz="2700" dirty="0" smtClean="0"/>
              <a:t>Design and Run Small Scale RCTs</a:t>
            </a:r>
            <a:r>
              <a:rPr lang="en-US" dirty="0" smtClean="0"/>
              <a:t/>
            </a:r>
            <a:br>
              <a:rPr lang="en-US" dirty="0" smtClean="0"/>
            </a:br>
            <a:r>
              <a:rPr lang="en-US" sz="1800" dirty="0" smtClean="0">
                <a:solidFill>
                  <a:srgbClr val="0F8290"/>
                </a:solidFill>
              </a:rPr>
              <a:t>YEF Virtual Learning Cafe: 16</a:t>
            </a:r>
            <a:r>
              <a:rPr lang="en-US" sz="1800" baseline="30000" dirty="0" smtClean="0">
                <a:solidFill>
                  <a:srgbClr val="0F8290"/>
                </a:solidFill>
              </a:rPr>
              <a:t>th</a:t>
            </a:r>
            <a:r>
              <a:rPr lang="en-US" sz="1800" dirty="0" smtClean="0">
                <a:solidFill>
                  <a:srgbClr val="0F8290"/>
                </a:solidFill>
              </a:rPr>
              <a:t> July </a:t>
            </a:r>
            <a:r>
              <a:rPr lang="en-US" sz="1800" dirty="0">
                <a:solidFill>
                  <a:srgbClr val="0F8290"/>
                </a:solidFill>
              </a:rPr>
              <a:t>2024</a:t>
            </a:r>
            <a:r>
              <a:rPr lang="en-US" dirty="0" smtClean="0"/>
              <a:t/>
            </a:r>
            <a:br>
              <a:rPr lang="en-US" dirty="0" smtClean="0"/>
            </a:br>
            <a:r>
              <a:rPr lang="en-US" sz="2200" dirty="0" smtClean="0"/>
              <a:t/>
            </a:r>
            <a:br>
              <a:rPr lang="en-US" sz="2200" dirty="0" smtClean="0"/>
            </a:br>
            <a:r>
              <a:rPr lang="en-US" sz="1800" dirty="0" smtClean="0"/>
              <a:t>Tori Olphin, M.B.E. – Head of Data Science, Research and Evaluation, Thames Valley Violence Prevention Partnership</a:t>
            </a:r>
            <a:endParaRPr lang="en-US" sz="1800" dirty="0"/>
          </a:p>
        </p:txBody>
      </p:sp>
    </p:spTree>
    <p:extLst>
      <p:ext uri="{BB962C8B-B14F-4D97-AF65-F5344CB8AC3E}">
        <p14:creationId xmlns:p14="http://schemas.microsoft.com/office/powerpoint/2010/main" val="1397081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little bit of background</a:t>
            </a:r>
            <a:endParaRPr lang="en-GB" dirty="0"/>
          </a:p>
        </p:txBody>
      </p:sp>
      <p:sp>
        <p:nvSpPr>
          <p:cNvPr id="3" name="Content Placeholder 2"/>
          <p:cNvSpPr>
            <a:spLocks noGrp="1"/>
          </p:cNvSpPr>
          <p:nvPr>
            <p:ph idx="1"/>
          </p:nvPr>
        </p:nvSpPr>
        <p:spPr/>
        <p:txBody>
          <a:bodyPr>
            <a:normAutofit fontScale="47500" lnSpcReduction="20000"/>
          </a:bodyPr>
          <a:lstStyle/>
          <a:p>
            <a:r>
              <a:rPr lang="en-GB" dirty="0" smtClean="0"/>
              <a:t>Chief Data Scientist and Head of Research </a:t>
            </a:r>
            <a:r>
              <a:rPr lang="en-GB" dirty="0"/>
              <a:t>with a background in policing</a:t>
            </a:r>
          </a:p>
          <a:p>
            <a:r>
              <a:rPr lang="en-GB" dirty="0"/>
              <a:t>Has conducted or been involved in the research design and analysis of between 200 and 250 trials conducted live in the public sector</a:t>
            </a:r>
          </a:p>
          <a:p>
            <a:r>
              <a:rPr lang="en-GB" dirty="0"/>
              <a:t>Including multiple randomised controlled trials</a:t>
            </a:r>
          </a:p>
          <a:p>
            <a:r>
              <a:rPr lang="en-GB" dirty="0"/>
              <a:t>Experience of conducting large scale change management projects, value stream mapping, target design and monitoring, and resource allocation projects</a:t>
            </a:r>
          </a:p>
          <a:p>
            <a:r>
              <a:rPr lang="en-GB" dirty="0"/>
              <a:t>Designed with a project manager with experience gained at Amazon and </a:t>
            </a:r>
            <a:r>
              <a:rPr lang="en-GB" dirty="0" err="1"/>
              <a:t>startup</a:t>
            </a:r>
            <a:r>
              <a:rPr lang="en-GB" dirty="0"/>
              <a:t> tech companies, as well as other larger private sector organisations</a:t>
            </a:r>
          </a:p>
          <a:p>
            <a:endParaRPr lang="en-GB" dirty="0"/>
          </a:p>
          <a:p>
            <a:r>
              <a:rPr lang="en-GB" dirty="0"/>
              <a:t>The views and conclusions that have led to the design and presentation of this approach have arisen due to experience that has made it clear that there are repeated pitfalls that public sector agencies fall into when trying to produce good evidence of what works, and when making decisions about how to identify what money and resource should be spent </a:t>
            </a:r>
            <a:r>
              <a:rPr lang="en-GB" dirty="0" smtClean="0"/>
              <a:t>on</a:t>
            </a:r>
            <a:endParaRPr lang="en-GB" dirty="0"/>
          </a:p>
        </p:txBody>
      </p:sp>
    </p:spTree>
    <p:extLst>
      <p:ext uri="{BB962C8B-B14F-4D97-AF65-F5344CB8AC3E}">
        <p14:creationId xmlns:p14="http://schemas.microsoft.com/office/powerpoint/2010/main" val="21446258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046921"/>
            <a:ext cx="2476776" cy="2818295"/>
          </a:xfrm>
        </p:spPr>
        <p:txBody>
          <a:bodyPr>
            <a:normAutofit/>
          </a:bodyPr>
          <a:lstStyle/>
          <a:p>
            <a:r>
              <a:rPr lang="en-GB" sz="2400" dirty="0" smtClean="0"/>
              <a:t>Motivations for searching for this approach:</a:t>
            </a:r>
            <a:br>
              <a:rPr lang="en-GB" sz="2400" dirty="0" smtClean="0"/>
            </a:br>
            <a:r>
              <a:rPr lang="en-GB" sz="2400" dirty="0"/>
              <a:t/>
            </a:r>
            <a:br>
              <a:rPr lang="en-GB" sz="2400" dirty="0"/>
            </a:br>
            <a:r>
              <a:rPr lang="en-GB" sz="1800" b="0" dirty="0" smtClean="0">
                <a:solidFill>
                  <a:schemeClr val="tx1"/>
                </a:solidFill>
              </a:rPr>
              <a:t>Some Issues with Public Sector Interventions and Research</a:t>
            </a:r>
            <a:endParaRPr lang="en-GB" sz="2400" dirty="0"/>
          </a:p>
        </p:txBody>
      </p:sp>
      <p:sp>
        <p:nvSpPr>
          <p:cNvPr id="3" name="Content Placeholder 2"/>
          <p:cNvSpPr>
            <a:spLocks noGrp="1"/>
          </p:cNvSpPr>
          <p:nvPr>
            <p:ph idx="1"/>
          </p:nvPr>
        </p:nvSpPr>
        <p:spPr>
          <a:xfrm>
            <a:off x="3330714" y="528991"/>
            <a:ext cx="5184636" cy="4325722"/>
          </a:xfrm>
        </p:spPr>
        <p:txBody>
          <a:bodyPr>
            <a:normAutofit fontScale="85000" lnSpcReduction="20000"/>
          </a:bodyPr>
          <a:lstStyle/>
          <a:p>
            <a:pPr marL="0" indent="0">
              <a:buNone/>
            </a:pPr>
            <a:r>
              <a:rPr lang="en-GB" b="1" dirty="0"/>
              <a:t>Common issues:</a:t>
            </a:r>
          </a:p>
          <a:p>
            <a:r>
              <a:rPr lang="en-GB" dirty="0"/>
              <a:t>Short funding deadlines lead to less planning</a:t>
            </a:r>
          </a:p>
          <a:p>
            <a:r>
              <a:rPr lang="en-GB" dirty="0"/>
              <a:t>Analysis not planned before implementation</a:t>
            </a:r>
          </a:p>
          <a:p>
            <a:r>
              <a:rPr lang="en-GB" dirty="0"/>
              <a:t>Lack of tracking of delivery</a:t>
            </a:r>
          </a:p>
          <a:p>
            <a:r>
              <a:rPr lang="en-GB" dirty="0"/>
              <a:t>Fear of running randomised trials</a:t>
            </a:r>
          </a:p>
          <a:p>
            <a:r>
              <a:rPr lang="en-GB" dirty="0"/>
              <a:t>Control groups are usually not pre-planned</a:t>
            </a:r>
          </a:p>
          <a:p>
            <a:r>
              <a:rPr lang="en-GB" dirty="0"/>
              <a:t>Counterfactual not identified</a:t>
            </a:r>
          </a:p>
          <a:p>
            <a:r>
              <a:rPr lang="en-GB" dirty="0"/>
              <a:t>No baseline measurements taken</a:t>
            </a:r>
          </a:p>
          <a:p>
            <a:r>
              <a:rPr lang="en-GB" dirty="0"/>
              <a:t>Eligibility criteria not easily identified</a:t>
            </a:r>
          </a:p>
          <a:p>
            <a:r>
              <a:rPr lang="en-GB" dirty="0"/>
              <a:t>Group sizes not based on prior evidence</a:t>
            </a:r>
          </a:p>
          <a:p>
            <a:endParaRPr lang="en-GB" dirty="0"/>
          </a:p>
        </p:txBody>
      </p:sp>
    </p:spTree>
    <p:extLst>
      <p:ext uri="{BB962C8B-B14F-4D97-AF65-F5344CB8AC3E}">
        <p14:creationId xmlns:p14="http://schemas.microsoft.com/office/powerpoint/2010/main" val="6545773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046921"/>
            <a:ext cx="2476776" cy="2818295"/>
          </a:xfrm>
        </p:spPr>
        <p:txBody>
          <a:bodyPr>
            <a:normAutofit/>
          </a:bodyPr>
          <a:lstStyle/>
          <a:p>
            <a:r>
              <a:rPr lang="en-GB" sz="2400" dirty="0" smtClean="0"/>
              <a:t>Motivations for searching for this approach:</a:t>
            </a:r>
            <a:br>
              <a:rPr lang="en-GB" sz="2400" dirty="0" smtClean="0"/>
            </a:br>
            <a:r>
              <a:rPr lang="en-GB" sz="2400" dirty="0"/>
              <a:t/>
            </a:r>
            <a:br>
              <a:rPr lang="en-GB" sz="2400" dirty="0"/>
            </a:br>
            <a:r>
              <a:rPr lang="en-GB" sz="1800" b="0" dirty="0" smtClean="0">
                <a:solidFill>
                  <a:schemeClr val="tx1"/>
                </a:solidFill>
              </a:rPr>
              <a:t>Some Issues with Public Sector Interventions and Research</a:t>
            </a:r>
            <a:endParaRPr lang="en-GB" sz="2400" dirty="0"/>
          </a:p>
        </p:txBody>
      </p:sp>
      <p:sp>
        <p:nvSpPr>
          <p:cNvPr id="3" name="Content Placeholder 2"/>
          <p:cNvSpPr>
            <a:spLocks noGrp="1"/>
          </p:cNvSpPr>
          <p:nvPr>
            <p:ph idx="1"/>
          </p:nvPr>
        </p:nvSpPr>
        <p:spPr>
          <a:xfrm>
            <a:off x="3330714" y="528991"/>
            <a:ext cx="5184636" cy="3944842"/>
          </a:xfrm>
        </p:spPr>
        <p:txBody>
          <a:bodyPr>
            <a:normAutofit fontScale="85000" lnSpcReduction="20000"/>
          </a:bodyPr>
          <a:lstStyle/>
          <a:p>
            <a:pPr marL="0" indent="0">
              <a:buNone/>
            </a:pPr>
            <a:r>
              <a:rPr lang="en-GB" b="1" dirty="0" smtClean="0"/>
              <a:t>Leads to:</a:t>
            </a:r>
            <a:endParaRPr lang="en-GB" b="1" dirty="0"/>
          </a:p>
          <a:p>
            <a:r>
              <a:rPr lang="en-GB" dirty="0"/>
              <a:t>Not being able to say what works, or what effect has been had for the money/resource</a:t>
            </a:r>
          </a:p>
          <a:p>
            <a:r>
              <a:rPr lang="en-GB" dirty="0"/>
              <a:t>Asking for someone to evaluate something after it has already been finished</a:t>
            </a:r>
          </a:p>
          <a:p>
            <a:r>
              <a:rPr lang="en-GB" dirty="0"/>
              <a:t>Issues with interventions not being picked up until later</a:t>
            </a:r>
          </a:p>
          <a:p>
            <a:r>
              <a:rPr lang="en-GB" dirty="0"/>
              <a:t>Clashes between interventions</a:t>
            </a:r>
          </a:p>
          <a:p>
            <a:r>
              <a:rPr lang="en-GB" dirty="0"/>
              <a:t>Rushed implementation</a:t>
            </a:r>
          </a:p>
          <a:p>
            <a:r>
              <a:rPr lang="en-GB" dirty="0"/>
              <a:t>Inefficient or insufficient levels of </a:t>
            </a:r>
            <a:r>
              <a:rPr lang="en-GB" dirty="0" smtClean="0"/>
              <a:t>resourcing</a:t>
            </a:r>
            <a:endParaRPr lang="en-GB" dirty="0"/>
          </a:p>
        </p:txBody>
      </p:sp>
    </p:spTree>
    <p:extLst>
      <p:ext uri="{BB962C8B-B14F-4D97-AF65-F5344CB8AC3E}">
        <p14:creationId xmlns:p14="http://schemas.microsoft.com/office/powerpoint/2010/main" val="7976819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Principles the Lifecycle is built upon</a:t>
            </a:r>
            <a:endParaRPr lang="en-GB" dirty="0"/>
          </a:p>
        </p:txBody>
      </p:sp>
      <p:sp>
        <p:nvSpPr>
          <p:cNvPr id="3" name="Content Placeholder 2"/>
          <p:cNvSpPr>
            <a:spLocks noGrp="1"/>
          </p:cNvSpPr>
          <p:nvPr>
            <p:ph idx="1"/>
          </p:nvPr>
        </p:nvSpPr>
        <p:spPr/>
        <p:txBody>
          <a:bodyPr>
            <a:normAutofit fontScale="70000" lnSpcReduction="20000"/>
          </a:bodyPr>
          <a:lstStyle/>
          <a:p>
            <a:r>
              <a:rPr lang="en-GB" dirty="0"/>
              <a:t>We need strong evidence to be able to argue for spending money or resource in one way, over another</a:t>
            </a:r>
          </a:p>
          <a:p>
            <a:r>
              <a:rPr lang="en-GB" dirty="0"/>
              <a:t>Some things either don’t work and would be a waste of resources, or backfire and cause harm, therefore we should test to ensure we are not doing either</a:t>
            </a:r>
          </a:p>
          <a:p>
            <a:r>
              <a:rPr lang="en-GB" dirty="0"/>
              <a:t>The fundamentals of research are the most important part: Spending time on baseline measurements and planning saves far more time and effort later</a:t>
            </a:r>
          </a:p>
          <a:p>
            <a:r>
              <a:rPr lang="en-GB" dirty="0"/>
              <a:t>Analysis and Evaluation happens in the planning phase, if you have not planned the trial based on how you will evaluate it, the evaluation will be poor</a:t>
            </a:r>
          </a:p>
          <a:p>
            <a:r>
              <a:rPr lang="en-GB" dirty="0"/>
              <a:t>It is better to have the best test you can do of something that can actually be implemented, than a perfect experiment examining something that only works in laboratory </a:t>
            </a:r>
            <a:r>
              <a:rPr lang="en-GB" dirty="0" smtClean="0"/>
              <a:t>conditions</a:t>
            </a:r>
            <a:endParaRPr lang="en-GB" dirty="0"/>
          </a:p>
        </p:txBody>
      </p:sp>
    </p:spTree>
    <p:extLst>
      <p:ext uri="{BB962C8B-B14F-4D97-AF65-F5344CB8AC3E}">
        <p14:creationId xmlns:p14="http://schemas.microsoft.com/office/powerpoint/2010/main" val="18715489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Principles the Lifecycle is built upon</a:t>
            </a:r>
            <a:endParaRPr lang="en-GB" dirty="0"/>
          </a:p>
        </p:txBody>
      </p:sp>
      <p:sp>
        <p:nvSpPr>
          <p:cNvPr id="3" name="Content Placeholder 2"/>
          <p:cNvSpPr>
            <a:spLocks noGrp="1"/>
          </p:cNvSpPr>
          <p:nvPr>
            <p:ph idx="1"/>
          </p:nvPr>
        </p:nvSpPr>
        <p:spPr/>
        <p:txBody>
          <a:bodyPr>
            <a:normAutofit fontScale="70000" lnSpcReduction="20000"/>
          </a:bodyPr>
          <a:lstStyle/>
          <a:p>
            <a:r>
              <a:rPr lang="en-GB" dirty="0"/>
              <a:t>One of the most valuable things we can do to start with is acknowledge where we know nothing</a:t>
            </a:r>
          </a:p>
          <a:p>
            <a:r>
              <a:rPr lang="en-GB" dirty="0"/>
              <a:t>Most of our risk assessment tools are inaccurate, so we cannot actually predict which people will suffer most harm, therefore randomisation may be fairer than we often think</a:t>
            </a:r>
          </a:p>
          <a:p>
            <a:r>
              <a:rPr lang="en-GB" dirty="0"/>
              <a:t>The harder you try and fail to disprove your findings, the more convincing those findings become. If you do disprove them, you learn lessons for the next implementation</a:t>
            </a:r>
          </a:p>
          <a:p>
            <a:r>
              <a:rPr lang="en-GB" dirty="0"/>
              <a:t>No trial survives contact with the real world unscathed, and we need to avoid the error of ignoring the weaknesses of evidence. It is better to say that we failed, and learn from it, than to draw unsafe conclusions and base future policy on that false evidence</a:t>
            </a:r>
          </a:p>
        </p:txBody>
      </p:sp>
    </p:spTree>
    <p:extLst>
      <p:ext uri="{BB962C8B-B14F-4D97-AF65-F5344CB8AC3E}">
        <p14:creationId xmlns:p14="http://schemas.microsoft.com/office/powerpoint/2010/main" val="34839599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0BB1F-A122-350E-70D5-817897C12FEA}"/>
              </a:ext>
            </a:extLst>
          </p:cNvPr>
          <p:cNvSpPr>
            <a:spLocks noGrp="1"/>
          </p:cNvSpPr>
          <p:nvPr>
            <p:ph type="title"/>
          </p:nvPr>
        </p:nvSpPr>
        <p:spPr>
          <a:xfrm>
            <a:off x="628649" y="320472"/>
            <a:ext cx="7886700" cy="686125"/>
          </a:xfrm>
        </p:spPr>
        <p:txBody>
          <a:bodyPr>
            <a:normAutofit/>
          </a:bodyPr>
          <a:lstStyle/>
          <a:p>
            <a:r>
              <a:rPr lang="en-GB" sz="3000" dirty="0" smtClean="0">
                <a:latin typeface="Lexend"/>
              </a:rPr>
              <a:t>Research Project Lifecycle</a:t>
            </a:r>
            <a:endParaRPr lang="en-US" dirty="0">
              <a:latin typeface="Lexend"/>
            </a:endParaRPr>
          </a:p>
        </p:txBody>
      </p:sp>
      <p:sp>
        <p:nvSpPr>
          <p:cNvPr id="6" name="TextBox 5"/>
          <p:cNvSpPr txBox="1"/>
          <p:nvPr/>
        </p:nvSpPr>
        <p:spPr>
          <a:xfrm>
            <a:off x="352424" y="4804946"/>
            <a:ext cx="4848225" cy="338554"/>
          </a:xfrm>
          <a:prstGeom prst="rect">
            <a:avLst/>
          </a:prstGeom>
          <a:noFill/>
        </p:spPr>
        <p:txBody>
          <a:bodyPr wrap="square" rtlCol="0">
            <a:spAutoFit/>
          </a:bodyPr>
          <a:lstStyle/>
          <a:p>
            <a:r>
              <a:rPr lang="en-GB" sz="800" dirty="0" smtClean="0">
                <a:solidFill>
                  <a:srgbClr val="0F8290"/>
                </a:solidFill>
              </a:rPr>
              <a:t>Reference: </a:t>
            </a:r>
            <a:r>
              <a:rPr lang="en-GB" sz="800" dirty="0" smtClean="0"/>
              <a:t>Olphin</a:t>
            </a:r>
            <a:r>
              <a:rPr lang="en-GB" sz="800" dirty="0" smtClean="0"/>
              <a:t>, T.P.A. (2023). </a:t>
            </a:r>
            <a:r>
              <a:rPr lang="en-GB" sz="800" i="1" dirty="0" smtClean="0"/>
              <a:t>Research Project Lifecycle: A Structured Approach to Conducting Research in the Public Sector. </a:t>
            </a:r>
            <a:r>
              <a:rPr lang="en-GB" sz="800" dirty="0" smtClean="0"/>
              <a:t>Reading, UK: Thames Valley Violence Reduction Unit. @ Crown Copyright 2023</a:t>
            </a:r>
            <a:endParaRPr lang="en-GB" sz="800" dirty="0"/>
          </a:p>
        </p:txBody>
      </p:sp>
      <p:pic>
        <p:nvPicPr>
          <p:cNvPr id="7" name="Picture 6"/>
          <p:cNvPicPr>
            <a:picLocks noChangeAspect="1"/>
          </p:cNvPicPr>
          <p:nvPr/>
        </p:nvPicPr>
        <p:blipFill>
          <a:blip r:embed="rId2"/>
          <a:stretch>
            <a:fillRect/>
          </a:stretch>
        </p:blipFill>
        <p:spPr>
          <a:xfrm>
            <a:off x="1006982" y="907845"/>
            <a:ext cx="7130033" cy="3897101"/>
          </a:xfrm>
          <a:prstGeom prst="rect">
            <a:avLst/>
          </a:prstGeom>
        </p:spPr>
      </p:pic>
    </p:spTree>
    <p:extLst>
      <p:ext uri="{BB962C8B-B14F-4D97-AF65-F5344CB8AC3E}">
        <p14:creationId xmlns:p14="http://schemas.microsoft.com/office/powerpoint/2010/main" val="18833230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To reference, please use:</a:t>
            </a:r>
            <a:endParaRPr lang="en-GB" dirty="0"/>
          </a:p>
        </p:txBody>
      </p:sp>
      <p:sp>
        <p:nvSpPr>
          <p:cNvPr id="3" name="Title 1"/>
          <p:cNvSpPr txBox="1">
            <a:spLocks/>
          </p:cNvSpPr>
          <p:nvPr/>
        </p:nvSpPr>
        <p:spPr>
          <a:xfrm>
            <a:off x="919012" y="2197717"/>
            <a:ext cx="7474978" cy="2734235"/>
          </a:xfrm>
          <a:prstGeom prst="rect">
            <a:avLst/>
          </a:prstGeom>
        </p:spPr>
        <p:txBody>
          <a:bodyPr>
            <a:normAutofit/>
          </a:bodyPr>
          <a:lstStyle>
            <a:lvl1pPr algn="l" defTabSz="685800" rtl="0" eaLnBrk="1" latinLnBrk="0" hangingPunct="1">
              <a:lnSpc>
                <a:spcPct val="90000"/>
              </a:lnSpc>
              <a:spcBef>
                <a:spcPct val="0"/>
              </a:spcBef>
              <a:buNone/>
              <a:defRPr sz="3000" b="1" i="0" kern="1200" spc="80" baseline="0">
                <a:solidFill>
                  <a:srgbClr val="0F8290"/>
                </a:solidFill>
                <a:latin typeface="Cabin" pitchFamily="2" charset="77"/>
                <a:ea typeface="+mj-ea"/>
                <a:cs typeface="+mj-cs"/>
              </a:defRPr>
            </a:lvl1pPr>
          </a:lstStyle>
          <a:p>
            <a:r>
              <a:rPr lang="en-GB" sz="1800" b="0" dirty="0" smtClean="0">
                <a:solidFill>
                  <a:schemeClr val="bg1"/>
                </a:solidFill>
              </a:rPr>
              <a:t>Olphin</a:t>
            </a:r>
            <a:r>
              <a:rPr lang="en-GB" sz="1800" b="0" dirty="0" smtClean="0">
                <a:solidFill>
                  <a:schemeClr val="bg1"/>
                </a:solidFill>
              </a:rPr>
              <a:t>, T.P.A., (2023). </a:t>
            </a:r>
            <a:r>
              <a:rPr lang="en-GB" sz="1800" b="0" i="1" dirty="0" smtClean="0">
                <a:solidFill>
                  <a:schemeClr val="bg1"/>
                </a:solidFill>
              </a:rPr>
              <a:t>Research Project Lifecycle: A Structured Approach to Conducting Research in the Public Sector</a:t>
            </a:r>
            <a:r>
              <a:rPr lang="en-GB" sz="1800" b="0" dirty="0" smtClean="0">
                <a:solidFill>
                  <a:schemeClr val="bg1"/>
                </a:solidFill>
              </a:rPr>
              <a:t>, Reading, UK: Thames Valley Violence Reduction Unit</a:t>
            </a:r>
            <a:br>
              <a:rPr lang="en-GB" sz="1800" b="0" dirty="0" smtClean="0">
                <a:solidFill>
                  <a:schemeClr val="bg1"/>
                </a:solidFill>
              </a:rPr>
            </a:br>
            <a:r>
              <a:rPr lang="en-GB" sz="1800" b="0" dirty="0" smtClean="0">
                <a:solidFill>
                  <a:schemeClr val="bg1"/>
                </a:solidFill>
              </a:rPr>
              <a:t> </a:t>
            </a:r>
            <a:br>
              <a:rPr lang="en-GB" sz="1800" b="0" dirty="0" smtClean="0">
                <a:solidFill>
                  <a:schemeClr val="bg1"/>
                </a:solidFill>
              </a:rPr>
            </a:br>
            <a:r>
              <a:rPr lang="en-GB" sz="1800" b="0" dirty="0" smtClean="0">
                <a:solidFill>
                  <a:schemeClr val="bg1"/>
                </a:solidFill>
              </a:rPr>
              <a:t>© Crown Copyright 2023. This information is licensed under the </a:t>
            </a:r>
            <a:r>
              <a:rPr lang="en-GB" sz="1800" u="sng" dirty="0" smtClean="0">
                <a:solidFill>
                  <a:schemeClr val="bg1"/>
                </a:solidFill>
                <a:hlinkClick r:id="rId2"/>
              </a:rPr>
              <a:t>Open Government Licence v3.0</a:t>
            </a:r>
            <a:endParaRPr lang="en-GB" sz="1800" dirty="0">
              <a:solidFill>
                <a:schemeClr val="bg1"/>
              </a:solidFill>
            </a:endParaRPr>
          </a:p>
        </p:txBody>
      </p:sp>
    </p:spTree>
    <p:extLst>
      <p:ext uri="{BB962C8B-B14F-4D97-AF65-F5344CB8AC3E}">
        <p14:creationId xmlns:p14="http://schemas.microsoft.com/office/powerpoint/2010/main" val="32670851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Debunking Myths:</a:t>
            </a:r>
            <a:endParaRPr lang="en-GB" dirty="0"/>
          </a:p>
        </p:txBody>
      </p:sp>
      <p:graphicFrame>
        <p:nvGraphicFramePr>
          <p:cNvPr id="5" name="Diagram 4"/>
          <p:cNvGraphicFramePr/>
          <p:nvPr>
            <p:extLst>
              <p:ext uri="{D42A27DB-BD31-4B8C-83A1-F6EECF244321}">
                <p14:modId xmlns:p14="http://schemas.microsoft.com/office/powerpoint/2010/main" val="1536219730"/>
              </p:ext>
            </p:extLst>
          </p:nvPr>
        </p:nvGraphicFramePr>
        <p:xfrm>
          <a:off x="2716696" y="835715"/>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636758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53A65-2663-C1C7-E5DC-0830E2F00BE8}"/>
              </a:ext>
            </a:extLst>
          </p:cNvPr>
          <p:cNvSpPr>
            <a:spLocks noGrp="1"/>
          </p:cNvSpPr>
          <p:nvPr>
            <p:ph type="title"/>
          </p:nvPr>
        </p:nvSpPr>
        <p:spPr/>
        <p:txBody>
          <a:bodyPr/>
          <a:lstStyle/>
          <a:p>
            <a:r>
              <a:rPr lang="en-US" dirty="0" smtClean="0"/>
              <a:t>Experiments can be cheap and simple to run</a:t>
            </a:r>
            <a:endParaRPr lang="en-US" dirty="0"/>
          </a:p>
        </p:txBody>
      </p:sp>
      <p:sp>
        <p:nvSpPr>
          <p:cNvPr id="3" name="Content Placeholder 2">
            <a:extLst>
              <a:ext uri="{FF2B5EF4-FFF2-40B4-BE49-F238E27FC236}">
                <a16:creationId xmlns:a16="http://schemas.microsoft.com/office/drawing/2014/main" id="{58AA4E29-3813-9511-4D4E-F336A7359376}"/>
              </a:ext>
            </a:extLst>
          </p:cNvPr>
          <p:cNvSpPr>
            <a:spLocks noGrp="1"/>
          </p:cNvSpPr>
          <p:nvPr>
            <p:ph idx="1"/>
          </p:nvPr>
        </p:nvSpPr>
        <p:spPr>
          <a:xfrm>
            <a:off x="628649" y="1228543"/>
            <a:ext cx="4935809" cy="3245290"/>
          </a:xfrm>
        </p:spPr>
        <p:txBody>
          <a:bodyPr>
            <a:noAutofit/>
          </a:bodyPr>
          <a:lstStyle/>
          <a:p>
            <a:r>
              <a:rPr lang="en-GB" sz="1800" dirty="0" smtClean="0"/>
              <a:t>Experiments run in all areas of our lives, and we are likely subject to them each and every day</a:t>
            </a:r>
          </a:p>
          <a:p>
            <a:pPr lvl="1"/>
            <a:r>
              <a:rPr lang="en-GB" sz="1200" dirty="0" smtClean="0"/>
              <a:t>Which colour button are you more likely to click on</a:t>
            </a:r>
          </a:p>
          <a:p>
            <a:pPr lvl="1"/>
            <a:r>
              <a:rPr lang="en-GB" sz="1200" dirty="0" smtClean="0"/>
              <a:t>Whether a price drop makes you more likely to buy a product</a:t>
            </a:r>
          </a:p>
          <a:p>
            <a:r>
              <a:rPr lang="en-GB" sz="1500" dirty="0" smtClean="0"/>
              <a:t>Experiments can have a massive range of complexity</a:t>
            </a:r>
          </a:p>
          <a:p>
            <a:pPr lvl="1"/>
            <a:r>
              <a:rPr lang="en-GB" sz="1200" dirty="0" smtClean="0"/>
              <a:t>From simple nudge trials (e.g. paying taxes on time)</a:t>
            </a:r>
          </a:p>
          <a:p>
            <a:pPr lvl="1"/>
            <a:r>
              <a:rPr lang="en-GB" sz="1200" dirty="0" smtClean="0"/>
              <a:t>To trials of alternatives to prosecution that might require legislation changes (e.g. Project CARA)</a:t>
            </a:r>
          </a:p>
          <a:p>
            <a:pPr marL="342900" lvl="1" indent="0">
              <a:buNone/>
            </a:pPr>
            <a:endParaRPr lang="en-GB" sz="1500" dirty="0" smtClean="0"/>
          </a:p>
        </p:txBody>
      </p:sp>
      <p:pic>
        <p:nvPicPr>
          <p:cNvPr id="4" name="Picture 3" descr="Conceptual freehand icon drawing - PNG, EPS, AI and PDF format - Pictofig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3699" y="1884981"/>
            <a:ext cx="2843778" cy="1925019"/>
          </a:xfrm>
          <a:prstGeom prst="rect">
            <a:avLst/>
          </a:prstGeom>
        </p:spPr>
      </p:pic>
    </p:spTree>
    <p:extLst>
      <p:ext uri="{BB962C8B-B14F-4D97-AF65-F5344CB8AC3E}">
        <p14:creationId xmlns:p14="http://schemas.microsoft.com/office/powerpoint/2010/main" val="42863108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Benefits of keeping trials compact</a:t>
            </a:r>
            <a:endParaRPr lang="en-GB" dirty="0"/>
          </a:p>
        </p:txBody>
      </p:sp>
      <p:graphicFrame>
        <p:nvGraphicFramePr>
          <p:cNvPr id="4" name="Diagram 3"/>
          <p:cNvGraphicFramePr/>
          <p:nvPr>
            <p:extLst>
              <p:ext uri="{D42A27DB-BD31-4B8C-83A1-F6EECF244321}">
                <p14:modId xmlns:p14="http://schemas.microsoft.com/office/powerpoint/2010/main" val="1280336842"/>
              </p:ext>
            </p:extLst>
          </p:nvPr>
        </p:nvGraphicFramePr>
        <p:xfrm>
          <a:off x="1189776" y="1502875"/>
          <a:ext cx="6764448" cy="29469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547682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A2D6D-0902-EC1F-50D1-F6EC440CDF8C}"/>
              </a:ext>
            </a:extLst>
          </p:cNvPr>
          <p:cNvSpPr>
            <a:spLocks noGrp="1"/>
          </p:cNvSpPr>
          <p:nvPr>
            <p:ph type="title"/>
          </p:nvPr>
        </p:nvSpPr>
        <p:spPr/>
        <p:txBody>
          <a:bodyPr>
            <a:normAutofit/>
          </a:bodyPr>
          <a:lstStyle/>
          <a:p>
            <a:r>
              <a:rPr lang="en-US" dirty="0" smtClean="0"/>
              <a:t>Some Key </a:t>
            </a:r>
            <a:r>
              <a:rPr lang="en-US" dirty="0" smtClean="0"/>
              <a:t>Concepts for Keeping RCTs Small</a:t>
            </a:r>
            <a:endParaRPr lang="en-US" dirty="0"/>
          </a:p>
        </p:txBody>
      </p:sp>
      <p:sp>
        <p:nvSpPr>
          <p:cNvPr id="3" name="Content Placeholder 2">
            <a:extLst>
              <a:ext uri="{FF2B5EF4-FFF2-40B4-BE49-F238E27FC236}">
                <a16:creationId xmlns:a16="http://schemas.microsoft.com/office/drawing/2014/main" id="{080E8679-B1F2-D0F4-9BB0-80056EEAA367}"/>
              </a:ext>
            </a:extLst>
          </p:cNvPr>
          <p:cNvSpPr txBox="1">
            <a:spLocks/>
          </p:cNvSpPr>
          <p:nvPr/>
        </p:nvSpPr>
        <p:spPr>
          <a:xfrm>
            <a:off x="628648" y="1786411"/>
            <a:ext cx="7886700" cy="3228040"/>
          </a:xfrm>
          <a:prstGeom prst="rect">
            <a:avLst/>
          </a:prstGeom>
        </p:spPr>
        <p:txBody>
          <a:bodyPr vert="horz" lIns="91440" tIns="45720" rIns="91440" bIns="45720" rtlCol="0">
            <a:normAutofit/>
          </a:bodyPr>
          <a:lstStyle>
            <a:lvl1pPr marL="171450" indent="-171450" algn="l" defTabSz="685800" rtl="0" eaLnBrk="1" latinLnBrk="0" hangingPunct="1">
              <a:lnSpc>
                <a:spcPct val="120000"/>
              </a:lnSpc>
              <a:spcBef>
                <a:spcPts val="750"/>
              </a:spcBef>
              <a:spcAft>
                <a:spcPts val="600"/>
              </a:spcAft>
              <a:buFont typeface="Arial" panose="020B0604020202020204" pitchFamily="34" charset="0"/>
              <a:buChar char="•"/>
              <a:defRPr sz="2100" b="0" i="0" kern="1200" spc="50" baseline="0">
                <a:solidFill>
                  <a:schemeClr val="tx1"/>
                </a:solidFill>
                <a:latin typeface="Cabin" pitchFamily="2" charset="77"/>
                <a:ea typeface="+mn-ea"/>
                <a:cs typeface="+mn-cs"/>
              </a:defRPr>
            </a:lvl1pPr>
            <a:lvl2pPr marL="514350" indent="-171450" algn="l" defTabSz="685800" rtl="0" eaLnBrk="1" latinLnBrk="0" hangingPunct="1">
              <a:lnSpc>
                <a:spcPct val="120000"/>
              </a:lnSpc>
              <a:spcBef>
                <a:spcPts val="375"/>
              </a:spcBef>
              <a:spcAft>
                <a:spcPts val="600"/>
              </a:spcAft>
              <a:buFont typeface="Arial" panose="020B0604020202020204" pitchFamily="34" charset="0"/>
              <a:buChar char="•"/>
              <a:defRPr sz="1800" b="0" i="0" kern="1200" spc="50" baseline="0">
                <a:solidFill>
                  <a:schemeClr val="tx1"/>
                </a:solidFill>
                <a:latin typeface="Cabin" pitchFamily="2" charset="77"/>
                <a:ea typeface="+mn-ea"/>
                <a:cs typeface="+mn-cs"/>
              </a:defRPr>
            </a:lvl2pPr>
            <a:lvl3pPr marL="857250" indent="-171450" algn="l" defTabSz="685800" rtl="0" eaLnBrk="1" latinLnBrk="0" hangingPunct="1">
              <a:lnSpc>
                <a:spcPct val="120000"/>
              </a:lnSpc>
              <a:spcBef>
                <a:spcPts val="375"/>
              </a:spcBef>
              <a:spcAft>
                <a:spcPts val="600"/>
              </a:spcAft>
              <a:buFont typeface="Arial" panose="020B0604020202020204" pitchFamily="34" charset="0"/>
              <a:buChar char="•"/>
              <a:defRPr sz="1500" b="0" i="0" kern="1200" spc="50" baseline="0">
                <a:solidFill>
                  <a:schemeClr val="tx1"/>
                </a:solidFill>
                <a:latin typeface="Cabin" pitchFamily="2" charset="77"/>
                <a:ea typeface="+mn-ea"/>
                <a:cs typeface="+mn-cs"/>
              </a:defRPr>
            </a:lvl3pPr>
            <a:lvl4pPr marL="1200150" indent="-171450" algn="l" defTabSz="685800" rtl="0" eaLnBrk="1" latinLnBrk="0" hangingPunct="1">
              <a:lnSpc>
                <a:spcPct val="120000"/>
              </a:lnSpc>
              <a:spcBef>
                <a:spcPts val="375"/>
              </a:spcBef>
              <a:spcAft>
                <a:spcPts val="600"/>
              </a:spcAft>
              <a:buFont typeface="Arial" panose="020B0604020202020204" pitchFamily="34" charset="0"/>
              <a:buChar char="•"/>
              <a:defRPr sz="1350" b="0" i="0" kern="1200" spc="50" baseline="0">
                <a:solidFill>
                  <a:schemeClr val="tx1"/>
                </a:solidFill>
                <a:latin typeface="Cabin" pitchFamily="2" charset="77"/>
                <a:ea typeface="+mn-ea"/>
                <a:cs typeface="+mn-cs"/>
              </a:defRPr>
            </a:lvl4pPr>
            <a:lvl5pPr marL="1543050" indent="-171450" algn="l" defTabSz="685800" rtl="0" eaLnBrk="1" latinLnBrk="0" hangingPunct="1">
              <a:lnSpc>
                <a:spcPct val="120000"/>
              </a:lnSpc>
              <a:spcBef>
                <a:spcPts val="375"/>
              </a:spcBef>
              <a:spcAft>
                <a:spcPts val="600"/>
              </a:spcAft>
              <a:buFont typeface="Arial" panose="020B0604020202020204" pitchFamily="34" charset="0"/>
              <a:buChar char="•"/>
              <a:defRPr sz="1350" b="0" i="0" kern="1200" spc="50" baseline="0">
                <a:solidFill>
                  <a:schemeClr val="tx1"/>
                </a:solidFill>
                <a:latin typeface="Cabin"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2000" dirty="0" smtClean="0">
                <a:solidFill>
                  <a:srgbClr val="0FB6CC"/>
                </a:solidFill>
              </a:rPr>
              <a:t>Keep It Simple</a:t>
            </a:r>
          </a:p>
          <a:p>
            <a:pPr marL="0" indent="0">
              <a:buNone/>
            </a:pPr>
            <a:endParaRPr lang="en-GB" sz="2200" dirty="0" smtClean="0">
              <a:solidFill>
                <a:srgbClr val="0FB6CC"/>
              </a:solidFill>
            </a:endParaRPr>
          </a:p>
          <a:p>
            <a:pPr marL="0" indent="0">
              <a:buNone/>
            </a:pPr>
            <a:r>
              <a:rPr lang="en-GB" sz="2000" dirty="0">
                <a:solidFill>
                  <a:srgbClr val="0FB6CC"/>
                </a:solidFill>
              </a:rPr>
              <a:t>More likely to have an impact = Smaller experiment needed to </a:t>
            </a:r>
            <a:r>
              <a:rPr lang="en-GB" sz="2000" dirty="0" smtClean="0">
                <a:solidFill>
                  <a:srgbClr val="0FB6CC"/>
                </a:solidFill>
              </a:rPr>
              <a:t>test</a:t>
            </a:r>
          </a:p>
          <a:p>
            <a:pPr marL="0" indent="0">
              <a:buNone/>
            </a:pPr>
            <a:endParaRPr lang="en-GB" sz="2000" dirty="0">
              <a:solidFill>
                <a:srgbClr val="0FB6CC"/>
              </a:solidFill>
            </a:endParaRPr>
          </a:p>
          <a:p>
            <a:pPr marL="0" indent="0">
              <a:buNone/>
            </a:pPr>
            <a:r>
              <a:rPr lang="en-GB" sz="2000" dirty="0" smtClean="0">
                <a:solidFill>
                  <a:srgbClr val="0FB6CC"/>
                </a:solidFill>
              </a:rPr>
              <a:t>There are many different ways of solving a problem</a:t>
            </a:r>
            <a:endParaRPr lang="en-GB" sz="2000" dirty="0">
              <a:solidFill>
                <a:srgbClr val="0FB6CC"/>
              </a:solidFill>
            </a:endParaRPr>
          </a:p>
          <a:p>
            <a:pPr marL="0" indent="0">
              <a:buNone/>
            </a:pPr>
            <a:endParaRPr lang="en-GB" dirty="0" smtClean="0">
              <a:solidFill>
                <a:srgbClr val="0FB6CC"/>
              </a:solidFill>
            </a:endParaRPr>
          </a:p>
        </p:txBody>
      </p:sp>
    </p:spTree>
    <p:extLst>
      <p:ext uri="{BB962C8B-B14F-4D97-AF65-F5344CB8AC3E}">
        <p14:creationId xmlns:p14="http://schemas.microsoft.com/office/powerpoint/2010/main" val="39825525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 things you need to ensure</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Strong design and proper planning</a:t>
            </a:r>
            <a:endParaRPr lang="en-GB" dirty="0" smtClean="0"/>
          </a:p>
          <a:p>
            <a:r>
              <a:rPr lang="en-GB" dirty="0" smtClean="0"/>
              <a:t>Ability to make sure treatment and control are as desired</a:t>
            </a:r>
          </a:p>
          <a:p>
            <a:r>
              <a:rPr lang="en-GB" dirty="0" smtClean="0"/>
              <a:t>Delivery is tracked</a:t>
            </a:r>
          </a:p>
          <a:p>
            <a:r>
              <a:rPr lang="en-GB" dirty="0" smtClean="0"/>
              <a:t>Access to outcome data</a:t>
            </a:r>
          </a:p>
          <a:p>
            <a:r>
              <a:rPr lang="en-GB" dirty="0" smtClean="0"/>
              <a:t>It is much easier to do this when the elements of the trial are within your zone of control – harder for external evaluators to keep costs down</a:t>
            </a:r>
            <a:endParaRPr lang="en-GB" dirty="0" smtClean="0"/>
          </a:p>
          <a:p>
            <a:endParaRPr lang="en-GB" dirty="0" smtClean="0"/>
          </a:p>
          <a:p>
            <a:r>
              <a:rPr lang="en-GB" dirty="0" smtClean="0"/>
              <a:t>Be inventive</a:t>
            </a:r>
            <a:r>
              <a:rPr lang="en-GB" dirty="0"/>
              <a:t>… Consider </a:t>
            </a:r>
            <a:r>
              <a:rPr lang="en-GB" dirty="0" smtClean="0"/>
              <a:t>ways </a:t>
            </a:r>
            <a:r>
              <a:rPr lang="en-GB" dirty="0"/>
              <a:t>to get same results from something smaller</a:t>
            </a:r>
          </a:p>
          <a:p>
            <a:endParaRPr lang="en-GB" dirty="0"/>
          </a:p>
        </p:txBody>
      </p:sp>
    </p:spTree>
    <p:extLst>
      <p:ext uri="{BB962C8B-B14F-4D97-AF65-F5344CB8AC3E}">
        <p14:creationId xmlns:p14="http://schemas.microsoft.com/office/powerpoint/2010/main" val="22472122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Ideas and Gate 0</a:t>
            </a:r>
            <a:endParaRPr lang="en-GB" dirty="0"/>
          </a:p>
        </p:txBody>
      </p:sp>
      <p:sp>
        <p:nvSpPr>
          <p:cNvPr id="3" name="Content Placeholder 2"/>
          <p:cNvSpPr>
            <a:spLocks noGrp="1"/>
          </p:cNvSpPr>
          <p:nvPr>
            <p:ph idx="1"/>
          </p:nvPr>
        </p:nvSpPr>
        <p:spPr>
          <a:xfrm>
            <a:off x="4078586" y="1228543"/>
            <a:ext cx="4436763" cy="3245290"/>
          </a:xfrm>
        </p:spPr>
        <p:txBody>
          <a:bodyPr>
            <a:normAutofit fontScale="55000" lnSpcReduction="20000"/>
          </a:bodyPr>
          <a:lstStyle/>
          <a:p>
            <a:pPr marL="0" indent="0">
              <a:buNone/>
            </a:pPr>
            <a:r>
              <a:rPr lang="en-GB" b="1" dirty="0" smtClean="0">
                <a:solidFill>
                  <a:srgbClr val="0F8290"/>
                </a:solidFill>
              </a:rPr>
              <a:t>“One </a:t>
            </a:r>
            <a:r>
              <a:rPr lang="en-GB" b="1" dirty="0">
                <a:solidFill>
                  <a:srgbClr val="0F8290"/>
                </a:solidFill>
              </a:rPr>
              <a:t>of the most valuable things we can do to start with is acknowledge where we know </a:t>
            </a:r>
            <a:r>
              <a:rPr lang="en-GB" b="1" dirty="0" smtClean="0">
                <a:solidFill>
                  <a:srgbClr val="0F8290"/>
                </a:solidFill>
              </a:rPr>
              <a:t>nothing”</a:t>
            </a:r>
            <a:endParaRPr lang="en-GB" dirty="0" smtClean="0"/>
          </a:p>
          <a:p>
            <a:pPr marL="0" indent="0">
              <a:buNone/>
            </a:pPr>
            <a:r>
              <a:rPr lang="en-GB" i="1" dirty="0" smtClean="0"/>
              <a:t>Both exciting and terrifying… most things delivered in the public sector have not been tested well</a:t>
            </a:r>
          </a:p>
          <a:p>
            <a:pPr marL="0" indent="0">
              <a:buNone/>
            </a:pPr>
            <a:endParaRPr lang="en-GB" dirty="0"/>
          </a:p>
          <a:p>
            <a:r>
              <a:rPr lang="en-GB" dirty="0"/>
              <a:t>Encourage many ideas, some will naturally turn out to be smaller</a:t>
            </a:r>
          </a:p>
          <a:p>
            <a:r>
              <a:rPr lang="en-GB" dirty="0"/>
              <a:t>Find areas of boom and bust funding</a:t>
            </a:r>
          </a:p>
          <a:p>
            <a:r>
              <a:rPr lang="en-GB" dirty="0"/>
              <a:t>Using something that already exists, but too many cases to work with</a:t>
            </a:r>
          </a:p>
          <a:p>
            <a:r>
              <a:rPr lang="en-GB" dirty="0"/>
              <a:t>Untested interventions that partners are about to start anyway</a:t>
            </a:r>
          </a:p>
          <a:p>
            <a:pPr marL="0" indent="0">
              <a:buNone/>
            </a:pPr>
            <a:endParaRPr lang="en-GB" dirty="0"/>
          </a:p>
        </p:txBody>
      </p:sp>
      <p:pic>
        <p:nvPicPr>
          <p:cNvPr id="4" name="Picture 3"/>
          <p:cNvPicPr>
            <a:picLocks noChangeAspect="1"/>
          </p:cNvPicPr>
          <p:nvPr/>
        </p:nvPicPr>
        <p:blipFill>
          <a:blip r:embed="rId2"/>
          <a:stretch>
            <a:fillRect/>
          </a:stretch>
        </p:blipFill>
        <p:spPr>
          <a:xfrm>
            <a:off x="628650" y="1735005"/>
            <a:ext cx="3211117" cy="2865563"/>
          </a:xfrm>
          <a:prstGeom prst="rect">
            <a:avLst/>
          </a:prstGeom>
        </p:spPr>
      </p:pic>
    </p:spTree>
    <p:extLst>
      <p:ext uri="{BB962C8B-B14F-4D97-AF65-F5344CB8AC3E}">
        <p14:creationId xmlns:p14="http://schemas.microsoft.com/office/powerpoint/2010/main" val="29423202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Research Scoping and Gate 1</a:t>
            </a:r>
            <a:endParaRPr lang="en-GB" dirty="0"/>
          </a:p>
        </p:txBody>
      </p:sp>
      <p:pic>
        <p:nvPicPr>
          <p:cNvPr id="5" name="Picture 4"/>
          <p:cNvPicPr>
            <a:picLocks noChangeAspect="1"/>
          </p:cNvPicPr>
          <p:nvPr/>
        </p:nvPicPr>
        <p:blipFill>
          <a:blip r:embed="rId2"/>
          <a:stretch>
            <a:fillRect/>
          </a:stretch>
        </p:blipFill>
        <p:spPr>
          <a:xfrm>
            <a:off x="628650" y="1730959"/>
            <a:ext cx="2134245" cy="2869609"/>
          </a:xfrm>
          <a:prstGeom prst="rect">
            <a:avLst/>
          </a:prstGeom>
        </p:spPr>
      </p:pic>
      <p:sp>
        <p:nvSpPr>
          <p:cNvPr id="7" name="Content Placeholder 2"/>
          <p:cNvSpPr txBox="1">
            <a:spLocks/>
          </p:cNvSpPr>
          <p:nvPr/>
        </p:nvSpPr>
        <p:spPr>
          <a:xfrm>
            <a:off x="2951430" y="1228542"/>
            <a:ext cx="5563919" cy="3778024"/>
          </a:xfrm>
          <a:prstGeom prst="rect">
            <a:avLst/>
          </a:prstGeom>
        </p:spPr>
        <p:txBody>
          <a:bodyPr vert="horz" lIns="91440" tIns="45720" rIns="91440" bIns="45720" rtlCol="0">
            <a:normAutofit fontScale="62500" lnSpcReduction="20000"/>
          </a:bodyPr>
          <a:lstStyle>
            <a:lvl1pPr marL="171450" indent="-171450" algn="l" defTabSz="685800" rtl="0" eaLnBrk="1" latinLnBrk="0" hangingPunct="1">
              <a:lnSpc>
                <a:spcPct val="120000"/>
              </a:lnSpc>
              <a:spcBef>
                <a:spcPts val="750"/>
              </a:spcBef>
              <a:spcAft>
                <a:spcPts val="300"/>
              </a:spcAft>
              <a:buFont typeface="Arial" panose="020B0604020202020204" pitchFamily="34" charset="0"/>
              <a:buChar char="•"/>
              <a:defRPr sz="2100" b="0" i="0" kern="1200" spc="50" baseline="0">
                <a:solidFill>
                  <a:schemeClr val="tx1"/>
                </a:solidFill>
                <a:latin typeface="Cabin" pitchFamily="2" charset="77"/>
                <a:ea typeface="+mn-ea"/>
                <a:cs typeface="+mn-cs"/>
              </a:defRPr>
            </a:lvl1pPr>
            <a:lvl2pPr marL="514350" indent="-171450" algn="l" defTabSz="685800" rtl="0" eaLnBrk="1" latinLnBrk="0" hangingPunct="1">
              <a:lnSpc>
                <a:spcPct val="120000"/>
              </a:lnSpc>
              <a:spcBef>
                <a:spcPts val="375"/>
              </a:spcBef>
              <a:spcAft>
                <a:spcPts val="300"/>
              </a:spcAft>
              <a:buFont typeface="Arial" panose="020B0604020202020204" pitchFamily="34" charset="0"/>
              <a:buChar char="•"/>
              <a:defRPr sz="1800" b="0" i="0" kern="1200" spc="50" baseline="0">
                <a:solidFill>
                  <a:schemeClr val="tx1"/>
                </a:solidFill>
                <a:latin typeface="Cabin" pitchFamily="2" charset="77"/>
                <a:ea typeface="+mn-ea"/>
                <a:cs typeface="+mn-cs"/>
              </a:defRPr>
            </a:lvl2pPr>
            <a:lvl3pPr marL="857250" indent="-171450" algn="l" defTabSz="685800" rtl="0" eaLnBrk="1" latinLnBrk="0" hangingPunct="1">
              <a:lnSpc>
                <a:spcPct val="120000"/>
              </a:lnSpc>
              <a:spcBef>
                <a:spcPts val="375"/>
              </a:spcBef>
              <a:spcAft>
                <a:spcPts val="300"/>
              </a:spcAft>
              <a:buFont typeface="Arial" panose="020B0604020202020204" pitchFamily="34" charset="0"/>
              <a:buChar char="•"/>
              <a:defRPr sz="1500" b="0" i="0" kern="1200" spc="50" baseline="0">
                <a:solidFill>
                  <a:schemeClr val="tx1"/>
                </a:solidFill>
                <a:latin typeface="Cabin" pitchFamily="2" charset="77"/>
                <a:ea typeface="+mn-ea"/>
                <a:cs typeface="+mn-cs"/>
              </a:defRPr>
            </a:lvl3pPr>
            <a:lvl4pPr marL="1200150" indent="-171450" algn="l" defTabSz="685800" rtl="0" eaLnBrk="1" latinLnBrk="0" hangingPunct="1">
              <a:lnSpc>
                <a:spcPct val="120000"/>
              </a:lnSpc>
              <a:spcBef>
                <a:spcPts val="375"/>
              </a:spcBef>
              <a:spcAft>
                <a:spcPts val="300"/>
              </a:spcAft>
              <a:buFont typeface="Arial" panose="020B0604020202020204" pitchFamily="34" charset="0"/>
              <a:buChar char="•"/>
              <a:defRPr sz="1350" b="0" i="0" kern="1200" spc="50" baseline="0">
                <a:solidFill>
                  <a:schemeClr val="tx1"/>
                </a:solidFill>
                <a:latin typeface="Cabin" pitchFamily="2" charset="77"/>
                <a:ea typeface="+mn-ea"/>
                <a:cs typeface="+mn-cs"/>
              </a:defRPr>
            </a:lvl4pPr>
            <a:lvl5pPr marL="1543050" indent="-171450" algn="l" defTabSz="685800" rtl="0" eaLnBrk="1" latinLnBrk="0" hangingPunct="1">
              <a:lnSpc>
                <a:spcPct val="120000"/>
              </a:lnSpc>
              <a:spcBef>
                <a:spcPts val="375"/>
              </a:spcBef>
              <a:spcAft>
                <a:spcPts val="300"/>
              </a:spcAft>
              <a:buFont typeface="Arial" panose="020B0604020202020204" pitchFamily="34" charset="0"/>
              <a:buChar char="•"/>
              <a:defRPr sz="1350" b="0" i="0" kern="1200" spc="50" baseline="0">
                <a:solidFill>
                  <a:schemeClr val="tx1"/>
                </a:solidFill>
                <a:latin typeface="Cabin"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b="1" dirty="0" smtClean="0">
                <a:solidFill>
                  <a:srgbClr val="0F8290"/>
                </a:solidFill>
              </a:rPr>
              <a:t>“More </a:t>
            </a:r>
            <a:r>
              <a:rPr lang="en-GB" b="1" dirty="0">
                <a:solidFill>
                  <a:srgbClr val="0F8290"/>
                </a:solidFill>
              </a:rPr>
              <a:t>likely to have an impact = Smaller experiment needed to </a:t>
            </a:r>
            <a:r>
              <a:rPr lang="en-GB" b="1" dirty="0" smtClean="0">
                <a:solidFill>
                  <a:srgbClr val="0F8290"/>
                </a:solidFill>
              </a:rPr>
              <a:t>test”</a:t>
            </a:r>
            <a:endParaRPr lang="en-GB" b="1" dirty="0">
              <a:solidFill>
                <a:srgbClr val="0F8290"/>
              </a:solidFill>
            </a:endParaRPr>
          </a:p>
          <a:p>
            <a:pPr marL="0" indent="0">
              <a:buNone/>
            </a:pPr>
            <a:endParaRPr lang="en-GB" dirty="0" smtClean="0"/>
          </a:p>
          <a:p>
            <a:r>
              <a:rPr lang="en-GB" dirty="0" smtClean="0"/>
              <a:t>Design the best intervention you can, based on prior evidence:</a:t>
            </a:r>
          </a:p>
          <a:p>
            <a:pPr lvl="1"/>
            <a:r>
              <a:rPr lang="en-GB" dirty="0" smtClean="0"/>
              <a:t>Use existing literature reviews as a base</a:t>
            </a:r>
          </a:p>
          <a:p>
            <a:pPr lvl="1"/>
            <a:r>
              <a:rPr lang="en-GB" dirty="0" smtClean="0"/>
              <a:t>Rapid evidence review is possible to do swiftly, make sure to summarise detail</a:t>
            </a:r>
          </a:p>
          <a:p>
            <a:pPr lvl="1"/>
            <a:r>
              <a:rPr lang="en-GB" dirty="0" smtClean="0"/>
              <a:t>Out of the evidence that is strongest:</a:t>
            </a:r>
          </a:p>
          <a:p>
            <a:pPr lvl="2"/>
            <a:r>
              <a:rPr lang="en-GB" dirty="0"/>
              <a:t>What works best, what works less</a:t>
            </a:r>
            <a:r>
              <a:rPr lang="en-GB" dirty="0" smtClean="0"/>
              <a:t>?</a:t>
            </a:r>
          </a:p>
          <a:p>
            <a:pPr lvl="2"/>
            <a:r>
              <a:rPr lang="en-GB" dirty="0" smtClean="0"/>
              <a:t>What power is likely</a:t>
            </a:r>
          </a:p>
          <a:p>
            <a:pPr lvl="2"/>
            <a:r>
              <a:rPr lang="en-GB" dirty="0" smtClean="0"/>
              <a:t>What cohorts have been most effective</a:t>
            </a:r>
          </a:p>
          <a:p>
            <a:pPr lvl="2"/>
            <a:r>
              <a:rPr lang="en-GB" dirty="0" smtClean="0"/>
              <a:t>How should it be designed?</a:t>
            </a:r>
          </a:p>
          <a:p>
            <a:pPr lvl="2"/>
            <a:r>
              <a:rPr lang="en-GB" dirty="0" smtClean="0"/>
              <a:t>What are the elements that would make the best possible intervention</a:t>
            </a:r>
          </a:p>
          <a:p>
            <a:pPr lvl="2"/>
            <a:r>
              <a:rPr lang="en-GB" dirty="0" smtClean="0"/>
              <a:t>Pay attention to context </a:t>
            </a:r>
          </a:p>
          <a:p>
            <a:pPr lvl="3"/>
            <a:r>
              <a:rPr lang="en-GB" i="1" dirty="0" smtClean="0"/>
              <a:t>“Cambridge is not Chicago”</a:t>
            </a:r>
          </a:p>
        </p:txBody>
      </p:sp>
    </p:spTree>
    <p:extLst>
      <p:ext uri="{BB962C8B-B14F-4D97-AF65-F5344CB8AC3E}">
        <p14:creationId xmlns:p14="http://schemas.microsoft.com/office/powerpoint/2010/main" val="41715216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Capabilities and Gate 2</a:t>
            </a:r>
            <a:endParaRPr lang="en-GB" dirty="0"/>
          </a:p>
        </p:txBody>
      </p:sp>
      <p:pic>
        <p:nvPicPr>
          <p:cNvPr id="3" name="Picture 2"/>
          <p:cNvPicPr>
            <a:picLocks noChangeAspect="1"/>
          </p:cNvPicPr>
          <p:nvPr/>
        </p:nvPicPr>
        <p:blipFill>
          <a:blip r:embed="rId2"/>
          <a:stretch>
            <a:fillRect/>
          </a:stretch>
        </p:blipFill>
        <p:spPr>
          <a:xfrm>
            <a:off x="628650" y="1584773"/>
            <a:ext cx="1177515" cy="3015795"/>
          </a:xfrm>
          <a:prstGeom prst="rect">
            <a:avLst/>
          </a:prstGeom>
        </p:spPr>
      </p:pic>
      <p:sp>
        <p:nvSpPr>
          <p:cNvPr id="8" name="Content Placeholder 2"/>
          <p:cNvSpPr txBox="1">
            <a:spLocks/>
          </p:cNvSpPr>
          <p:nvPr/>
        </p:nvSpPr>
        <p:spPr>
          <a:xfrm>
            <a:off x="2951430" y="1228542"/>
            <a:ext cx="5563919" cy="3778024"/>
          </a:xfrm>
          <a:prstGeom prst="rect">
            <a:avLst/>
          </a:prstGeom>
        </p:spPr>
        <p:txBody>
          <a:bodyPr vert="horz" lIns="91440" tIns="45720" rIns="91440" bIns="45720" rtlCol="0">
            <a:normAutofit fontScale="55000" lnSpcReduction="20000"/>
          </a:bodyPr>
          <a:lstStyle>
            <a:lvl1pPr marL="171450" indent="-171450" algn="l" defTabSz="685800" rtl="0" eaLnBrk="1" latinLnBrk="0" hangingPunct="1">
              <a:lnSpc>
                <a:spcPct val="120000"/>
              </a:lnSpc>
              <a:spcBef>
                <a:spcPts val="750"/>
              </a:spcBef>
              <a:spcAft>
                <a:spcPts val="300"/>
              </a:spcAft>
              <a:buFont typeface="Arial" panose="020B0604020202020204" pitchFamily="34" charset="0"/>
              <a:buChar char="•"/>
              <a:defRPr sz="2100" b="0" i="0" kern="1200" spc="50" baseline="0">
                <a:solidFill>
                  <a:schemeClr val="tx1"/>
                </a:solidFill>
                <a:latin typeface="Cabin" pitchFamily="2" charset="77"/>
                <a:ea typeface="+mn-ea"/>
                <a:cs typeface="+mn-cs"/>
              </a:defRPr>
            </a:lvl1pPr>
            <a:lvl2pPr marL="514350" indent="-171450" algn="l" defTabSz="685800" rtl="0" eaLnBrk="1" latinLnBrk="0" hangingPunct="1">
              <a:lnSpc>
                <a:spcPct val="120000"/>
              </a:lnSpc>
              <a:spcBef>
                <a:spcPts val="375"/>
              </a:spcBef>
              <a:spcAft>
                <a:spcPts val="300"/>
              </a:spcAft>
              <a:buFont typeface="Arial" panose="020B0604020202020204" pitchFamily="34" charset="0"/>
              <a:buChar char="•"/>
              <a:defRPr sz="1800" b="0" i="0" kern="1200" spc="50" baseline="0">
                <a:solidFill>
                  <a:schemeClr val="tx1"/>
                </a:solidFill>
                <a:latin typeface="Cabin" pitchFamily="2" charset="77"/>
                <a:ea typeface="+mn-ea"/>
                <a:cs typeface="+mn-cs"/>
              </a:defRPr>
            </a:lvl2pPr>
            <a:lvl3pPr marL="857250" indent="-171450" algn="l" defTabSz="685800" rtl="0" eaLnBrk="1" latinLnBrk="0" hangingPunct="1">
              <a:lnSpc>
                <a:spcPct val="120000"/>
              </a:lnSpc>
              <a:spcBef>
                <a:spcPts val="375"/>
              </a:spcBef>
              <a:spcAft>
                <a:spcPts val="300"/>
              </a:spcAft>
              <a:buFont typeface="Arial" panose="020B0604020202020204" pitchFamily="34" charset="0"/>
              <a:buChar char="•"/>
              <a:defRPr sz="1500" b="0" i="0" kern="1200" spc="50" baseline="0">
                <a:solidFill>
                  <a:schemeClr val="tx1"/>
                </a:solidFill>
                <a:latin typeface="Cabin" pitchFamily="2" charset="77"/>
                <a:ea typeface="+mn-ea"/>
                <a:cs typeface="+mn-cs"/>
              </a:defRPr>
            </a:lvl3pPr>
            <a:lvl4pPr marL="1200150" indent="-171450" algn="l" defTabSz="685800" rtl="0" eaLnBrk="1" latinLnBrk="0" hangingPunct="1">
              <a:lnSpc>
                <a:spcPct val="120000"/>
              </a:lnSpc>
              <a:spcBef>
                <a:spcPts val="375"/>
              </a:spcBef>
              <a:spcAft>
                <a:spcPts val="300"/>
              </a:spcAft>
              <a:buFont typeface="Arial" panose="020B0604020202020204" pitchFamily="34" charset="0"/>
              <a:buChar char="•"/>
              <a:defRPr sz="1350" b="0" i="0" kern="1200" spc="50" baseline="0">
                <a:solidFill>
                  <a:schemeClr val="tx1"/>
                </a:solidFill>
                <a:latin typeface="Cabin" pitchFamily="2" charset="77"/>
                <a:ea typeface="+mn-ea"/>
                <a:cs typeface="+mn-cs"/>
              </a:defRPr>
            </a:lvl4pPr>
            <a:lvl5pPr marL="1543050" indent="-171450" algn="l" defTabSz="685800" rtl="0" eaLnBrk="1" latinLnBrk="0" hangingPunct="1">
              <a:lnSpc>
                <a:spcPct val="120000"/>
              </a:lnSpc>
              <a:spcBef>
                <a:spcPts val="375"/>
              </a:spcBef>
              <a:spcAft>
                <a:spcPts val="300"/>
              </a:spcAft>
              <a:buFont typeface="Arial" panose="020B0604020202020204" pitchFamily="34" charset="0"/>
              <a:buChar char="•"/>
              <a:defRPr sz="1350" b="0" i="0" kern="1200" spc="50" baseline="0">
                <a:solidFill>
                  <a:schemeClr val="tx1"/>
                </a:solidFill>
                <a:latin typeface="Cabin"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b="1" dirty="0" smtClean="0">
                <a:solidFill>
                  <a:srgbClr val="0F8290"/>
                </a:solidFill>
              </a:rPr>
              <a:t>“More </a:t>
            </a:r>
            <a:r>
              <a:rPr lang="en-GB" b="1" dirty="0">
                <a:solidFill>
                  <a:srgbClr val="0F8290"/>
                </a:solidFill>
              </a:rPr>
              <a:t>likely to have an impact = Smaller experiment needed to </a:t>
            </a:r>
            <a:r>
              <a:rPr lang="en-GB" b="1" dirty="0" smtClean="0">
                <a:solidFill>
                  <a:srgbClr val="0F8290"/>
                </a:solidFill>
              </a:rPr>
              <a:t>test”</a:t>
            </a:r>
          </a:p>
          <a:p>
            <a:pPr marL="0" indent="0">
              <a:buNone/>
            </a:pPr>
            <a:r>
              <a:rPr lang="en-GB" b="1" dirty="0" smtClean="0">
                <a:solidFill>
                  <a:srgbClr val="0F8290"/>
                </a:solidFill>
              </a:rPr>
              <a:t>“The </a:t>
            </a:r>
            <a:r>
              <a:rPr lang="en-GB" b="1" dirty="0">
                <a:solidFill>
                  <a:srgbClr val="0F8290"/>
                </a:solidFill>
              </a:rPr>
              <a:t>fundamentals of research are the most important part: Spending time on baseline measurements and planning saves far more time and effort </a:t>
            </a:r>
            <a:r>
              <a:rPr lang="en-GB" b="1" dirty="0" smtClean="0">
                <a:solidFill>
                  <a:srgbClr val="0F8290"/>
                </a:solidFill>
              </a:rPr>
              <a:t>later”</a:t>
            </a:r>
            <a:endParaRPr lang="en-GB" b="1" dirty="0">
              <a:solidFill>
                <a:srgbClr val="0F8290"/>
              </a:solidFill>
            </a:endParaRPr>
          </a:p>
          <a:p>
            <a:pPr marL="0" indent="0">
              <a:buNone/>
            </a:pPr>
            <a:endParaRPr lang="en-GB" dirty="0" smtClean="0"/>
          </a:p>
          <a:p>
            <a:pPr marL="0" indent="0">
              <a:buNone/>
            </a:pPr>
            <a:r>
              <a:rPr lang="en-GB" dirty="0" smtClean="0"/>
              <a:t>Maximise Likely Effect Size</a:t>
            </a:r>
          </a:p>
          <a:p>
            <a:r>
              <a:rPr lang="en-GB" dirty="0" smtClean="0"/>
              <a:t>Design the best cohort you can, based on prior evidence</a:t>
            </a:r>
          </a:p>
          <a:p>
            <a:pPr lvl="1"/>
            <a:r>
              <a:rPr lang="en-GB" dirty="0"/>
              <a:t>Identify cohorts with higher likelihood of the unwanted outcome?</a:t>
            </a:r>
          </a:p>
          <a:p>
            <a:pPr lvl="1"/>
            <a:r>
              <a:rPr lang="en-GB" dirty="0"/>
              <a:t>Ideally avoid expert judgment identification</a:t>
            </a:r>
          </a:p>
          <a:p>
            <a:pPr lvl="1"/>
            <a:r>
              <a:rPr lang="en-GB" dirty="0" smtClean="0"/>
              <a:t>Which groups are more likely to be paid for afterwards?</a:t>
            </a:r>
          </a:p>
          <a:p>
            <a:r>
              <a:rPr lang="en-GB" dirty="0" smtClean="0"/>
              <a:t>Make sure you can actually deliver the intervention</a:t>
            </a:r>
          </a:p>
          <a:p>
            <a:pPr lvl="1"/>
            <a:r>
              <a:rPr lang="en-GB" dirty="0" smtClean="0"/>
              <a:t>Two small complete trials beats one unfinished trial</a:t>
            </a:r>
          </a:p>
          <a:p>
            <a:pPr lvl="1"/>
            <a:r>
              <a:rPr lang="en-GB" dirty="0" smtClean="0"/>
              <a:t>Partner up with other areas and share the load</a:t>
            </a:r>
          </a:p>
          <a:p>
            <a:pPr lvl="1"/>
            <a:r>
              <a:rPr lang="en-GB" dirty="0" smtClean="0"/>
              <a:t>What caseloads can be managed – Effective Staffing</a:t>
            </a:r>
          </a:p>
        </p:txBody>
      </p:sp>
    </p:spTree>
    <p:extLst>
      <p:ext uri="{BB962C8B-B14F-4D97-AF65-F5344CB8AC3E}">
        <p14:creationId xmlns:p14="http://schemas.microsoft.com/office/powerpoint/2010/main" val="14623536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Research Design and Gate 3</a:t>
            </a:r>
            <a:endParaRPr lang="en-GB" dirty="0"/>
          </a:p>
        </p:txBody>
      </p:sp>
      <p:pic>
        <p:nvPicPr>
          <p:cNvPr id="6" name="Picture 5"/>
          <p:cNvPicPr>
            <a:picLocks noChangeAspect="1"/>
          </p:cNvPicPr>
          <p:nvPr/>
        </p:nvPicPr>
        <p:blipFill>
          <a:blip r:embed="rId2"/>
          <a:stretch>
            <a:fillRect/>
          </a:stretch>
        </p:blipFill>
        <p:spPr>
          <a:xfrm>
            <a:off x="628650" y="1272220"/>
            <a:ext cx="2016414" cy="3328348"/>
          </a:xfrm>
          <a:prstGeom prst="rect">
            <a:avLst/>
          </a:prstGeom>
        </p:spPr>
      </p:pic>
      <p:sp>
        <p:nvSpPr>
          <p:cNvPr id="9" name="Content Placeholder 2"/>
          <p:cNvSpPr txBox="1">
            <a:spLocks/>
          </p:cNvSpPr>
          <p:nvPr/>
        </p:nvSpPr>
        <p:spPr>
          <a:xfrm>
            <a:off x="2951430" y="1228542"/>
            <a:ext cx="5563919" cy="3778024"/>
          </a:xfrm>
          <a:prstGeom prst="rect">
            <a:avLst/>
          </a:prstGeom>
        </p:spPr>
        <p:txBody>
          <a:bodyPr vert="horz" lIns="91440" tIns="45720" rIns="91440" bIns="45720" rtlCol="0">
            <a:normAutofit fontScale="40000" lnSpcReduction="20000"/>
          </a:bodyPr>
          <a:lstStyle>
            <a:lvl1pPr marL="171450" indent="-171450" algn="l" defTabSz="685800" rtl="0" eaLnBrk="1" latinLnBrk="0" hangingPunct="1">
              <a:lnSpc>
                <a:spcPct val="120000"/>
              </a:lnSpc>
              <a:spcBef>
                <a:spcPts val="750"/>
              </a:spcBef>
              <a:spcAft>
                <a:spcPts val="300"/>
              </a:spcAft>
              <a:buFont typeface="Arial" panose="020B0604020202020204" pitchFamily="34" charset="0"/>
              <a:buChar char="•"/>
              <a:defRPr sz="2100" b="0" i="0" kern="1200" spc="50" baseline="0">
                <a:solidFill>
                  <a:schemeClr val="tx1"/>
                </a:solidFill>
                <a:latin typeface="Cabin" pitchFamily="2" charset="77"/>
                <a:ea typeface="+mn-ea"/>
                <a:cs typeface="+mn-cs"/>
              </a:defRPr>
            </a:lvl1pPr>
            <a:lvl2pPr marL="514350" indent="-171450" algn="l" defTabSz="685800" rtl="0" eaLnBrk="1" latinLnBrk="0" hangingPunct="1">
              <a:lnSpc>
                <a:spcPct val="120000"/>
              </a:lnSpc>
              <a:spcBef>
                <a:spcPts val="375"/>
              </a:spcBef>
              <a:spcAft>
                <a:spcPts val="300"/>
              </a:spcAft>
              <a:buFont typeface="Arial" panose="020B0604020202020204" pitchFamily="34" charset="0"/>
              <a:buChar char="•"/>
              <a:defRPr sz="1800" b="0" i="0" kern="1200" spc="50" baseline="0">
                <a:solidFill>
                  <a:schemeClr val="tx1"/>
                </a:solidFill>
                <a:latin typeface="Cabin" pitchFamily="2" charset="77"/>
                <a:ea typeface="+mn-ea"/>
                <a:cs typeface="+mn-cs"/>
              </a:defRPr>
            </a:lvl2pPr>
            <a:lvl3pPr marL="857250" indent="-171450" algn="l" defTabSz="685800" rtl="0" eaLnBrk="1" latinLnBrk="0" hangingPunct="1">
              <a:lnSpc>
                <a:spcPct val="120000"/>
              </a:lnSpc>
              <a:spcBef>
                <a:spcPts val="375"/>
              </a:spcBef>
              <a:spcAft>
                <a:spcPts val="300"/>
              </a:spcAft>
              <a:buFont typeface="Arial" panose="020B0604020202020204" pitchFamily="34" charset="0"/>
              <a:buChar char="•"/>
              <a:defRPr sz="1500" b="0" i="0" kern="1200" spc="50" baseline="0">
                <a:solidFill>
                  <a:schemeClr val="tx1"/>
                </a:solidFill>
                <a:latin typeface="Cabin" pitchFamily="2" charset="77"/>
                <a:ea typeface="+mn-ea"/>
                <a:cs typeface="+mn-cs"/>
              </a:defRPr>
            </a:lvl3pPr>
            <a:lvl4pPr marL="1200150" indent="-171450" algn="l" defTabSz="685800" rtl="0" eaLnBrk="1" latinLnBrk="0" hangingPunct="1">
              <a:lnSpc>
                <a:spcPct val="120000"/>
              </a:lnSpc>
              <a:spcBef>
                <a:spcPts val="375"/>
              </a:spcBef>
              <a:spcAft>
                <a:spcPts val="300"/>
              </a:spcAft>
              <a:buFont typeface="Arial" panose="020B0604020202020204" pitchFamily="34" charset="0"/>
              <a:buChar char="•"/>
              <a:defRPr sz="1350" b="0" i="0" kern="1200" spc="50" baseline="0">
                <a:solidFill>
                  <a:schemeClr val="tx1"/>
                </a:solidFill>
                <a:latin typeface="Cabin" pitchFamily="2" charset="77"/>
                <a:ea typeface="+mn-ea"/>
                <a:cs typeface="+mn-cs"/>
              </a:defRPr>
            </a:lvl4pPr>
            <a:lvl5pPr marL="1543050" indent="-171450" algn="l" defTabSz="685800" rtl="0" eaLnBrk="1" latinLnBrk="0" hangingPunct="1">
              <a:lnSpc>
                <a:spcPct val="120000"/>
              </a:lnSpc>
              <a:spcBef>
                <a:spcPts val="375"/>
              </a:spcBef>
              <a:spcAft>
                <a:spcPts val="300"/>
              </a:spcAft>
              <a:buFont typeface="Arial" panose="020B0604020202020204" pitchFamily="34" charset="0"/>
              <a:buChar char="•"/>
              <a:defRPr sz="1350" b="0" i="0" kern="1200" spc="50" baseline="0">
                <a:solidFill>
                  <a:schemeClr val="tx1"/>
                </a:solidFill>
                <a:latin typeface="Cabin"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b="1" dirty="0">
                <a:solidFill>
                  <a:srgbClr val="0F8290"/>
                </a:solidFill>
              </a:rPr>
              <a:t>“There are many different ways of solving a </a:t>
            </a:r>
            <a:r>
              <a:rPr lang="en-GB" b="1" dirty="0" smtClean="0">
                <a:solidFill>
                  <a:srgbClr val="0F8290"/>
                </a:solidFill>
              </a:rPr>
              <a:t>problem”</a:t>
            </a:r>
            <a:endParaRPr lang="en-GB" b="1" dirty="0" smtClean="0"/>
          </a:p>
          <a:p>
            <a:pPr marL="0" indent="0">
              <a:buNone/>
            </a:pPr>
            <a:r>
              <a:rPr lang="en-GB" i="1" dirty="0" smtClean="0"/>
              <a:t>Be inventive</a:t>
            </a:r>
          </a:p>
          <a:p>
            <a:pPr marL="0" indent="0">
              <a:buNone/>
            </a:pPr>
            <a:endParaRPr lang="en-GB" dirty="0" smtClean="0"/>
          </a:p>
          <a:p>
            <a:r>
              <a:rPr lang="en-GB" dirty="0"/>
              <a:t>Most efficient mechanism of delivery (maximise your reach for the money)</a:t>
            </a:r>
          </a:p>
          <a:p>
            <a:r>
              <a:rPr lang="en-GB" dirty="0"/>
              <a:t>Be clear what you are testing and keep it simple</a:t>
            </a:r>
          </a:p>
          <a:p>
            <a:r>
              <a:rPr lang="en-GB" dirty="0"/>
              <a:t>Choose something you can deliver (in your zone of control)</a:t>
            </a:r>
          </a:p>
          <a:p>
            <a:r>
              <a:rPr lang="en-GB" dirty="0"/>
              <a:t>Most ethical version of what can be delivered; often considering this helps to make it smaller</a:t>
            </a:r>
          </a:p>
          <a:p>
            <a:r>
              <a:rPr lang="en-GB" dirty="0"/>
              <a:t>Accurate tracking ensures you find out early if things are not going to plan</a:t>
            </a:r>
          </a:p>
          <a:p>
            <a:r>
              <a:rPr lang="en-GB" dirty="0" smtClean="0"/>
              <a:t>More </a:t>
            </a:r>
            <a:r>
              <a:rPr lang="en-GB" dirty="0"/>
              <a:t>uptake (less </a:t>
            </a:r>
            <a:r>
              <a:rPr lang="en-GB" dirty="0" smtClean="0"/>
              <a:t>dropout)</a:t>
            </a:r>
          </a:p>
          <a:p>
            <a:pPr lvl="1"/>
            <a:r>
              <a:rPr lang="en-GB" dirty="0" smtClean="0"/>
              <a:t>Design out barriers</a:t>
            </a:r>
          </a:p>
          <a:p>
            <a:r>
              <a:rPr lang="en-GB" dirty="0" smtClean="0"/>
              <a:t>Realistic environment </a:t>
            </a:r>
          </a:p>
          <a:p>
            <a:pPr lvl="1"/>
            <a:r>
              <a:rPr lang="en-GB" dirty="0" smtClean="0"/>
              <a:t>More similar to business as usual, often more likely to be delivered</a:t>
            </a:r>
          </a:p>
          <a:p>
            <a:pPr lvl="1"/>
            <a:r>
              <a:rPr lang="en-GB" dirty="0" smtClean="0"/>
              <a:t>It can </a:t>
            </a:r>
            <a:r>
              <a:rPr lang="en-GB" dirty="0"/>
              <a:t>make it more tricky to find a good way, it can also allow for some interesting free </a:t>
            </a:r>
            <a:r>
              <a:rPr lang="en-GB" dirty="0" smtClean="0"/>
              <a:t>experiments</a:t>
            </a:r>
            <a:endParaRPr lang="en-GB" dirty="0"/>
          </a:p>
          <a:p>
            <a:r>
              <a:rPr lang="en-GB" dirty="0" smtClean="0"/>
              <a:t>Motivated delivery</a:t>
            </a:r>
          </a:p>
          <a:p>
            <a:pPr lvl="1"/>
            <a:r>
              <a:rPr lang="en-GB" dirty="0" smtClean="0"/>
              <a:t>If the people delivering the intervention believe in it, they are more likely to keep to it</a:t>
            </a:r>
            <a:endParaRPr lang="en-GB" dirty="0"/>
          </a:p>
        </p:txBody>
      </p:sp>
    </p:spTree>
    <p:extLst>
      <p:ext uri="{BB962C8B-B14F-4D97-AF65-F5344CB8AC3E}">
        <p14:creationId xmlns:p14="http://schemas.microsoft.com/office/powerpoint/2010/main" val="41198932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A Personal Aim</a:t>
            </a:r>
            <a:endParaRPr lang="en-GB" dirty="0"/>
          </a:p>
        </p:txBody>
      </p:sp>
      <p:sp>
        <p:nvSpPr>
          <p:cNvPr id="3" name="Content Placeholder 2"/>
          <p:cNvSpPr>
            <a:spLocks noGrp="1"/>
          </p:cNvSpPr>
          <p:nvPr>
            <p:ph idx="1"/>
          </p:nvPr>
        </p:nvSpPr>
        <p:spPr>
          <a:xfrm>
            <a:off x="628650" y="1228543"/>
            <a:ext cx="7886700" cy="3782550"/>
          </a:xfrm>
        </p:spPr>
        <p:txBody>
          <a:bodyPr>
            <a:normAutofit fontScale="62500" lnSpcReduction="20000"/>
          </a:bodyPr>
          <a:lstStyle/>
          <a:p>
            <a:r>
              <a:rPr lang="en-GB" dirty="0" smtClean="0"/>
              <a:t>Many ideas, scoped at gate 3</a:t>
            </a:r>
          </a:p>
          <a:p>
            <a:r>
              <a:rPr lang="en-GB" dirty="0" smtClean="0"/>
              <a:t>Ready to go when we have</a:t>
            </a:r>
          </a:p>
          <a:p>
            <a:pPr lvl="1"/>
            <a:r>
              <a:rPr lang="en-GB" dirty="0" smtClean="0"/>
              <a:t>Funding</a:t>
            </a:r>
          </a:p>
          <a:p>
            <a:pPr lvl="1"/>
            <a:r>
              <a:rPr lang="en-GB" dirty="0" smtClean="0"/>
              <a:t>No overlap</a:t>
            </a:r>
          </a:p>
          <a:p>
            <a:pPr lvl="1"/>
            <a:r>
              <a:rPr lang="en-GB" dirty="0" smtClean="0"/>
              <a:t>Political Desire</a:t>
            </a:r>
          </a:p>
          <a:p>
            <a:r>
              <a:rPr lang="en-GB" dirty="0"/>
              <a:t>Avoid cohort overlap and trial overlap</a:t>
            </a:r>
          </a:p>
          <a:p>
            <a:pPr lvl="1"/>
            <a:r>
              <a:rPr lang="en-GB" dirty="0"/>
              <a:t>The more tests you have, the more complications there are with tracking and ensuring no overlap of trials, but it is </a:t>
            </a:r>
            <a:r>
              <a:rPr lang="en-GB" dirty="0" smtClean="0"/>
              <a:t>possible</a:t>
            </a:r>
          </a:p>
          <a:p>
            <a:pPr lvl="1"/>
            <a:r>
              <a:rPr lang="en-GB" i="1" dirty="0" smtClean="0"/>
              <a:t>Pause here if not ready yet</a:t>
            </a:r>
          </a:p>
          <a:p>
            <a:r>
              <a:rPr lang="en-GB" dirty="0" smtClean="0"/>
              <a:t>Imagine as a funder always getting well scoped trials, with evidence behind choices that have been made, and confidence behind delivery</a:t>
            </a:r>
          </a:p>
          <a:p>
            <a:r>
              <a:rPr lang="en-GB" dirty="0" smtClean="0"/>
              <a:t>Futures scanning can allow us to prioritise research areas that are likely to have funding released, and trials can be ready when this happens</a:t>
            </a:r>
            <a:endParaRPr lang="en-GB" dirty="0"/>
          </a:p>
        </p:txBody>
      </p:sp>
    </p:spTree>
    <p:extLst>
      <p:ext uri="{BB962C8B-B14F-4D97-AF65-F5344CB8AC3E}">
        <p14:creationId xmlns:p14="http://schemas.microsoft.com/office/powerpoint/2010/main" val="3497915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Delivery and Gate 4</a:t>
            </a:r>
            <a:endParaRPr lang="en-GB" dirty="0"/>
          </a:p>
        </p:txBody>
      </p:sp>
      <p:sp>
        <p:nvSpPr>
          <p:cNvPr id="7" name="Content Placeholder 2"/>
          <p:cNvSpPr txBox="1">
            <a:spLocks/>
          </p:cNvSpPr>
          <p:nvPr/>
        </p:nvSpPr>
        <p:spPr>
          <a:xfrm>
            <a:off x="4078586" y="1228543"/>
            <a:ext cx="4436763" cy="3245290"/>
          </a:xfrm>
          <a:prstGeom prst="rect">
            <a:avLst/>
          </a:prstGeom>
        </p:spPr>
        <p:txBody>
          <a:bodyPr vert="horz" lIns="91440" tIns="45720" rIns="91440" bIns="45720" rtlCol="0">
            <a:normAutofit fontScale="77500" lnSpcReduction="20000"/>
          </a:bodyPr>
          <a:lstStyle>
            <a:lvl1pPr marL="171450" indent="-171450" algn="l" defTabSz="685800" rtl="0" eaLnBrk="1" latinLnBrk="0" hangingPunct="1">
              <a:lnSpc>
                <a:spcPct val="120000"/>
              </a:lnSpc>
              <a:spcBef>
                <a:spcPts val="750"/>
              </a:spcBef>
              <a:spcAft>
                <a:spcPts val="300"/>
              </a:spcAft>
              <a:buFont typeface="Arial" panose="020B0604020202020204" pitchFamily="34" charset="0"/>
              <a:buChar char="•"/>
              <a:defRPr sz="2100" b="0" i="0" kern="1200" spc="50" baseline="0">
                <a:solidFill>
                  <a:schemeClr val="tx1"/>
                </a:solidFill>
                <a:latin typeface="Cabin" pitchFamily="2" charset="77"/>
                <a:ea typeface="+mn-ea"/>
                <a:cs typeface="+mn-cs"/>
              </a:defRPr>
            </a:lvl1pPr>
            <a:lvl2pPr marL="514350" indent="-171450" algn="l" defTabSz="685800" rtl="0" eaLnBrk="1" latinLnBrk="0" hangingPunct="1">
              <a:lnSpc>
                <a:spcPct val="120000"/>
              </a:lnSpc>
              <a:spcBef>
                <a:spcPts val="375"/>
              </a:spcBef>
              <a:spcAft>
                <a:spcPts val="300"/>
              </a:spcAft>
              <a:buFont typeface="Arial" panose="020B0604020202020204" pitchFamily="34" charset="0"/>
              <a:buChar char="•"/>
              <a:defRPr sz="1800" b="0" i="0" kern="1200" spc="50" baseline="0">
                <a:solidFill>
                  <a:schemeClr val="tx1"/>
                </a:solidFill>
                <a:latin typeface="Cabin" pitchFamily="2" charset="77"/>
                <a:ea typeface="+mn-ea"/>
                <a:cs typeface="+mn-cs"/>
              </a:defRPr>
            </a:lvl2pPr>
            <a:lvl3pPr marL="857250" indent="-171450" algn="l" defTabSz="685800" rtl="0" eaLnBrk="1" latinLnBrk="0" hangingPunct="1">
              <a:lnSpc>
                <a:spcPct val="120000"/>
              </a:lnSpc>
              <a:spcBef>
                <a:spcPts val="375"/>
              </a:spcBef>
              <a:spcAft>
                <a:spcPts val="300"/>
              </a:spcAft>
              <a:buFont typeface="Arial" panose="020B0604020202020204" pitchFamily="34" charset="0"/>
              <a:buChar char="•"/>
              <a:defRPr sz="1500" b="0" i="0" kern="1200" spc="50" baseline="0">
                <a:solidFill>
                  <a:schemeClr val="tx1"/>
                </a:solidFill>
                <a:latin typeface="Cabin" pitchFamily="2" charset="77"/>
                <a:ea typeface="+mn-ea"/>
                <a:cs typeface="+mn-cs"/>
              </a:defRPr>
            </a:lvl3pPr>
            <a:lvl4pPr marL="1200150" indent="-171450" algn="l" defTabSz="685800" rtl="0" eaLnBrk="1" latinLnBrk="0" hangingPunct="1">
              <a:lnSpc>
                <a:spcPct val="120000"/>
              </a:lnSpc>
              <a:spcBef>
                <a:spcPts val="375"/>
              </a:spcBef>
              <a:spcAft>
                <a:spcPts val="300"/>
              </a:spcAft>
              <a:buFont typeface="Arial" panose="020B0604020202020204" pitchFamily="34" charset="0"/>
              <a:buChar char="•"/>
              <a:defRPr sz="1350" b="0" i="0" kern="1200" spc="50" baseline="0">
                <a:solidFill>
                  <a:schemeClr val="tx1"/>
                </a:solidFill>
                <a:latin typeface="Cabin" pitchFamily="2" charset="77"/>
                <a:ea typeface="+mn-ea"/>
                <a:cs typeface="+mn-cs"/>
              </a:defRPr>
            </a:lvl4pPr>
            <a:lvl5pPr marL="1543050" indent="-171450" algn="l" defTabSz="685800" rtl="0" eaLnBrk="1" latinLnBrk="0" hangingPunct="1">
              <a:lnSpc>
                <a:spcPct val="120000"/>
              </a:lnSpc>
              <a:spcBef>
                <a:spcPts val="375"/>
              </a:spcBef>
              <a:spcAft>
                <a:spcPts val="300"/>
              </a:spcAft>
              <a:buFont typeface="Arial" panose="020B0604020202020204" pitchFamily="34" charset="0"/>
              <a:buChar char="•"/>
              <a:defRPr sz="1350" b="0" i="0" kern="1200" spc="50" baseline="0">
                <a:solidFill>
                  <a:schemeClr val="tx1"/>
                </a:solidFill>
                <a:latin typeface="Cabin"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dirty="0" smtClean="0"/>
              <a:t>Run Pilot Tests</a:t>
            </a:r>
            <a:endParaRPr lang="en-GB" dirty="0"/>
          </a:p>
          <a:p>
            <a:pPr lvl="1"/>
            <a:r>
              <a:rPr lang="en-GB" dirty="0" smtClean="0"/>
              <a:t>Ensure realistic </a:t>
            </a:r>
            <a:r>
              <a:rPr lang="en-GB" dirty="0"/>
              <a:t>caseloads to be able to deliver a good </a:t>
            </a:r>
            <a:r>
              <a:rPr lang="en-GB" dirty="0" smtClean="0"/>
              <a:t>service</a:t>
            </a:r>
          </a:p>
          <a:p>
            <a:pPr lvl="1"/>
            <a:r>
              <a:rPr lang="en-GB" dirty="0" smtClean="0"/>
              <a:t>Spot issues early</a:t>
            </a:r>
            <a:endParaRPr lang="en-GB" dirty="0"/>
          </a:p>
          <a:p>
            <a:r>
              <a:rPr lang="en-GB" dirty="0"/>
              <a:t>Interim Analysis can allow for earlier results</a:t>
            </a:r>
          </a:p>
          <a:p>
            <a:r>
              <a:rPr lang="en-GB" dirty="0" smtClean="0"/>
              <a:t>Avoid scope creep</a:t>
            </a:r>
          </a:p>
          <a:p>
            <a:r>
              <a:rPr lang="en-GB" dirty="0" smtClean="0"/>
              <a:t>Learn from your mistakes, and allow others to as well</a:t>
            </a:r>
          </a:p>
          <a:p>
            <a:r>
              <a:rPr lang="en-GB" dirty="0" smtClean="0"/>
              <a:t>Share what you learned, and make it more likely that more research will be wanted</a:t>
            </a:r>
            <a:endParaRPr lang="en-GB" dirty="0"/>
          </a:p>
        </p:txBody>
      </p:sp>
      <p:pic>
        <p:nvPicPr>
          <p:cNvPr id="4" name="Picture 3"/>
          <p:cNvPicPr>
            <a:picLocks noChangeAspect="1"/>
          </p:cNvPicPr>
          <p:nvPr/>
        </p:nvPicPr>
        <p:blipFill>
          <a:blip r:embed="rId2"/>
          <a:stretch>
            <a:fillRect/>
          </a:stretch>
        </p:blipFill>
        <p:spPr>
          <a:xfrm>
            <a:off x="406853" y="1228543"/>
            <a:ext cx="3671733" cy="3399122"/>
          </a:xfrm>
          <a:prstGeom prst="rect">
            <a:avLst/>
          </a:prstGeom>
        </p:spPr>
      </p:pic>
    </p:spTree>
    <p:extLst>
      <p:ext uri="{BB962C8B-B14F-4D97-AF65-F5344CB8AC3E}">
        <p14:creationId xmlns:p14="http://schemas.microsoft.com/office/powerpoint/2010/main" val="41516267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0BB1F-A122-350E-70D5-817897C12FEA}"/>
              </a:ext>
            </a:extLst>
          </p:cNvPr>
          <p:cNvSpPr>
            <a:spLocks noGrp="1"/>
          </p:cNvSpPr>
          <p:nvPr>
            <p:ph type="title"/>
          </p:nvPr>
        </p:nvSpPr>
        <p:spPr>
          <a:xfrm>
            <a:off x="628649" y="320472"/>
            <a:ext cx="7886700" cy="686125"/>
          </a:xfrm>
        </p:spPr>
        <p:txBody>
          <a:bodyPr>
            <a:normAutofit/>
          </a:bodyPr>
          <a:lstStyle/>
          <a:p>
            <a:r>
              <a:rPr lang="en-GB" sz="3000" dirty="0" smtClean="0">
                <a:latin typeface="Lexend"/>
              </a:rPr>
              <a:t>Research Project Lifecycle</a:t>
            </a:r>
            <a:endParaRPr lang="en-US" dirty="0">
              <a:latin typeface="Lexend"/>
            </a:endParaRPr>
          </a:p>
        </p:txBody>
      </p:sp>
      <p:sp>
        <p:nvSpPr>
          <p:cNvPr id="6" name="TextBox 5"/>
          <p:cNvSpPr txBox="1"/>
          <p:nvPr/>
        </p:nvSpPr>
        <p:spPr>
          <a:xfrm>
            <a:off x="352424" y="4804946"/>
            <a:ext cx="4848225" cy="338554"/>
          </a:xfrm>
          <a:prstGeom prst="rect">
            <a:avLst/>
          </a:prstGeom>
          <a:noFill/>
        </p:spPr>
        <p:txBody>
          <a:bodyPr wrap="square" rtlCol="0">
            <a:spAutoFit/>
          </a:bodyPr>
          <a:lstStyle/>
          <a:p>
            <a:r>
              <a:rPr lang="en-GB" sz="800" dirty="0" smtClean="0">
                <a:solidFill>
                  <a:srgbClr val="0F8290"/>
                </a:solidFill>
              </a:rPr>
              <a:t>Reference: </a:t>
            </a:r>
            <a:r>
              <a:rPr lang="en-GB" sz="800" dirty="0" smtClean="0"/>
              <a:t>Olphin</a:t>
            </a:r>
            <a:r>
              <a:rPr lang="en-GB" sz="800" dirty="0" smtClean="0"/>
              <a:t>, T.P.A. (2023). </a:t>
            </a:r>
            <a:r>
              <a:rPr lang="en-GB" sz="800" i="1" dirty="0" smtClean="0"/>
              <a:t>Research Project Lifecycle: A Structured Approach to Conducting Research in the Public Sector. </a:t>
            </a:r>
            <a:r>
              <a:rPr lang="en-GB" sz="800" dirty="0" smtClean="0"/>
              <a:t>Reading, UK: Thames Valley Violence Reduction Unit. @ Crown Copyright 2023</a:t>
            </a:r>
            <a:endParaRPr lang="en-GB" sz="800" dirty="0"/>
          </a:p>
        </p:txBody>
      </p:sp>
      <p:pic>
        <p:nvPicPr>
          <p:cNvPr id="7" name="Picture 6"/>
          <p:cNvPicPr>
            <a:picLocks noChangeAspect="1"/>
          </p:cNvPicPr>
          <p:nvPr/>
        </p:nvPicPr>
        <p:blipFill>
          <a:blip r:embed="rId2"/>
          <a:stretch>
            <a:fillRect/>
          </a:stretch>
        </p:blipFill>
        <p:spPr>
          <a:xfrm>
            <a:off x="1006982" y="907845"/>
            <a:ext cx="7130033" cy="3897101"/>
          </a:xfrm>
          <a:prstGeom prst="rect">
            <a:avLst/>
          </a:prstGeom>
        </p:spPr>
      </p:pic>
    </p:spTree>
    <p:extLst>
      <p:ext uri="{BB962C8B-B14F-4D97-AF65-F5344CB8AC3E}">
        <p14:creationId xmlns:p14="http://schemas.microsoft.com/office/powerpoint/2010/main" val="35037325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Acknowledging Potential to be Underpowered</a:t>
            </a:r>
            <a:endParaRPr lang="en-GB" dirty="0"/>
          </a:p>
        </p:txBody>
      </p:sp>
      <p:sp>
        <p:nvSpPr>
          <p:cNvPr id="3" name="Content Placeholder 2"/>
          <p:cNvSpPr>
            <a:spLocks noGrp="1"/>
          </p:cNvSpPr>
          <p:nvPr>
            <p:ph idx="1"/>
          </p:nvPr>
        </p:nvSpPr>
        <p:spPr/>
        <p:txBody>
          <a:bodyPr>
            <a:normAutofit fontScale="77500" lnSpcReduction="20000"/>
          </a:bodyPr>
          <a:lstStyle/>
          <a:p>
            <a:pPr marL="0" indent="0">
              <a:buNone/>
            </a:pPr>
            <a:r>
              <a:rPr lang="en-GB" dirty="0" smtClean="0"/>
              <a:t>Don’t want to waste resources running things that would never show an effect, but…</a:t>
            </a:r>
          </a:p>
          <a:p>
            <a:pPr marL="0" indent="0">
              <a:buNone/>
            </a:pPr>
            <a:endParaRPr lang="en-GB" dirty="0" smtClean="0"/>
          </a:p>
          <a:p>
            <a:pPr marL="0" indent="0">
              <a:buNone/>
            </a:pPr>
            <a:r>
              <a:rPr lang="en-GB" dirty="0" smtClean="0"/>
              <a:t>No trials run means no knowledge gained</a:t>
            </a:r>
            <a:endParaRPr lang="en-GB" dirty="0"/>
          </a:p>
          <a:p>
            <a:pPr marL="0" indent="0">
              <a:buNone/>
            </a:pPr>
            <a:r>
              <a:rPr lang="en-GB" dirty="0" smtClean="0"/>
              <a:t>It is better to have some trials that give knowledge, and some that fail</a:t>
            </a:r>
          </a:p>
          <a:p>
            <a:pPr marL="0" indent="0">
              <a:buNone/>
            </a:pPr>
            <a:endParaRPr lang="en-GB" dirty="0" smtClean="0"/>
          </a:p>
          <a:p>
            <a:r>
              <a:rPr lang="en-GB" dirty="0" smtClean="0"/>
              <a:t>Acknowledge weakness </a:t>
            </a:r>
          </a:p>
          <a:p>
            <a:pPr lvl="1"/>
            <a:r>
              <a:rPr lang="en-GB" dirty="0"/>
              <a:t>F</a:t>
            </a:r>
            <a:r>
              <a:rPr lang="en-GB" dirty="0" smtClean="0"/>
              <a:t>ailing to find an effect may not mean that it doesn’t work</a:t>
            </a:r>
          </a:p>
          <a:p>
            <a:r>
              <a:rPr lang="en-GB" dirty="0" smtClean="0"/>
              <a:t>Don’t over claim negative findings</a:t>
            </a:r>
            <a:endParaRPr lang="en-GB" dirty="0"/>
          </a:p>
        </p:txBody>
      </p:sp>
    </p:spTree>
    <p:extLst>
      <p:ext uri="{BB962C8B-B14F-4D97-AF65-F5344CB8AC3E}">
        <p14:creationId xmlns:p14="http://schemas.microsoft.com/office/powerpoint/2010/main" val="13619481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Small, simple or inexpensive does not always mean underpowered</a:t>
            </a:r>
          </a:p>
        </p:txBody>
      </p:sp>
      <p:sp>
        <p:nvSpPr>
          <p:cNvPr id="3" name="Content Placeholder 2"/>
          <p:cNvSpPr>
            <a:spLocks noGrp="1"/>
          </p:cNvSpPr>
          <p:nvPr>
            <p:ph idx="1"/>
          </p:nvPr>
        </p:nvSpPr>
        <p:spPr/>
        <p:txBody>
          <a:bodyPr>
            <a:normAutofit lnSpcReduction="10000"/>
          </a:bodyPr>
          <a:lstStyle/>
          <a:p>
            <a:endParaRPr lang="en-GB" dirty="0" smtClean="0"/>
          </a:p>
          <a:p>
            <a:r>
              <a:rPr lang="en-GB" dirty="0" smtClean="0"/>
              <a:t>Nudge based campaigns can be run very inexpensively</a:t>
            </a:r>
          </a:p>
          <a:p>
            <a:r>
              <a:rPr lang="en-GB" dirty="0" smtClean="0"/>
              <a:t>Taking the time to make sure the delivery is as efficient as possible often just reduces cost</a:t>
            </a:r>
          </a:p>
          <a:p>
            <a:endParaRPr lang="en-GB" dirty="0"/>
          </a:p>
          <a:p>
            <a:pPr marL="0" indent="0">
              <a:buNone/>
            </a:pPr>
            <a:r>
              <a:rPr lang="en-GB" b="1" dirty="0" smtClean="0"/>
              <a:t>Giving an effective intervention to a cohort with likely outcome can require very small numbers</a:t>
            </a:r>
            <a:endParaRPr lang="en-GB" b="1" dirty="0"/>
          </a:p>
        </p:txBody>
      </p:sp>
    </p:spTree>
    <p:extLst>
      <p:ext uri="{BB962C8B-B14F-4D97-AF65-F5344CB8AC3E}">
        <p14:creationId xmlns:p14="http://schemas.microsoft.com/office/powerpoint/2010/main" val="26842604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 additional thoughts…</a:t>
            </a:r>
            <a:endParaRPr lang="en-GB" dirty="0"/>
          </a:p>
        </p:txBody>
      </p:sp>
      <p:sp>
        <p:nvSpPr>
          <p:cNvPr id="3" name="Content Placeholder 2"/>
          <p:cNvSpPr>
            <a:spLocks noGrp="1"/>
          </p:cNvSpPr>
          <p:nvPr>
            <p:ph idx="1"/>
          </p:nvPr>
        </p:nvSpPr>
        <p:spPr/>
        <p:txBody>
          <a:bodyPr>
            <a:normAutofit fontScale="92500" lnSpcReduction="20000"/>
          </a:bodyPr>
          <a:lstStyle/>
          <a:p>
            <a:endParaRPr lang="en-GB" dirty="0" smtClean="0"/>
          </a:p>
          <a:p>
            <a:r>
              <a:rPr lang="en-GB" dirty="0" smtClean="0"/>
              <a:t>What are the opportunities you could exploit?</a:t>
            </a:r>
          </a:p>
          <a:p>
            <a:r>
              <a:rPr lang="en-GB" dirty="0" smtClean="0"/>
              <a:t>How can you make it most efficient whilst being externally </a:t>
            </a:r>
            <a:r>
              <a:rPr lang="en-GB" dirty="0" err="1" smtClean="0"/>
              <a:t>generalisable</a:t>
            </a:r>
            <a:r>
              <a:rPr lang="en-GB" dirty="0" smtClean="0"/>
              <a:t>?</a:t>
            </a:r>
          </a:p>
          <a:p>
            <a:r>
              <a:rPr lang="en-GB" dirty="0" smtClean="0"/>
              <a:t>Giving thought to it up front </a:t>
            </a:r>
          </a:p>
          <a:p>
            <a:r>
              <a:rPr lang="en-GB" dirty="0" smtClean="0"/>
              <a:t>There is also an important place for qualitative research</a:t>
            </a:r>
          </a:p>
          <a:p>
            <a:pPr lvl="1"/>
            <a:r>
              <a:rPr lang="en-GB" dirty="0" smtClean="0"/>
              <a:t>When we use it meaningfully</a:t>
            </a:r>
          </a:p>
          <a:p>
            <a:pPr lvl="1"/>
            <a:r>
              <a:rPr lang="en-GB" dirty="0" smtClean="0"/>
              <a:t>Can help to get an idea of making something that will work better</a:t>
            </a:r>
          </a:p>
        </p:txBody>
      </p:sp>
    </p:spTree>
    <p:extLst>
      <p:ext uri="{BB962C8B-B14F-4D97-AF65-F5344CB8AC3E}">
        <p14:creationId xmlns:p14="http://schemas.microsoft.com/office/powerpoint/2010/main" val="13293931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52345-4831-2091-DC14-BF7D88D1FB8E}"/>
              </a:ext>
            </a:extLst>
          </p:cNvPr>
          <p:cNvSpPr>
            <a:spLocks noGrp="1"/>
          </p:cNvSpPr>
          <p:nvPr>
            <p:ph type="ctrTitle"/>
          </p:nvPr>
        </p:nvSpPr>
        <p:spPr>
          <a:xfrm>
            <a:off x="712694" y="3317507"/>
            <a:ext cx="7752230" cy="1675471"/>
          </a:xfrm>
        </p:spPr>
        <p:txBody>
          <a:bodyPr>
            <a:normAutofit/>
          </a:bodyPr>
          <a:lstStyle/>
          <a:p>
            <a:r>
              <a:rPr lang="en-US" sz="2700" dirty="0" smtClean="0"/>
              <a:t>A Focused Deterrence Example</a:t>
            </a:r>
            <a:r>
              <a:rPr lang="en-US" dirty="0" smtClean="0"/>
              <a:t/>
            </a:r>
            <a:br>
              <a:rPr lang="en-US" dirty="0" smtClean="0"/>
            </a:br>
            <a:endParaRPr lang="en-US" sz="1800" dirty="0"/>
          </a:p>
        </p:txBody>
      </p:sp>
    </p:spTree>
    <p:extLst>
      <p:ext uri="{BB962C8B-B14F-4D97-AF65-F5344CB8AC3E}">
        <p14:creationId xmlns:p14="http://schemas.microsoft.com/office/powerpoint/2010/main" val="6432588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Focused Deterrence Example</a:t>
            </a:r>
            <a:endParaRPr lang="en-GB" dirty="0"/>
          </a:p>
        </p:txBody>
      </p:sp>
      <p:sp>
        <p:nvSpPr>
          <p:cNvPr id="3" name="Content Placeholder 2"/>
          <p:cNvSpPr>
            <a:spLocks noGrp="1"/>
          </p:cNvSpPr>
          <p:nvPr>
            <p:ph idx="1"/>
          </p:nvPr>
        </p:nvSpPr>
        <p:spPr/>
        <p:txBody>
          <a:bodyPr>
            <a:normAutofit fontScale="62500" lnSpcReduction="20000"/>
          </a:bodyPr>
          <a:lstStyle/>
          <a:p>
            <a:pPr marL="0" indent="0">
              <a:buNone/>
            </a:pPr>
            <a:r>
              <a:rPr lang="en-GB" dirty="0" smtClean="0"/>
              <a:t>Maybe needs renaming to long-term contextual problem solving, with procedurally just police support</a:t>
            </a:r>
            <a:endParaRPr lang="en-GB" dirty="0" smtClean="0"/>
          </a:p>
          <a:p>
            <a:endParaRPr lang="en-GB" dirty="0" smtClean="0"/>
          </a:p>
          <a:p>
            <a:r>
              <a:rPr lang="en-GB" b="1" dirty="0" smtClean="0"/>
              <a:t>Cohort</a:t>
            </a:r>
          </a:p>
          <a:p>
            <a:pPr lvl="1"/>
            <a:r>
              <a:rPr lang="en-GB" dirty="0" smtClean="0"/>
              <a:t>Likely to reoffend</a:t>
            </a:r>
          </a:p>
          <a:p>
            <a:pPr lvl="1"/>
            <a:r>
              <a:rPr lang="en-GB" dirty="0" smtClean="0"/>
              <a:t>Motivated delivery</a:t>
            </a:r>
          </a:p>
          <a:p>
            <a:r>
              <a:rPr lang="en-GB" b="1" dirty="0" smtClean="0"/>
              <a:t>Intervention</a:t>
            </a:r>
          </a:p>
          <a:p>
            <a:pPr lvl="1"/>
            <a:r>
              <a:rPr lang="en-GB" dirty="0" smtClean="0"/>
              <a:t>Likely to show an impact</a:t>
            </a:r>
          </a:p>
          <a:p>
            <a:pPr lvl="1"/>
            <a:r>
              <a:rPr lang="en-GB" dirty="0" smtClean="0"/>
              <a:t>Problem solving approach paired with procedural justice</a:t>
            </a:r>
          </a:p>
          <a:p>
            <a:r>
              <a:rPr lang="en-GB" b="1" dirty="0" smtClean="0"/>
              <a:t>Results at 6 months</a:t>
            </a:r>
          </a:p>
          <a:p>
            <a:pPr lvl="1"/>
            <a:r>
              <a:rPr lang="en-GB" dirty="0" smtClean="0"/>
              <a:t>All measures in the right direction, with statistically significant decrease of 57% in knife offences as suspects</a:t>
            </a:r>
            <a:endParaRPr lang="en-GB" dirty="0" smtClean="0"/>
          </a:p>
        </p:txBody>
      </p:sp>
    </p:spTree>
    <p:extLst>
      <p:ext uri="{BB962C8B-B14F-4D97-AF65-F5344CB8AC3E}">
        <p14:creationId xmlns:p14="http://schemas.microsoft.com/office/powerpoint/2010/main" val="3636765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Contact</a:t>
            </a:r>
            <a:endParaRPr lang="en-GB" dirty="0"/>
          </a:p>
        </p:txBody>
      </p:sp>
      <p:sp>
        <p:nvSpPr>
          <p:cNvPr id="3" name="Title 1"/>
          <p:cNvSpPr txBox="1">
            <a:spLocks/>
          </p:cNvSpPr>
          <p:nvPr/>
        </p:nvSpPr>
        <p:spPr>
          <a:xfrm>
            <a:off x="919012" y="2197717"/>
            <a:ext cx="7474978" cy="2734235"/>
          </a:xfrm>
          <a:prstGeom prst="rect">
            <a:avLst/>
          </a:prstGeom>
        </p:spPr>
        <p:txBody>
          <a:bodyPr>
            <a:normAutofit/>
          </a:bodyPr>
          <a:lstStyle>
            <a:lvl1pPr algn="l" defTabSz="685800" rtl="0" eaLnBrk="1" latinLnBrk="0" hangingPunct="1">
              <a:lnSpc>
                <a:spcPct val="90000"/>
              </a:lnSpc>
              <a:spcBef>
                <a:spcPct val="0"/>
              </a:spcBef>
              <a:buNone/>
              <a:defRPr sz="3000" b="1" i="0" kern="1200" spc="80" baseline="0">
                <a:solidFill>
                  <a:srgbClr val="0F8290"/>
                </a:solidFill>
                <a:latin typeface="Cabin" pitchFamily="2" charset="77"/>
                <a:ea typeface="+mj-ea"/>
                <a:cs typeface="+mj-cs"/>
              </a:defRPr>
            </a:lvl1pPr>
          </a:lstStyle>
          <a:p>
            <a:r>
              <a:rPr lang="en-GB" sz="1800" dirty="0" smtClean="0">
                <a:solidFill>
                  <a:schemeClr val="bg1"/>
                </a:solidFill>
              </a:rPr>
              <a:t>Tori Olphin, M.B.E.</a:t>
            </a:r>
          </a:p>
          <a:p>
            <a:endParaRPr lang="en-GB" sz="1800" b="0" dirty="0" smtClean="0">
              <a:solidFill>
                <a:schemeClr val="bg1"/>
              </a:solidFill>
            </a:endParaRPr>
          </a:p>
          <a:p>
            <a:r>
              <a:rPr lang="en-GB" sz="1800" b="0" dirty="0">
                <a:solidFill>
                  <a:schemeClr val="bg1"/>
                </a:solidFill>
              </a:rPr>
              <a:t>Head of Data Science, Research and </a:t>
            </a:r>
            <a:r>
              <a:rPr lang="en-GB" sz="1800" b="0" dirty="0" smtClean="0">
                <a:solidFill>
                  <a:schemeClr val="bg1"/>
                </a:solidFill>
              </a:rPr>
              <a:t>Evaluation </a:t>
            </a:r>
          </a:p>
          <a:p>
            <a:r>
              <a:rPr lang="en-GB" sz="1800" b="0" dirty="0" smtClean="0">
                <a:solidFill>
                  <a:schemeClr val="bg1"/>
                </a:solidFill>
              </a:rPr>
              <a:t>Thames </a:t>
            </a:r>
            <a:r>
              <a:rPr lang="en-GB" sz="1800" b="0" dirty="0">
                <a:solidFill>
                  <a:schemeClr val="bg1"/>
                </a:solidFill>
              </a:rPr>
              <a:t>Valley Violence Prevention Partnership</a:t>
            </a:r>
            <a:endParaRPr lang="en-GB" sz="1800" b="0" dirty="0" smtClean="0">
              <a:solidFill>
                <a:schemeClr val="bg1"/>
              </a:solidFill>
            </a:endParaRPr>
          </a:p>
          <a:p>
            <a:endParaRPr lang="en-GB" sz="1800" b="0" dirty="0">
              <a:solidFill>
                <a:schemeClr val="bg1"/>
              </a:solidFill>
            </a:endParaRPr>
          </a:p>
          <a:p>
            <a:r>
              <a:rPr lang="en-GB" sz="1800" b="0" dirty="0" smtClean="0">
                <a:solidFill>
                  <a:schemeClr val="bg1"/>
                </a:solidFill>
              </a:rPr>
              <a:t>tori.olphin@thamesvalley.police.uk</a:t>
            </a:r>
            <a:endParaRPr lang="en-GB" sz="1800" b="0" dirty="0">
              <a:solidFill>
                <a:schemeClr val="bg1"/>
              </a:solidFill>
            </a:endParaRPr>
          </a:p>
          <a:p>
            <a:r>
              <a:rPr lang="en-GB" sz="1800" b="0" dirty="0" smtClean="0">
                <a:solidFill>
                  <a:schemeClr val="bg1"/>
                </a:solidFill>
              </a:rPr>
              <a:t>+447921 808988</a:t>
            </a:r>
            <a:endParaRPr lang="en-GB" sz="1800" dirty="0">
              <a:solidFill>
                <a:schemeClr val="bg1"/>
              </a:solidFill>
            </a:endParaRPr>
          </a:p>
        </p:txBody>
      </p:sp>
    </p:spTree>
    <p:extLst>
      <p:ext uri="{BB962C8B-B14F-4D97-AF65-F5344CB8AC3E}">
        <p14:creationId xmlns:p14="http://schemas.microsoft.com/office/powerpoint/2010/main" val="347584886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a5dce25-404e-4194-9dc5-dcf768767489" xsi:nil="true"/>
    <Number xmlns="2aa160fe-8a58-4125-82cc-1ae39e484653" xsi:nil="true"/>
    <lcf76f155ced4ddcb4097134ff3c332f xmlns="2aa160fe-8a58-4125-82cc-1ae39e484653">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7B0BDA28354FE428CF9D5CDBBDC2B51" ma:contentTypeVersion="21" ma:contentTypeDescription="Create a new document." ma:contentTypeScope="" ma:versionID="c8b424a024638107e862ef661ce3e927">
  <xsd:schema xmlns:xsd="http://www.w3.org/2001/XMLSchema" xmlns:xs="http://www.w3.org/2001/XMLSchema" xmlns:p="http://schemas.microsoft.com/office/2006/metadata/properties" xmlns:ns2="ba5dce25-404e-4194-9dc5-dcf768767489" xmlns:ns3="2aa160fe-8a58-4125-82cc-1ae39e484653" targetNamespace="http://schemas.microsoft.com/office/2006/metadata/properties" ma:root="true" ma:fieldsID="d9351619b71cfe5e2960395e735a4df0" ns2:_="" ns3:_="">
    <xsd:import namespace="ba5dce25-404e-4194-9dc5-dcf768767489"/>
    <xsd:import namespace="2aa160fe-8a58-4125-82cc-1ae39e48465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Number" minOccurs="0"/>
                <xsd:element ref="ns3:MediaLengthInSeconds" minOccurs="0"/>
                <xsd:element ref="ns2:TaxCatchAll" minOccurs="0"/>
                <xsd:element ref="ns3:lcf76f155ced4ddcb4097134ff3c332f"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5dce25-404e-4194-9dc5-dcf76876748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23e890bc-2287-4bc0-92db-c68d2805e993}" ma:internalName="TaxCatchAll" ma:showField="CatchAllData" ma:web="ba5dce25-404e-4194-9dc5-dcf76876748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aa160fe-8a58-4125-82cc-1ae39e484653"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Number" ma:index="20" nillable="true" ma:displayName="Number" ma:format="Dropdown" ma:internalName="Number" ma:percentage="FALSE">
      <xsd:simpleType>
        <xsd:restriction base="dms:Number"/>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4e2959a9-0533-44f9-9984-75b1ff78bc0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6EF2A5D-47E5-4565-BE2B-AA8057321AFD}">
  <ds:schemaRefs>
    <ds:schemaRef ds:uri="http://purl.org/dc/terms/"/>
    <ds:schemaRef ds:uri="1fd8af12-c9da-42c6-b0df-04534722423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schemas.microsoft.com/office/2006/metadata/properties"/>
    <ds:schemaRef ds:uri="57d70a8a-aa01-4348-bee2-e5115aa37b47"/>
    <ds:schemaRef ds:uri="http://www.w3.org/XML/1998/namespace"/>
    <ds:schemaRef ds:uri="http://purl.org/dc/dcmitype/"/>
  </ds:schemaRefs>
</ds:datastoreItem>
</file>

<file path=customXml/itemProps2.xml><?xml version="1.0" encoding="utf-8"?>
<ds:datastoreItem xmlns:ds="http://schemas.openxmlformats.org/officeDocument/2006/customXml" ds:itemID="{A107D44B-FFF7-4704-B7E2-A71CB9F9AAB4}"/>
</file>

<file path=customXml/itemProps3.xml><?xml version="1.0" encoding="utf-8"?>
<ds:datastoreItem xmlns:ds="http://schemas.openxmlformats.org/officeDocument/2006/customXml" ds:itemID="{4888A0AE-2C35-4518-8F86-23BD2008F62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15012</TotalTime>
  <Words>1854</Words>
  <Application>Microsoft Office PowerPoint</Application>
  <PresentationFormat>On-screen Show (16:9)</PresentationFormat>
  <Paragraphs>194</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Cabin</vt:lpstr>
      <vt:lpstr>Cabin SemiBold</vt:lpstr>
      <vt:lpstr>Calibri</vt:lpstr>
      <vt:lpstr>Lexend</vt:lpstr>
      <vt:lpstr>Office 2013 - 2022 Theme</vt:lpstr>
      <vt:lpstr>Using the Research Project Lifecycle to  Design and Run Small Scale RCTs YEF Virtual Learning Cafe: 16th July 2024  Tori Olphin, M.B.E. – Head of Data Science, Research and Evaluation, Thames Valley Violence Prevention Partnership</vt:lpstr>
      <vt:lpstr>A little bit of background</vt:lpstr>
      <vt:lpstr>Motivations for searching for this approach:  Some Issues with Public Sector Interventions and Research</vt:lpstr>
      <vt:lpstr>Motivations for searching for this approach:  Some Issues with Public Sector Interventions and Research</vt:lpstr>
      <vt:lpstr>Principles the Lifecycle is built upon</vt:lpstr>
      <vt:lpstr>Principles the Lifecycle is built upon</vt:lpstr>
      <vt:lpstr>Research Project Lifecycle</vt:lpstr>
      <vt:lpstr>To reference, please use:</vt:lpstr>
      <vt:lpstr>Debunking Myths:</vt:lpstr>
      <vt:lpstr>Experiments can be cheap and simple to run</vt:lpstr>
      <vt:lpstr>Benefits of keeping trials compact</vt:lpstr>
      <vt:lpstr>Some Key Concepts for Keeping RCTs Small</vt:lpstr>
      <vt:lpstr>Some things you need to ensure</vt:lpstr>
      <vt:lpstr>Ideas and Gate 0</vt:lpstr>
      <vt:lpstr>Research Scoping and Gate 1</vt:lpstr>
      <vt:lpstr>Business Capabilities and Gate 2</vt:lpstr>
      <vt:lpstr>Research Design and Gate 3</vt:lpstr>
      <vt:lpstr>A Personal Aim</vt:lpstr>
      <vt:lpstr>Delivery and Gate 4</vt:lpstr>
      <vt:lpstr>Research Project Lifecycle</vt:lpstr>
      <vt:lpstr>Acknowledging Potential to be Underpowered</vt:lpstr>
      <vt:lpstr>Small, simple or inexpensive does not always mean underpowered</vt:lpstr>
      <vt:lpstr>Some additional thoughts…</vt:lpstr>
      <vt:lpstr>A Focused Deterrence Example </vt:lpstr>
      <vt:lpstr>A Focused Deterrence Example</vt:lpstr>
      <vt:lpstr>Contact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Woodward</dc:creator>
  <cp:lastModifiedBy>Tori Olphin</cp:lastModifiedBy>
  <cp:revision>103</cp:revision>
  <dcterms:created xsi:type="dcterms:W3CDTF">2024-03-13T14:28:54Z</dcterms:created>
  <dcterms:modified xsi:type="dcterms:W3CDTF">2024-07-16T16:32:30Z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0x010100E7B0BDA28354FE428CF9D5CDBBDC2B51</vt:lpwstr>
  </property>
</Properties>
</file>