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60" r:id="rId4"/>
  </p:sldMasterIdLst>
  <p:notesMasterIdLst>
    <p:notesMasterId r:id="rId48"/>
  </p:notesMasterIdLst>
  <p:sldIdLst>
    <p:sldId id="257" r:id="rId5"/>
    <p:sldId id="262" r:id="rId6"/>
    <p:sldId id="339" r:id="rId7"/>
    <p:sldId id="340" r:id="rId8"/>
    <p:sldId id="341" r:id="rId9"/>
    <p:sldId id="342" r:id="rId10"/>
    <p:sldId id="343" r:id="rId11"/>
    <p:sldId id="344" r:id="rId12"/>
    <p:sldId id="298"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9" r:id="rId27"/>
    <p:sldId id="331" r:id="rId28"/>
    <p:sldId id="332" r:id="rId29"/>
    <p:sldId id="333" r:id="rId30"/>
    <p:sldId id="334" r:id="rId31"/>
    <p:sldId id="335" r:id="rId32"/>
    <p:sldId id="336" r:id="rId33"/>
    <p:sldId id="345" r:id="rId34"/>
    <p:sldId id="299" r:id="rId35"/>
    <p:sldId id="300" r:id="rId36"/>
    <p:sldId id="302" r:id="rId37"/>
    <p:sldId id="303" r:id="rId38"/>
    <p:sldId id="305" r:id="rId39"/>
    <p:sldId id="306" r:id="rId40"/>
    <p:sldId id="307" r:id="rId41"/>
    <p:sldId id="308" r:id="rId42"/>
    <p:sldId id="310" r:id="rId43"/>
    <p:sldId id="312" r:id="rId44"/>
    <p:sldId id="328" r:id="rId45"/>
    <p:sldId id="327" r:id="rId46"/>
    <p:sldId id="260" r:id="rId4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A39A"/>
    <a:srgbClr val="D9D9D9"/>
    <a:srgbClr val="1ABC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9438" autoAdjust="0"/>
  </p:normalViewPr>
  <p:slideViewPr>
    <p:cSldViewPr snapToGrid="0">
      <p:cViewPr varScale="1">
        <p:scale>
          <a:sx n="79" d="100"/>
          <a:sy n="79" d="100"/>
        </p:scale>
        <p:origin x="17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89A361F-0D3A-4403-9293-8C841381AF82}" type="datetimeFigureOut">
              <a:rPr lang="en-GB" smtClean="0"/>
              <a:t>29/07/2024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D295FA4-24A4-4006-A416-6F79F7A78740}" type="slidenum">
              <a:rPr lang="en-GB" smtClean="0"/>
              <a:t>‹#›</a:t>
            </a:fld>
            <a:endParaRPr lang="en-GB"/>
          </a:p>
        </p:txBody>
      </p:sp>
    </p:spTree>
    <p:extLst>
      <p:ext uri="{BB962C8B-B14F-4D97-AF65-F5344CB8AC3E}">
        <p14:creationId xmlns:p14="http://schemas.microsoft.com/office/powerpoint/2010/main" val="1179932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Grateful</a:t>
            </a:r>
            <a:r>
              <a:rPr lang="en-GB" baseline="0" dirty="0"/>
              <a:t> to Carmen </a:t>
            </a:r>
            <a:r>
              <a:rPr lang="en-GB" baseline="0" dirty="0" err="1"/>
              <a:t>D’Cruz</a:t>
            </a:r>
            <a:r>
              <a:rPr lang="en-GB" baseline="0" dirty="0"/>
              <a:t>, </a:t>
            </a:r>
            <a:r>
              <a:rPr lang="en-GB" baseline="0" dirty="0" err="1"/>
              <a:t>Bami</a:t>
            </a:r>
            <a:r>
              <a:rPr lang="en-GB" baseline="0" dirty="0"/>
              <a:t> </a:t>
            </a:r>
            <a:r>
              <a:rPr lang="en-GB" baseline="0" dirty="0" err="1"/>
              <a:t>Joloaso</a:t>
            </a:r>
            <a:r>
              <a:rPr lang="en-GB" baseline="0" dirty="0"/>
              <a:t>, Lucy Slade for their input. </a:t>
            </a:r>
            <a:r>
              <a:rPr lang="en-GB" dirty="0"/>
              <a:t>This is my view, our view, of diversion</a:t>
            </a:r>
            <a:r>
              <a:rPr lang="en-GB" baseline="0" dirty="0"/>
              <a:t> and prevention work in the youth justice system. It is heavily skewed to diversion which is what my team work on.</a:t>
            </a:r>
            <a:endParaRPr lang="en-GB" dirty="0"/>
          </a:p>
        </p:txBody>
      </p:sp>
      <p:sp>
        <p:nvSpPr>
          <p:cNvPr id="4" name="Slide Number Placeholder 3"/>
          <p:cNvSpPr>
            <a:spLocks noGrp="1"/>
          </p:cNvSpPr>
          <p:nvPr>
            <p:ph type="sldNum" sz="quarter" idx="10"/>
          </p:nvPr>
        </p:nvSpPr>
        <p:spPr/>
        <p:txBody>
          <a:bodyPr/>
          <a:lstStyle/>
          <a:p>
            <a:fld id="{1D295FA4-24A4-4006-A416-6F79F7A78740}" type="slidenum">
              <a:rPr lang="en-GB" smtClean="0"/>
              <a:t>1</a:t>
            </a:fld>
            <a:endParaRPr lang="en-GB"/>
          </a:p>
        </p:txBody>
      </p:sp>
    </p:spTree>
    <p:extLst>
      <p:ext uri="{BB962C8B-B14F-4D97-AF65-F5344CB8AC3E}">
        <p14:creationId xmlns:p14="http://schemas.microsoft.com/office/powerpoint/2010/main" val="2275543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90CD40-8408-4E97-834C-365BE26981A2}" type="slidenum">
              <a:rPr lang="en-GB" smtClean="0"/>
              <a:t>2</a:t>
            </a:fld>
            <a:endParaRPr lang="en-GB"/>
          </a:p>
        </p:txBody>
      </p:sp>
    </p:spTree>
    <p:extLst>
      <p:ext uri="{BB962C8B-B14F-4D97-AF65-F5344CB8AC3E}">
        <p14:creationId xmlns:p14="http://schemas.microsoft.com/office/powerpoint/2010/main" val="2615219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90CD40-8408-4E97-834C-365BE26981A2}" type="slidenum">
              <a:rPr lang="en-GB" smtClean="0"/>
              <a:t>3</a:t>
            </a:fld>
            <a:endParaRPr lang="en-GB"/>
          </a:p>
        </p:txBody>
      </p:sp>
    </p:spTree>
    <p:extLst>
      <p:ext uri="{BB962C8B-B14F-4D97-AF65-F5344CB8AC3E}">
        <p14:creationId xmlns:p14="http://schemas.microsoft.com/office/powerpoint/2010/main" val="77315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spcBef>
                <a:spcPct val="0"/>
              </a:spcBef>
              <a:buFontTx/>
              <a:buChar char="•"/>
              <a:defRPr/>
            </a:pPr>
            <a:r>
              <a:rPr lang="en-US" dirty="0"/>
              <a:t>Community Resolution (Out of Court Disposal): A diversionary police outcome that can only be used when children have accepted responsibility for an offence. It is an outcome commonly delivered, but not limited to, using restorative approaches. </a:t>
            </a:r>
          </a:p>
          <a:p>
            <a:pPr marL="171450" indent="-171450" eaLnBrk="1" hangingPunct="1">
              <a:spcBef>
                <a:spcPct val="0"/>
              </a:spcBef>
              <a:buFontTx/>
              <a:buChar char="•"/>
              <a:defRPr/>
            </a:pPr>
            <a:r>
              <a:rPr lang="en-US" dirty="0"/>
              <a:t>No Further Action: An outcome used when the police decide not to pursue an offence for various reasons. This may be because there is not enough evidence, or it is not in the public interest. Voluntary support may be offered to children to address identified needs. </a:t>
            </a:r>
          </a:p>
          <a:p>
            <a:pPr marL="171450" indent="-171450" eaLnBrk="1" hangingPunct="1">
              <a:spcBef>
                <a:spcPct val="0"/>
              </a:spcBef>
              <a:buFontTx/>
              <a:buChar char="•"/>
              <a:defRPr/>
            </a:pPr>
            <a:r>
              <a:rPr lang="en-US" dirty="0"/>
              <a:t>No Further Action – Outcome 22: A diversionary police outcome that can be used when diversionary, educational or intervention activity has taken place or been offered, and it is not in the public interest to take any further action. An admission of guilt or acceptance of responsibility is not required for this outcome to be used. </a:t>
            </a:r>
          </a:p>
          <a:p>
            <a:pPr marL="171450" indent="-171450" eaLnBrk="1" hangingPunct="1">
              <a:spcBef>
                <a:spcPct val="0"/>
              </a:spcBef>
              <a:buFontTx/>
              <a:buChar char="•"/>
              <a:defRPr/>
            </a:pPr>
            <a:r>
              <a:rPr lang="en-US" dirty="0"/>
              <a:t>No Further Action – Outcome 21: A diversionary police outcome used when further investigation, that could provide sufficient evidence for charge, is not in the public interest. This includes dealing with sexting offences without </a:t>
            </a:r>
            <a:r>
              <a:rPr lang="en-US" dirty="0" err="1"/>
              <a:t>criminalising</a:t>
            </a:r>
            <a:r>
              <a:rPr lang="en-US" dirty="0"/>
              <a:t> children.</a:t>
            </a:r>
            <a:endParaRPr lang="en-GB" altLang="en-US" sz="1200" dirty="0">
              <a:latin typeface="Franklin Gothic Book" panose="020B0503020102020204" pitchFamily="34" charset="0"/>
            </a:endParaRPr>
          </a:p>
          <a:p>
            <a:endParaRPr lang="en-GB" dirty="0"/>
          </a:p>
        </p:txBody>
      </p:sp>
      <p:sp>
        <p:nvSpPr>
          <p:cNvPr id="4" name="Slide Number Placeholder 3"/>
          <p:cNvSpPr>
            <a:spLocks noGrp="1"/>
          </p:cNvSpPr>
          <p:nvPr>
            <p:ph type="sldNum" sz="quarter" idx="10"/>
          </p:nvPr>
        </p:nvSpPr>
        <p:spPr/>
        <p:txBody>
          <a:bodyPr/>
          <a:lstStyle/>
          <a:p>
            <a:fld id="{B390CD40-8408-4E97-834C-365BE26981A2}" type="slidenum">
              <a:rPr lang="en-GB" smtClean="0"/>
              <a:t>4</a:t>
            </a:fld>
            <a:endParaRPr lang="en-GB"/>
          </a:p>
        </p:txBody>
      </p:sp>
    </p:spTree>
    <p:extLst>
      <p:ext uri="{BB962C8B-B14F-4D97-AF65-F5344CB8AC3E}">
        <p14:creationId xmlns:p14="http://schemas.microsoft.com/office/powerpoint/2010/main" val="2806834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5</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949068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6</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168225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7</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802094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8</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424654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Thank for the invitation to speak today. I’m </a:t>
            </a:r>
            <a:r>
              <a:rPr lang="en-GB" baseline="0" dirty="0" err="1"/>
              <a:t>Bami</a:t>
            </a:r>
            <a:r>
              <a:rPr lang="en-GB" baseline="0" dirty="0"/>
              <a:t> </a:t>
            </a:r>
            <a:r>
              <a:rPr lang="en-GB" baseline="0" dirty="0" err="1"/>
              <a:t>Jolaoso</a:t>
            </a:r>
            <a:r>
              <a:rPr lang="en-GB" baseline="0" dirty="0"/>
              <a:t>, a  senior innovative practice officer at CJI, I lead on our </a:t>
            </a:r>
            <a:r>
              <a:rPr lang="en-GB" baseline="0" dirty="0" err="1"/>
              <a:t>oocr</a:t>
            </a:r>
            <a:r>
              <a:rPr lang="en-GB" baseline="0" dirty="0"/>
              <a:t> and diversion work.  </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We are best known for our work supporting YJSs and police to implement and deliver youth diversion schemes we have been doing since 2014.</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When we first started in this area, diversion work was varied across England and Wales, and in our mapping exercise of diversion schemes in 2019, we found that there were inconsistencies with delivery, funding and uptake, . Despite the improvement across the years with diversion we started a bit of a series on how we can secure equal diversion for all children.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800" baseline="0" dirty="0">
              <a:latin typeface="Franklin Gothic Book" panose="020B05030201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800" baseline="0" dirty="0">
              <a:latin typeface="Franklin Gothic Book" panose="020B0503020102020204" pitchFamily="34" charset="0"/>
            </a:endParaRPr>
          </a:p>
          <a:p>
            <a:endParaRPr lang="en-GB" dirty="0"/>
          </a:p>
        </p:txBody>
      </p:sp>
      <p:sp>
        <p:nvSpPr>
          <p:cNvPr id="4" name="Slide Number Placeholder 3"/>
          <p:cNvSpPr>
            <a:spLocks noGrp="1"/>
          </p:cNvSpPr>
          <p:nvPr>
            <p:ph type="sldNum" sz="quarter" idx="10"/>
          </p:nvPr>
        </p:nvSpPr>
        <p:spPr/>
        <p:txBody>
          <a:bodyPr/>
          <a:lstStyle/>
          <a:p>
            <a:fld id="{B390CD40-8408-4E97-834C-365BE26981A2}" type="slidenum">
              <a:rPr lang="en-GB" smtClean="0"/>
              <a:t>9</a:t>
            </a:fld>
            <a:endParaRPr lang="en-GB"/>
          </a:p>
        </p:txBody>
      </p:sp>
    </p:spTree>
    <p:extLst>
      <p:ext uri="{BB962C8B-B14F-4D97-AF65-F5344CB8AC3E}">
        <p14:creationId xmlns:p14="http://schemas.microsoft.com/office/powerpoint/2010/main" val="3235449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While we know the evidence strongly suggests that youth diversion is beneficial for the children who go through it and has been shown to reduce re-offending - inequality in access to, and engagement with, youth diversion is likely to have material impact on disparities later on in the system.</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In addition to what we know anecdotally, the statistics show that </a:t>
            </a:r>
            <a:r>
              <a:rPr kumimoji="0" lang="en-GB" sz="1200" b="0" i="0" u="none" strike="noStrike" kern="1200" cap="none" spc="0" normalizeH="0" baseline="0" noProof="0" dirty="0">
                <a:ln>
                  <a:noFill/>
                </a:ln>
                <a:solidFill>
                  <a:prstClr val="black"/>
                </a:solidFill>
                <a:effectLst/>
                <a:uLnTx/>
                <a:uFillTx/>
                <a:latin typeface="+mn-lt"/>
                <a:ea typeface="+mn-ea"/>
                <a:cs typeface="+mn-cs"/>
              </a:rPr>
              <a:t>despite the overall downward trends in the numbers of children in the youth JS in England and Wales, the proportion of Black, Asian and mixed boys has been increasing. Across the whole system, the proportion of black and minoritised children in the youth justice system is now almost double what is was 10 years previously. Black children in particular are over-represented in every stage of the youth and adult justice systems in England and Wales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So with these</a:t>
            </a:r>
            <a:r>
              <a:rPr lang="en-GB" baseline="0" dirty="0"/>
              <a:t> concerns in mind,</a:t>
            </a:r>
            <a:r>
              <a:rPr lang="en-GB" dirty="0"/>
              <a:t> In 2020-</a:t>
            </a:r>
            <a:r>
              <a:rPr lang="en-GB" baseline="0" dirty="0"/>
              <a:t> 2021</a:t>
            </a:r>
            <a:r>
              <a:rPr lang="en-GB" dirty="0"/>
              <a:t> we interviewed YJS</a:t>
            </a:r>
            <a:r>
              <a:rPr lang="en-GB" baseline="0" dirty="0"/>
              <a:t> </a:t>
            </a:r>
            <a:r>
              <a:rPr lang="en-GB" dirty="0"/>
              <a:t>staff, police</a:t>
            </a:r>
            <a:r>
              <a:rPr lang="en-GB" baseline="0" dirty="0"/>
              <a:t> and </a:t>
            </a:r>
            <a:r>
              <a:rPr lang="en-GB" dirty="0"/>
              <a:t>solicitors in an in-depth look at racial disparity in youth</a:t>
            </a:r>
            <a:r>
              <a:rPr lang="en-GB" baseline="0" dirty="0"/>
              <a:t> </a:t>
            </a:r>
            <a:r>
              <a:rPr lang="en-GB" dirty="0"/>
              <a:t>diversion at two local authorities in England and Wales.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We initially hoped</a:t>
            </a:r>
            <a:r>
              <a:rPr lang="en-GB" baseline="0" dirty="0"/>
              <a:t> to get some insight into children’s experiences, so in 2022 we followed up with a second paper amplifying the voices of children. These were some of the things we found:</a:t>
            </a:r>
            <a:endParaRPr lang="en-GB" sz="1200" dirty="0">
              <a:solidFill>
                <a:schemeClr val="bg1"/>
              </a:solidFill>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p:txBody>
      </p:sp>
      <p:sp>
        <p:nvSpPr>
          <p:cNvPr id="4" name="Slide Number Placeholder 3"/>
          <p:cNvSpPr>
            <a:spLocks noGrp="1"/>
          </p:cNvSpPr>
          <p:nvPr>
            <p:ph type="sldNum" sz="quarter" idx="10"/>
          </p:nvPr>
        </p:nvSpPr>
        <p:spPr/>
        <p:txBody>
          <a:bodyPr/>
          <a:lstStyle/>
          <a:p>
            <a:fld id="{B390CD40-8408-4E97-834C-365BE26981A2}" type="slidenum">
              <a:rPr lang="en-GB" smtClean="0"/>
              <a:t>10</a:t>
            </a:fld>
            <a:endParaRPr lang="en-GB" dirty="0"/>
          </a:p>
        </p:txBody>
      </p:sp>
    </p:spTree>
    <p:extLst>
      <p:ext uri="{BB962C8B-B14F-4D97-AF65-F5344CB8AC3E}">
        <p14:creationId xmlns:p14="http://schemas.microsoft.com/office/powerpoint/2010/main" val="365777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a:latin typeface="Franklin Gothic Book" panose="020B0503020102020204" pitchFamily="34" charset="0"/>
              </a:rPr>
              <a:t>Police are the first criminal justice agency children will have contact with in the diversion process, and experiences were mixed. </a:t>
            </a:r>
            <a:r>
              <a:rPr lang="en-US" sz="1200" dirty="0">
                <a:latin typeface="Franklin Gothic Book" panose="020B0503020102020204" pitchFamily="34" charset="0"/>
              </a:rPr>
              <a:t>There were strong themes around racism, discrimination and stereotyping. There was an explicit awareness of the implications of being a Black male when interacting with the police.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Franklin Gothic Book" panose="020B0503020102020204" pitchFamily="34" charset="0"/>
              </a:rPr>
              <a:t>Some</a:t>
            </a:r>
            <a:r>
              <a:rPr lang="en-US" sz="1200" baseline="0" dirty="0">
                <a:latin typeface="Franklin Gothic Book" panose="020B0503020102020204" pitchFamily="34" charset="0"/>
              </a:rPr>
              <a:t> spoke of a catalogue of past negative experiences, </a:t>
            </a:r>
            <a:r>
              <a:rPr lang="en-US" sz="1200" dirty="0">
                <a:latin typeface="Franklin Gothic Book" panose="020B0503020102020204" pitchFamily="34" charset="0"/>
              </a:rPr>
              <a:t>of being overpoliced, targeted, and poorly treated.</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a:latin typeface="Franklin Gothic Book" panose="020B0503020102020204" pitchFamily="34" charset="0"/>
              </a:rPr>
              <a:t>Children spoke strongly on the power dynamics at play in interactions with police and how these made them afraid – particularly during stop and search, arrest and interview</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chemeClr val="tx1"/>
              </a:solidFill>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tx1"/>
                </a:solidFill>
                <a:latin typeface="Franklin Gothic Book" panose="020B0503020102020204" pitchFamily="34" charset="0"/>
              </a:rPr>
              <a:t>There</a:t>
            </a:r>
            <a:r>
              <a:rPr lang="en-US" sz="1200" i="0" baseline="0" dirty="0">
                <a:solidFill>
                  <a:schemeClr val="tx1"/>
                </a:solidFill>
                <a:latin typeface="Franklin Gothic Book" panose="020B0503020102020204" pitchFamily="34" charset="0"/>
              </a:rPr>
              <a:t> were some positive experiences, </a:t>
            </a:r>
            <a:r>
              <a:rPr lang="en-US" sz="1200" dirty="0">
                <a:latin typeface="Franklin Gothic Book" panose="020B0503020102020204" pitchFamily="34" charset="0"/>
              </a:rPr>
              <a:t>which centred on</a:t>
            </a:r>
            <a:r>
              <a:rPr lang="en-US" sz="1200" baseline="0" dirty="0">
                <a:latin typeface="Franklin Gothic Book" panose="020B0503020102020204" pitchFamily="34" charset="0"/>
              </a:rPr>
              <a:t> </a:t>
            </a:r>
            <a:r>
              <a:rPr lang="en-US" sz="1200" dirty="0">
                <a:latin typeface="Franklin Gothic Book" panose="020B0503020102020204" pitchFamily="34" charset="0"/>
              </a:rPr>
              <a:t>feeling listened to, a calm approach and being treated with respect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i="1" dirty="0">
              <a:solidFill>
                <a:schemeClr val="tx1"/>
              </a:solidFill>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a:solidFill>
                  <a:schemeClr val="tx1"/>
                </a:solidFill>
                <a:latin typeface="Franklin Gothic Book" panose="020B0503020102020204" pitchFamily="34" charset="0"/>
              </a:rPr>
              <a:t>Criminal record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Some children and young people had a very limited understanding of their criminal justice outcome and were unable to articulate what type of disposal they had received or how long they were required to work with their youth justice service worker for: “Not sure what I got”; “I don’t know how long I have left.”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The confusion made young people less able to meaningfully engage as active participants, with their involvement appearing passive: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Concerningly, children and young people, especially those on OOCDs, believed there would be no criminal record implications or that working with the youth justice service excluded any possibility of having a criminal record- Similarly, in our previous project, we found a lack of clarity around criminal records among practitioners. </a:t>
            </a:r>
            <a:endParaRPr kumimoji="0" lang="en-GB"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However, some were able to clearly explain their understanding of the process and the potential consequences for non-engagement, flagging the role of their youth justice service worker in clarifying this</a:t>
            </a:r>
            <a:endParaRPr lang="en-GB" sz="1200" i="1" dirty="0">
              <a:solidFill>
                <a:schemeClr val="tx1"/>
              </a:solidFill>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i="1" dirty="0">
              <a:solidFill>
                <a:schemeClr val="tx1"/>
              </a:solidFill>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071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Franklin Gothic Book" panose="020B0503020102020204" pitchFamily="34" charset="0"/>
              </a:rPr>
              <a:t>Many of the children spoke about having good working relationships with their youth justice service worker, with</a:t>
            </a:r>
            <a:r>
              <a:rPr lang="en-US" sz="1200" baseline="0" dirty="0">
                <a:latin typeface="Franklin Gothic Book" panose="020B0503020102020204" pitchFamily="34" charset="0"/>
              </a:rPr>
              <a:t> trust building over time, however there was </a:t>
            </a:r>
            <a:r>
              <a:rPr lang="en-US" sz="1100" dirty="0">
                <a:latin typeface="Franklin Gothic Book" panose="020B0503020102020204" pitchFamily="34" charset="0"/>
              </a:rPr>
              <a:t>poorer feedback on the actual interventions. Some had</a:t>
            </a:r>
            <a:r>
              <a:rPr lang="en-US" sz="1100" baseline="0" dirty="0">
                <a:latin typeface="Franklin Gothic Book" panose="020B0503020102020204" pitchFamily="34" charset="0"/>
              </a:rPr>
              <a:t> </a:t>
            </a:r>
            <a:r>
              <a:rPr lang="en-US" sz="1100" dirty="0">
                <a:latin typeface="Franklin Gothic Book" panose="020B0503020102020204" pitchFamily="34" charset="0"/>
              </a:rPr>
              <a:t>practical issues which hindered their engagement, including difficulties with travel and generalised interventions which did not cater to their specific needs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100" baseline="0" dirty="0">
                <a:latin typeface="Franklin Gothic Book" panose="020B0503020102020204" pitchFamily="34" charset="0"/>
              </a:rPr>
              <a:t>But there were examples of child-centred practice, with one young person appreciating the variety of options available: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11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There were a number of promising practices we found in a research relating to Improving engagement with children and Supporting culture and practice change within criminal justice agencies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Franklin Gothic Book" panose="020B0503020102020204" pitchFamily="34" charset="0"/>
              </a:rPr>
              <a:t>Provide relevant and accessible information about legal processes and diversion - </a:t>
            </a:r>
            <a:r>
              <a:rPr lang="en-US" sz="1100" dirty="0">
                <a:latin typeface="Franklin Gothic Book" panose="020B0503020102020204" pitchFamily="34" charset="0"/>
              </a:rPr>
              <a:t>Having a clear understanding of legal processes is vital for children’s trust in the justice system as well as their capacity to make informed decisions about crucial questions like whether to waive their right to legal representation, whether to give a no comment interview, whether to admit guilt and whether to accept a diversion or an out of court disposal.</a:t>
            </a:r>
            <a:r>
              <a:rPr lang="en-US" sz="1100" baseline="0" dirty="0">
                <a:latin typeface="Franklin Gothic Book" panose="020B0503020102020204" pitchFamily="34" charset="0"/>
              </a:rPr>
              <a:t> A</a:t>
            </a:r>
            <a:r>
              <a:rPr lang="en-US" sz="1100" dirty="0">
                <a:latin typeface="Franklin Gothic Book" panose="020B0503020102020204" pitchFamily="34" charset="0"/>
              </a:rPr>
              <a:t>ppropriate materials should</a:t>
            </a:r>
            <a:r>
              <a:rPr lang="en-US" sz="1100" baseline="0" dirty="0">
                <a:latin typeface="Franklin Gothic Book" panose="020B0503020102020204" pitchFamily="34" charset="0"/>
              </a:rPr>
              <a:t> </a:t>
            </a:r>
            <a:r>
              <a:rPr lang="en-US" sz="1100" dirty="0">
                <a:latin typeface="Franklin Gothic Book" panose="020B0503020102020204" pitchFamily="34" charset="0"/>
              </a:rPr>
              <a:t>be given to children, families, advocates and appropriate adults that</a:t>
            </a:r>
            <a:r>
              <a:rPr lang="en-US" sz="1100" baseline="0" dirty="0">
                <a:latin typeface="Franklin Gothic Book" panose="020B0503020102020204" pitchFamily="34" charset="0"/>
              </a:rPr>
              <a:t> </a:t>
            </a:r>
            <a:r>
              <a:rPr lang="en-US" sz="1100" dirty="0">
                <a:latin typeface="Franklin Gothic Book" panose="020B0503020102020204" pitchFamily="34" charset="0"/>
              </a:rPr>
              <a:t>describes how diversion works in their local area. They</a:t>
            </a:r>
            <a:r>
              <a:rPr lang="en-US" sz="1100" baseline="0" dirty="0">
                <a:latin typeface="Franklin Gothic Book" panose="020B0503020102020204" pitchFamily="34" charset="0"/>
              </a:rPr>
              <a:t> should therefore have access to i</a:t>
            </a:r>
            <a:r>
              <a:rPr lang="en-US" sz="1100" dirty="0">
                <a:latin typeface="Franklin Gothic Book" panose="020B0503020102020204" pitchFamily="34" charset="0"/>
              </a:rPr>
              <a:t>nformation covering</a:t>
            </a:r>
            <a:r>
              <a:rPr lang="en-US" sz="1100" baseline="0" dirty="0">
                <a:latin typeface="Franklin Gothic Book" panose="020B0503020102020204" pitchFamily="34" charset="0"/>
              </a:rPr>
              <a:t> </a:t>
            </a:r>
            <a:r>
              <a:rPr lang="en-US" sz="1100" dirty="0">
                <a:latin typeface="Franklin Gothic Book" panose="020B0503020102020204" pitchFamily="34" charset="0"/>
              </a:rPr>
              <a:t>the role of their solicitor, their legal rights,</a:t>
            </a:r>
            <a:r>
              <a:rPr lang="en-US" sz="1100" baseline="0" dirty="0">
                <a:latin typeface="Franklin Gothic Book" panose="020B0503020102020204" pitchFamily="34" charset="0"/>
              </a:rPr>
              <a:t> the effects of engagement or non-engagement and the criminal record implications.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Franklin Gothic Book" panose="020B0503020102020204" pitchFamily="34" charset="0"/>
              </a:rPr>
              <a:t>Implement effective communication practices - </a:t>
            </a:r>
            <a:r>
              <a:rPr lang="en-US" sz="1100" dirty="0">
                <a:latin typeface="Franklin Gothic Book" panose="020B0503020102020204" pitchFamily="34" charset="0"/>
              </a:rPr>
              <a:t>Children valued communication where professionals used active listening and took a respectful, caring and nonjudgmental approach. This</a:t>
            </a:r>
            <a:r>
              <a:rPr lang="en-US" sz="1100" baseline="0" dirty="0">
                <a:latin typeface="Franklin Gothic Book" panose="020B0503020102020204" pitchFamily="34" charset="0"/>
              </a:rPr>
              <a:t> </a:t>
            </a:r>
            <a:r>
              <a:rPr lang="en-US" sz="1100" dirty="0">
                <a:latin typeface="Franklin Gothic Book" panose="020B0503020102020204" pitchFamily="34" charset="0"/>
              </a:rPr>
              <a:t>encourages and sustains engagement and give children a stronger voice.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Franklin Gothic Book" panose="020B0503020102020204" pitchFamily="34" charset="0"/>
              </a:rPr>
              <a:t>Co-produce tailored intervention plans with children - A</a:t>
            </a:r>
            <a:r>
              <a:rPr lang="en-US" sz="1100" dirty="0">
                <a:latin typeface="Franklin Gothic Book" panose="020B0503020102020204" pitchFamily="34" charset="0"/>
              </a:rPr>
              <a:t>s well as giving children a voice in the process, collaboratively agreeing on interventions may increase their sense of ownership in the process and so enhance</a:t>
            </a:r>
            <a:r>
              <a:rPr lang="en-US" sz="1100" baseline="0" dirty="0">
                <a:latin typeface="Franklin Gothic Book" panose="020B0503020102020204" pitchFamily="34" charset="0"/>
              </a:rPr>
              <a:t> engagement.  Looking at the child’s interest and seeing how this can be embedded into their community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Franklin Gothic Book" panose="020B0503020102020204" pitchFamily="34" charset="0"/>
              </a:rPr>
              <a:t>Ensure that eligibility criteria and referral routes for diversion do not exacerbate racial disparities – We know the </a:t>
            </a:r>
            <a:r>
              <a:rPr lang="en-US" sz="1100" baseline="0" dirty="0">
                <a:latin typeface="+mn-lt"/>
              </a:rPr>
              <a:t>r</a:t>
            </a:r>
            <a:r>
              <a:rPr lang="en-US" sz="1100" dirty="0"/>
              <a:t>esearch shows that people from minoritised backgrounds have significantly lower trust in the justice system than their White counterparts</a:t>
            </a:r>
            <a:r>
              <a:rPr lang="en-US" sz="1100" baseline="0" dirty="0"/>
              <a:t> leading to less people </a:t>
            </a:r>
            <a:r>
              <a:rPr lang="en-US" sz="1100" dirty="0"/>
              <a:t>admitted an offence or pleading guilty at court.</a:t>
            </a:r>
            <a:r>
              <a:rPr lang="en-US" sz="1100" baseline="0" dirty="0"/>
              <a:t> </a:t>
            </a:r>
            <a:r>
              <a:rPr lang="en-US" sz="1100" dirty="0"/>
              <a:t>We therefore suggest the more flexible criterion of ‘accepting responsibility’ could be preferable to requiring a mandatory admission.  Also, our </a:t>
            </a:r>
            <a:r>
              <a:rPr lang="en-US" sz="1100" baseline="0" dirty="0">
                <a:latin typeface="Franklin Gothic Book" panose="020B0503020102020204" pitchFamily="34" charset="0"/>
              </a:rPr>
              <a:t>mapping also found that 40% of schemes limited the number of times a young person could access diversion. This can increase disproportionality due to inequalities in how different communities are policed. As such, we suggest that previous offending and diversion(s) should not be an automatic bar to diversion, but should rather be considered on a case-by-case basis.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Franklin Gothic Book" panose="020B0503020102020204" pitchFamily="34" charset="0"/>
              </a:rPr>
              <a:t>Address the risk of ‘adultification’ of children and young people by embedding Child First principles in practice - </a:t>
            </a:r>
            <a:r>
              <a:rPr lang="en-US" sz="1100" dirty="0"/>
              <a:t>The risk</a:t>
            </a:r>
            <a:r>
              <a:rPr lang="en-US" sz="1100" baseline="0" dirty="0"/>
              <a:t> of children and young people </a:t>
            </a:r>
            <a:r>
              <a:rPr lang="en-US" sz="1100" dirty="0"/>
              <a:t>(particularly from Black and Black Mixed Heritage backgrounds) being ‘adultified’ – inappropriately identified as having adult qualities and capabilities – must be guarded against. Practitioners should continuously assess their practice against the Child First approach,</a:t>
            </a:r>
            <a:r>
              <a:rPr lang="en-US" sz="1100" baseline="0" dirty="0"/>
              <a:t> AND </a:t>
            </a:r>
            <a:r>
              <a:rPr lang="en-US" sz="1100" dirty="0"/>
              <a:t>should ensure that they see children as children by accurately assessing their particular needs, capacities, rights and potential. Practitioners should also be mindful of the language they</a:t>
            </a:r>
            <a:r>
              <a:rPr lang="en-US" sz="1100" baseline="0" dirty="0"/>
              <a:t> use</a:t>
            </a:r>
            <a:r>
              <a:rPr lang="en-US" sz="1100" dirty="0"/>
              <a:t>, as commonplace descriptions such as ‘streetwise’ can reinforce negative stereotypes and undermine the recognition of children’s vulnerability.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Franklin Gothic Book" panose="020B0503020102020204" pitchFamily="34" charset="0"/>
              </a:rPr>
              <a:t>Make effective use of data to monitor local disparities - </a:t>
            </a:r>
            <a:r>
              <a:rPr lang="en-US" sz="900" dirty="0">
                <a:latin typeface="Franklin Gothic Book" panose="020B0503020102020204" pitchFamily="34" charset="0"/>
              </a:rPr>
              <a:t>it is crucial that areas examine the </a:t>
            </a:r>
            <a:r>
              <a:rPr lang="en-US" sz="900" dirty="0"/>
              <a:t>nature and extent of racial disparity in accessing diversion in their  area through</a:t>
            </a:r>
            <a:r>
              <a:rPr lang="en-US" sz="900" baseline="0" dirty="0"/>
              <a:t> local data. We know the YJB has updated their data recording requirements now and </a:t>
            </a:r>
            <a:r>
              <a:rPr lang="en-US" sz="1100" baseline="0" dirty="0">
                <a:latin typeface="Franklin Gothic Book" panose="020B0503020102020204" pitchFamily="34" charset="0"/>
              </a:rPr>
              <a:t>it includes important data on ethnicity and offence details. But it’s also important </a:t>
            </a:r>
            <a:r>
              <a:rPr lang="en-US" sz="1100" dirty="0"/>
              <a:t>to look at different areas of disparity and how this intersects such as children looked after and school exclusions. This allows for more targeted work with other agencies to improve the support they provide.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Franklin Gothic Book" panose="020B0503020102020204" pitchFamily="34" charset="0"/>
              </a:rPr>
              <a:t>Implement anti-racist and anti-discriminatory practices - A number of children reported to us experiences with police which they described as racist or discriminatory, something which aligns with other studies of policing. We know the justice system has a long way to in term of appropriately addressing race and it’s not going to change overnight. There is a need for cultural change through training and education, and improved safeguards such as mandatory use of body worn cameras during stop and search. </a:t>
            </a:r>
            <a:r>
              <a:rPr lang="en-US" sz="1100" b="0" dirty="0">
                <a:latin typeface="Franklin Gothic Book" panose="020B0503020102020204" pitchFamily="34" charset="0"/>
              </a:rPr>
              <a:t>I’ve had some great interactions with YJSs who, alongside their local authority have adopted anti-racist and anti-discriminatory practices. One YJS created a shared vision with their local authority and education around anti- racist and anti-discriminatory practice including how to identify when colleagues are going against this practice and encouraging staff to feel empowered to challenge behavior. Specific interventions such as asking the child and their family about their experiences of racism and discrimination. And then providing sessions on racism and discrimination as an intervention and this  being available for all children if they are interested. Working closely with community leaders or involving liaison workers in interventions can also be helpful in addressing the needs of children from specific communities.</a:t>
            </a:r>
            <a:endParaRPr lang="en-GB" sz="1100" b="1"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10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100" baseline="0"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519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on terminology before I proceed:</a:t>
            </a:r>
          </a:p>
          <a:p>
            <a:r>
              <a:rPr lang="en-GB" dirty="0"/>
              <a:t> </a:t>
            </a:r>
          </a:p>
          <a:p>
            <a:r>
              <a:rPr lang="en-GB" dirty="0"/>
              <a:t>We have chosen to frame our research around Special Educational Needs and Disabilities (SEND) – rather than commonly associated and overlapping categories such as speech, language and communication needs (SLCN) or ALN (Additional Learning Needs).</a:t>
            </a:r>
            <a:r>
              <a:rPr lang="en-GB" baseline="0" dirty="0"/>
              <a:t> Because </a:t>
            </a:r>
            <a:r>
              <a:rPr lang="en-GB" dirty="0"/>
              <a:t>this project was in part driven by our response to the Government’s Green Paper, ‘SEND Review: Right support, Right place, Right time’, with</a:t>
            </a:r>
            <a:r>
              <a:rPr lang="en-GB" baseline="0" dirty="0"/>
              <a:t> the term SEND being used, also,</a:t>
            </a:r>
            <a:r>
              <a:rPr lang="en-GB" dirty="0"/>
              <a:t>, ‘SEND’ is used in the education sector, </a:t>
            </a:r>
            <a:r>
              <a:rPr lang="en-GB" dirty="0" err="1"/>
              <a:t>aand</a:t>
            </a:r>
            <a:r>
              <a:rPr lang="en-GB" baseline="0" dirty="0"/>
              <a:t> lastly</a:t>
            </a:r>
            <a:r>
              <a:rPr lang="en-GB" dirty="0"/>
              <a:t>, youth justice system assessments, including the diversion assessment tool developed by the YJB, aim to identify SEND. But I will refer to specific needs when required</a:t>
            </a:r>
          </a:p>
          <a:p>
            <a:endParaRPr lang="en-US" dirty="0"/>
          </a:p>
        </p:txBody>
      </p:sp>
      <p:sp>
        <p:nvSpPr>
          <p:cNvPr id="4" name="Slide Number Placeholder 3"/>
          <p:cNvSpPr>
            <a:spLocks noGrp="1"/>
          </p:cNvSpPr>
          <p:nvPr>
            <p:ph type="sldNum" sz="quarter" idx="5"/>
          </p:nvPr>
        </p:nvSpPr>
        <p:spPr/>
        <p:txBody>
          <a:bodyPr/>
          <a:lstStyle/>
          <a:p>
            <a:fld id="{1D295FA4-24A4-4006-A416-6F79F7A78740}" type="slidenum">
              <a:rPr lang="en-GB" smtClean="0"/>
              <a:t>14</a:t>
            </a:fld>
            <a:endParaRPr lang="en-GB" dirty="0"/>
          </a:p>
        </p:txBody>
      </p:sp>
    </p:spTree>
    <p:extLst>
      <p:ext uri="{BB962C8B-B14F-4D97-AF65-F5344CB8AC3E}">
        <p14:creationId xmlns:p14="http://schemas.microsoft.com/office/powerpoint/2010/main" val="1468214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kern="1200" baseline="0" dirty="0">
              <a:solidFill>
                <a:schemeClr val="tx1"/>
              </a:solidFill>
              <a:effectLst/>
              <a:latin typeface="Franklin Gothic Book" panose="020B0503020102020204" pitchFamily="34" charset="0"/>
              <a:ea typeface="+mn-ea"/>
              <a:cs typeface="+mn-cs"/>
            </a:endParaRPr>
          </a:p>
          <a:p>
            <a:pPr marL="0" indent="0">
              <a:buFont typeface="Arial" panose="020B0604020202020204" pitchFamily="34" charset="0"/>
              <a:buNone/>
            </a:pPr>
            <a:endParaRPr lang="en-GB" sz="1100" kern="1200" baseline="0" dirty="0">
              <a:solidFill>
                <a:schemeClr val="tx1"/>
              </a:solidFill>
              <a:effectLst/>
              <a:latin typeface="Franklin Gothic Book" panose="020B0503020102020204" pitchFamily="34" charset="0"/>
              <a:ea typeface="+mn-ea"/>
              <a:cs typeface="+mn-cs"/>
            </a:endParaRPr>
          </a:p>
          <a:p>
            <a:pPr marL="171450" indent="-171450">
              <a:buFont typeface="Arial" panose="020B0604020202020204" pitchFamily="34" charset="0"/>
              <a:buChar char="•"/>
            </a:pPr>
            <a:r>
              <a:rPr lang="en-GB" sz="1100" kern="1200" baseline="0" dirty="0">
                <a:solidFill>
                  <a:schemeClr val="tx1"/>
                </a:solidFill>
                <a:effectLst/>
                <a:latin typeface="Franklin Gothic Book" panose="020B0503020102020204" pitchFamily="34" charset="0"/>
                <a:ea typeface="+mn-ea"/>
                <a:cs typeface="+mn-cs"/>
              </a:rPr>
              <a:t>This slide frames the context behind why this research is being done, further to this </a:t>
            </a:r>
            <a:endParaRPr lang="en-GB"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1"/>
                </a:solidFill>
                <a:effectLst/>
                <a:uLnTx/>
                <a:uFillTx/>
                <a:latin typeface="+mn-lt"/>
                <a:ea typeface="+mn-ea"/>
                <a:cs typeface="+mn-cs"/>
              </a:rPr>
              <a:t>Our lit review found that there is an </a:t>
            </a:r>
            <a:r>
              <a:rPr kumimoji="0" lang="en-GB" sz="11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overlap of SEND, identified or not, with social/structural disadvantage (e.g. poverty, trauma and neglect, gender and race) and physical and mental health and wellbeing issues (drug and alcohol use, mental illness, attachment difficulties).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It is also important to note that children in the justice system may well have mislabelled or unrecognised special educational needs, meaning the prevalence of these needs could be even higher than reported.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200" kern="1200" dirty="0">
                <a:solidFill>
                  <a:schemeClr val="tx1"/>
                </a:solidFill>
                <a:effectLst/>
                <a:latin typeface="+mn-lt"/>
                <a:ea typeface="+mn-ea"/>
                <a:cs typeface="+mn-cs"/>
              </a:rPr>
              <a:t>We</a:t>
            </a:r>
            <a:r>
              <a:rPr lang="en-GB" sz="1200" kern="1200" baseline="0" dirty="0">
                <a:solidFill>
                  <a:schemeClr val="tx1"/>
                </a:solidFill>
                <a:effectLst/>
                <a:latin typeface="+mn-lt"/>
                <a:ea typeface="+mn-ea"/>
                <a:cs typeface="+mn-cs"/>
              </a:rPr>
              <a:t> this in mind we recognised that unequal</a:t>
            </a:r>
            <a:r>
              <a:rPr lang="en-GB" sz="1200" kern="1200" dirty="0">
                <a:solidFill>
                  <a:schemeClr val="tx1"/>
                </a:solidFill>
                <a:effectLst/>
                <a:latin typeface="+mn-lt"/>
                <a:ea typeface="+mn-ea"/>
                <a:cs typeface="+mn-cs"/>
              </a:rPr>
              <a:t> access to diversion, and factors that are particularly disadvantageous to children with SEND in this process are thus likely to create further disparity later on in the youth justice system.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200" kern="1200" dirty="0">
                <a:solidFill>
                  <a:schemeClr val="tx1"/>
                </a:solidFill>
                <a:effectLst/>
                <a:latin typeface="+mn-lt"/>
                <a:ea typeface="+mn-ea"/>
                <a:cs typeface="+mn-cs"/>
              </a:rPr>
              <a:t>We decided to conduct research into this with Semi-structured interviews undertaken with a range of practitioners, primarily across three sites. Those interviewed included: defence solicitors; police; and youth justice service professionals with roles ranging from speech and language therapists, to education officers, to diversion caseworkers.</a:t>
            </a:r>
            <a:r>
              <a:rPr lang="en-GB" sz="1200" kern="1200" baseline="0" dirty="0">
                <a:solidFill>
                  <a:schemeClr val="tx1"/>
                </a:solidFill>
                <a:effectLst/>
                <a:latin typeface="+mn-lt"/>
                <a:ea typeface="+mn-ea"/>
                <a:cs typeface="+mn-cs"/>
              </a:rPr>
              <a:t> We also put out a survey to practitioners and most importantly interviewed children on how they were accessing and engaging with diversion with SEND</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dirty="0">
              <a:solidFill>
                <a:schemeClr val="tx1"/>
              </a:solidFill>
              <a:effectLst/>
              <a:latin typeface="+mn-lt"/>
              <a:ea typeface="+mn-ea"/>
              <a:cs typeface="+mn-cs"/>
            </a:endParaRPr>
          </a:p>
          <a:p>
            <a:pPr marL="0" lvl="0" indent="0">
              <a:buFont typeface="Courier New" panose="02070309020205020404" pitchFamily="49" charset="0"/>
              <a:buNone/>
            </a:pPr>
            <a:endParaRPr lang="en-GB" sz="1100" kern="1200" baseline="0" dirty="0">
              <a:solidFill>
                <a:schemeClr val="tx1"/>
              </a:solidFill>
              <a:effectLst/>
              <a:latin typeface="Franklin Gothic Book" panose="020B0503020102020204" pitchFamily="34"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340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Some of the barriers to access you can read more detail in our report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1"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Prevalence of unidentified SEND among youth justice cohort</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0" i="0" baseline="0" dirty="0">
                <a:latin typeface="Franklin Gothic Book" panose="020B0503020102020204" pitchFamily="34" charset="0"/>
              </a:rPr>
              <a:t>Needs go unidentified, and therefore unaccounted for in decision-making, and unmet during interventions.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1" i="1"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Police insistence on admission of guilt and displays of remorse. </a:t>
            </a:r>
            <a:r>
              <a:rPr lang="en-GB" sz="1100" b="0" i="0" baseline="0" dirty="0">
                <a:latin typeface="Franklin Gothic Book" panose="020B0503020102020204" pitchFamily="34" charset="0"/>
              </a:rPr>
              <a:t>Some police practitioners appeared wedded to the need for remorse, while YJS workers tended to have a more nuanced approach, acknowledging that this is an unrealistic expectation for some children, and indicating that this is something that could potentially be explored at the intervention stage rather than demanded during assessment. Indeed, YJS workers often alluded to a difference in culture, with police over-reliance on remorse and the need for admission forming a key part of this.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0" i="0" baseline="0" dirty="0">
                <a:latin typeface="Franklin Gothic Book" panose="020B0503020102020204" pitchFamily="34" charset="0"/>
              </a:rPr>
              <a:t>Some diversion schemes operated stricter criteria than the disposal used calls for, e.g. requiring an admission for an outcome 22 NFA. And sometimes more stringent criteria were applied due to an apparent lack of understanding on the part of practitioners, for example demanding an admission of guilt rather than acceptance of responsibility for a community resolution.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1" i="1"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Poor advice at police station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0" i="0" baseline="0" dirty="0">
                <a:latin typeface="Franklin Gothic Book" panose="020B0503020102020204" pitchFamily="34" charset="0"/>
              </a:rPr>
              <a:t>This is a survey response we thought worth reproducing in full. It shows how well-meaning advice to give a ‘no comment’ interview can backfire, closing off the option of diversion and leading to unnecessary escalation. </a:t>
            </a:r>
            <a:endParaRPr lang="en-GB" sz="1100" b="1" i="1" baseline="0"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fld id="{B390CD40-8408-4E97-834C-365BE26981A2}" type="slidenum">
              <a:rPr lang="en-GB" smtClean="0"/>
              <a:t>16</a:t>
            </a:fld>
            <a:endParaRPr lang="en-GB" dirty="0"/>
          </a:p>
        </p:txBody>
      </p:sp>
    </p:spTree>
    <p:extLst>
      <p:ext uri="{BB962C8B-B14F-4D97-AF65-F5344CB8AC3E}">
        <p14:creationId xmlns:p14="http://schemas.microsoft.com/office/powerpoint/2010/main" val="36767561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Gaps in and inconsistency of SEND training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0" i="0" baseline="0" dirty="0">
                <a:latin typeface="Franklin Gothic Book" panose="020B0503020102020204" pitchFamily="34" charset="0"/>
              </a:rPr>
              <a:t>Police officers appeared to receive very minimal training on SEND, if any at all. The YJS diversionary workers reported getting some good training, but this seemed more on a more ad hoc than consistent basis: for example, the clinical psychologist on the team in one area had links with a S&amp;L worker and thought it would be valuable to hold trainings. It was also mentioned that staff turnover was quite high so regular training, including on the need to involve and draw on the skills of specialist workers, is crucial.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dirty="0">
                <a:solidFill>
                  <a:srgbClr val="1ABC97"/>
                </a:solidFill>
                <a:latin typeface="Franklin Gothic Book" panose="020B0503020102020204" pitchFamily="34" charset="0"/>
              </a:rPr>
              <a:t>One-size-fits-all approach to interventions</a:t>
            </a:r>
            <a:endParaRPr lang="en-GB" sz="1100" b="1" i="1"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0" i="0" baseline="0" dirty="0">
                <a:latin typeface="Franklin Gothic Book" panose="020B0503020102020204" pitchFamily="34" charset="0"/>
              </a:rPr>
              <a:t>Many practitioners pointed to fair access to interventions but failed to acknowledge how this could be causing unequal access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1" i="1"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Assumptions about ability and willingness to engage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0" i="0" baseline="0" dirty="0">
                <a:latin typeface="Franklin Gothic Book" panose="020B0503020102020204" pitchFamily="34" charset="0"/>
              </a:rPr>
              <a:t>Engagement with the assessment process, which children with SEND may be less likely to demonstrate, was worryingly taken as an indication of ability and willingness to engage with interventions. This approach responsibilises children for engagement, </a:t>
            </a:r>
            <a:r>
              <a:rPr lang="en-GB" sz="1100" b="0" kern="1200" baseline="0" dirty="0">
                <a:solidFill>
                  <a:schemeClr val="tx1"/>
                </a:solidFill>
                <a:effectLst/>
                <a:latin typeface="+mn-lt"/>
                <a:ea typeface="+mn-ea"/>
                <a:cs typeface="+mn-cs"/>
              </a:rPr>
              <a:t>rather than placing the</a:t>
            </a:r>
            <a:r>
              <a:rPr lang="en-GB" sz="1100" b="0" kern="1200" dirty="0">
                <a:solidFill>
                  <a:schemeClr val="tx1"/>
                </a:solidFill>
                <a:effectLst/>
                <a:latin typeface="+mn-lt"/>
                <a:ea typeface="+mn-ea"/>
                <a:cs typeface="+mn-cs"/>
              </a:rPr>
              <a:t> impetus on practitioners to work thoughtfully and effectively with them to foster engagement and meet them where they are.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1"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1" i="1" baseline="0"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fld id="{B390CD40-8408-4E97-834C-365BE26981A2}" type="slidenum">
              <a:rPr lang="en-GB" smtClean="0"/>
              <a:t>17</a:t>
            </a:fld>
            <a:endParaRPr lang="en-GB" dirty="0"/>
          </a:p>
        </p:txBody>
      </p:sp>
    </p:spTree>
    <p:extLst>
      <p:ext uri="{BB962C8B-B14F-4D97-AF65-F5344CB8AC3E}">
        <p14:creationId xmlns:p14="http://schemas.microsoft.com/office/powerpoint/2010/main" val="3498013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For the children themselves, awareness of their own SEND and ability to recall and articulate this when prompted during the interview was varied. A few of them weren’t able to describe what kind of additional support they needed or whether they had had a specific diagnosis or suspected need. One child had initially forgotten to mention that they had a hearing impairment when first asked about what support they required at school. This indicated, in line with previous research, that children should not be solely relied upon to flag their own needs to relevant professionals.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But</a:t>
            </a:r>
            <a:r>
              <a:rPr lang="en-GB" sz="1200" kern="1200" baseline="0" dirty="0">
                <a:solidFill>
                  <a:schemeClr val="tx1"/>
                </a:solidFill>
                <a:effectLst/>
                <a:latin typeface="+mn-lt"/>
                <a:ea typeface="+mn-ea"/>
                <a:cs typeface="+mn-cs"/>
              </a:rPr>
              <a:t> this was often the way police would gather this information by just asking the child. </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 majority of children we spoke to had faced very difficult times at school, having often been permanently excluded from mainstream school, or even from several mainstream schools.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Many also described enduring severe bullying at school, which had sometimes led to exclusion following non-attendance. The overarching impression that children had of their education provision was that schools were consistently failing to identify or to account for their SEND, and instead branding them as ‘naughty’ and deserving of negative reinforcement. It became clear many of these children were lacking support that they needed from schools, and that they generally did not view them as a safe space. This meant that their experience to date with the professionals that they were in the most contact with, their teachers, was a very negative one. </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210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Experiences with police</a:t>
            </a:r>
          </a:p>
          <a:p>
            <a:r>
              <a:rPr lang="en-GB" sz="1200" kern="1200" dirty="0">
                <a:solidFill>
                  <a:schemeClr val="tx1"/>
                </a:solidFill>
                <a:effectLst/>
                <a:latin typeface="+mn-lt"/>
                <a:ea typeface="+mn-ea"/>
                <a:cs typeface="+mn-cs"/>
              </a:rPr>
              <a:t>Upon arrest, it was very rare for a police officer to ask children about whether or not they had SEND. It was therefore entirely reliant on young people to proactively mention their needs.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the time of interview, it was also uncommon for police to ask about this, or when they did, children reported that they had only asked about a specific type of SEND. One child, with diagnosed autism, was only asked about and offered support relating to dyslexia.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a few instances, young people had told police upon arrest that they had a certain type of need and for specific accommodations, such as having handcuffs loosened for example. Police officers were receptive to these requests on some occasions, but ignored them in others.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practice around arrests could be very damaging to children with SEND, particularly in relation to the use of force. Various children we spoke to, some as young as 13 years old, reported being harshly physically restrained by the arresting officers, which sometimes caused them minor injury. For children who had ASD, they reflected that this experience of physical handling was made worse for them by their particular sensitivity and aversion to physical touch.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the context of police interviews there were examples of some limited support provided to children who were able to proactively articulate what they needed. One child with a hearing impairment described that officers spoke a bit louder, and another with dyslexia was provided with some support during their interview.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However, others felt they were ignored or dismissed when they or their parents had mentioned to the police that they had SEND. The majority of children felt that they did not understand everything police were saying to them in interviews, or were confused at parts of the process.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was clear even in carrying out the research interviews with the children that many struggled with processing and recalling information, and some answered many of the questions about their experience with ‘I don’t know’ or ‘I can’t remember’. Questions often had to be broken down or explained in simpler contexts to be understood properly. Thus, it is easy to see how where there is no regard</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of SEND or associated communication needs, these responses become misconstrued as indifference or non-compliance. Which was evidenced in the interviews with police.  </a:t>
            </a: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Overall, children had very minimal trust in the police. Some of this came from poor family relationships with police, perceptions of police in the media, and for reasons the young people could not always describe, but it was clearly deepened by first hand experience.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2360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On the whole, the children we spoke to felt that they had gained valuable support from their YJS workers and had very positive relationships with them.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They spoke about how their engagement with the YJS had provided them with an outlet for speaking about things they had on their mind or issues they were experiencing. It seemed that for many, the YJS worker was playing a significant role by filling a gap in young people’s lives. This was positive for the duration of the intervention, but could make exit strategies difficult. A few children reported being very nervous or sad about the idea of ending contact with their YJS worker, with one saying that they hoped their YJS worker would stay working with them until they were 30. This was testament to the work of individual YJS workers, but also points to the gap around high quality and consistent support in children’s lives outside of the YJS.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YJS staff were generally well equipped to recognise and react adequately to children’s SEND. All of the children we spoke to had had some assessment to check for existing diagnoses of SEND at the beginning of their interventions, and some with suspected needs were helped by YJS workers with pushing forward the process of getting diagnosed.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YJS staff were seen as flexible and adaptable to the child’s SEND adapting</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location, content and length of sessions to what would be beneficial for the young person. Several YJS workers carried out sessions while engaging in an activity with the child,</a:t>
            </a:r>
            <a:r>
              <a:rPr lang="en-GB" sz="1200" kern="1200" baseline="0" dirty="0">
                <a:solidFill>
                  <a:schemeClr val="tx1"/>
                </a:solidFill>
                <a:effectLst/>
                <a:latin typeface="+mn-lt"/>
                <a:ea typeface="+mn-ea"/>
                <a:cs typeface="+mn-cs"/>
              </a:rPr>
              <a:t> and </a:t>
            </a:r>
            <a:r>
              <a:rPr lang="en-GB" sz="1200" kern="1200" dirty="0">
                <a:solidFill>
                  <a:schemeClr val="tx1"/>
                </a:solidFill>
                <a:effectLst/>
                <a:latin typeface="+mn-lt"/>
                <a:ea typeface="+mn-ea"/>
                <a:cs typeface="+mn-cs"/>
              </a:rPr>
              <a:t> Interventions were being adapted to meet the needs of children and to the format that would benefit them. However, in practice, the application of flexibility and adaptability seemed to lie more with individual YJS workers rather than being implemented as standard practice. </a:t>
            </a:r>
          </a:p>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2593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0" i="0" baseline="0" dirty="0">
                <a:latin typeface="Franklin Gothic Book" panose="020B0503020102020204" pitchFamily="34" charset="0"/>
              </a:rPr>
              <a:t>A few of our recommendations that I’ve taken out from our report.</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Ensure the policing of children is responding appropriately to the needs of children with SEND </a:t>
            </a:r>
            <a:r>
              <a:rPr lang="en-GB" sz="1100" b="0" i="0" baseline="0" dirty="0">
                <a:latin typeface="Franklin Gothic Book" panose="020B0503020102020204" pitchFamily="34" charset="0"/>
              </a:rPr>
              <a:t>- Build the assumption that children have SEND into all parts of the system:</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dirty="0"/>
              <a:t>The youth justice system should be universally adapted to be geared toward children with SEND as their primary user. Accounting for the common needs arising from SEND will address disproportionality, improve the experience for all children and be more in line with the Child First approach.</a:t>
            </a:r>
            <a:r>
              <a:rPr lang="en-GB" sz="1100" baseline="0" dirty="0"/>
              <a:t> </a:t>
            </a:r>
            <a:r>
              <a:rPr lang="en-GB" sz="1100" b="0" i="0" baseline="0" dirty="0">
                <a:latin typeface="Franklin Gothic Book" panose="020B0503020102020204" pitchFamily="34" charset="0"/>
              </a:rPr>
              <a:t>Good practice could include </a:t>
            </a:r>
            <a:r>
              <a:rPr lang="en-GB" sz="1100" dirty="0"/>
              <a:t>proactively seek out SEND diagnoses from relevant parties, including YJS, parents, appropriate adults and solicitors,</a:t>
            </a:r>
            <a:r>
              <a:rPr lang="en-GB" sz="1100" baseline="0" dirty="0"/>
              <a:t> </a:t>
            </a:r>
            <a:r>
              <a:rPr lang="en-GB" sz="1100" b="0" i="0" baseline="0" dirty="0">
                <a:latin typeface="Franklin Gothic Book" panose="020B0503020102020204" pitchFamily="34" charset="0"/>
              </a:rPr>
              <a:t>having developmental friendly interview styles with children that take into account children’s level of understanding and maturity and creating </a:t>
            </a:r>
            <a:r>
              <a:rPr lang="en-GB" sz="1100" dirty="0"/>
              <a:t>guidance around de-escalation and use of force that accounts for SEND to sit alongside Child Centred Policing framework.</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Provide clarity on the requirements surrounding admission of guilt, acceptance of responsibility and remorse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Ensure that children with SEND are receiving adequate and accessible legal advice - </a:t>
            </a:r>
            <a:r>
              <a:rPr lang="en-GB" sz="1100" b="0" i="0" baseline="0" dirty="0">
                <a:latin typeface="Franklin Gothic Book" panose="020B0503020102020204" pitchFamily="34" charset="0"/>
              </a:rPr>
              <a:t>Good practice to provide local information for solicitors and aa about your diversion offer, some areas even providing training or produce information leaflets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1"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Share good practice between youth justice services around adapting interventions to children with SEND – </a:t>
            </a:r>
            <a:r>
              <a:rPr lang="en-GB" sz="1100" b="0" i="0" baseline="0" dirty="0">
                <a:latin typeface="Franklin Gothic Book" panose="020B0503020102020204" pitchFamily="34" charset="0"/>
              </a:rPr>
              <a:t>particularly around training Where funding and resource isn’t always available making use of specialist teams within the Local authority that can provide training and practical tips, that is regularly updated and shared with relevant teams. Also, we really want to highlight the early identification of SEND will work well if education is brought in as key partner as early as possible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1"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i="0" baseline="0" dirty="0">
                <a:latin typeface="Franklin Gothic Book" panose="020B0503020102020204" pitchFamily="34" charset="0"/>
              </a:rPr>
              <a:t>Expand youth justice services’ diversion processes to include co-location of speech and language therapists and balanced joint decision-making panels – </a:t>
            </a:r>
            <a:r>
              <a:rPr lang="en-GB" sz="1100" b="0" i="0" baseline="0" dirty="0">
                <a:latin typeface="Franklin Gothic Book" panose="020B0503020102020204" pitchFamily="34" charset="0"/>
              </a:rPr>
              <a:t>we know this isn’t possible for every area but can be beneficial in due to better information sharing and improving outcomes for children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100" b="0" i="0" baseline="0"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fld id="{B390CD40-8408-4E97-834C-365BE26981A2}" type="slidenum">
              <a:rPr lang="en-GB" smtClean="0"/>
              <a:t>21</a:t>
            </a:fld>
            <a:endParaRPr lang="en-GB" dirty="0"/>
          </a:p>
        </p:txBody>
      </p:sp>
    </p:spTree>
    <p:extLst>
      <p:ext uri="{BB962C8B-B14F-4D97-AF65-F5344CB8AC3E}">
        <p14:creationId xmlns:p14="http://schemas.microsoft.com/office/powerpoint/2010/main" val="3889482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100" kern="1200" baseline="0" dirty="0">
              <a:solidFill>
                <a:schemeClr val="tx1"/>
              </a:solidFill>
              <a:effectLst/>
              <a:latin typeface="Franklin Gothic Book" panose="020B0503020102020204" pitchFamily="34"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3453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number of bodies and </a:t>
            </a:r>
            <a:r>
              <a:rPr lang="en-US" dirty="0" err="1"/>
              <a:t>organisations</a:t>
            </a:r>
            <a:r>
              <a:rPr lang="en-US" dirty="0"/>
              <a:t> that oversee, monitor and </a:t>
            </a:r>
            <a:r>
              <a:rPr lang="en-US" dirty="0" err="1"/>
              <a:t>scrutinise</a:t>
            </a:r>
            <a:r>
              <a:rPr lang="en-US" dirty="0"/>
              <a:t> the delivery of services in the criminal justice system. </a:t>
            </a:r>
            <a:r>
              <a:rPr lang="en-US" baseline="0" dirty="0"/>
              <a:t> This part of the presentation will focus </a:t>
            </a:r>
            <a:r>
              <a:rPr lang="en-US" dirty="0"/>
              <a:t>will focus on how two bodies inspect the work that YJSs and the police undertake with children who receive diversion or an out of court disposal (OOCD), soon to be called out of court resolutions. The bodies responsible for inspecting these agencies are: His Majesty’s Inspectorate of Probation (HMIP) and His Majesty’s Inspectorate of Constabulary and Fire &amp; Rescue Services (HMICFRS). </a:t>
            </a:r>
          </a:p>
          <a:p>
            <a:endParaRPr lang="en-US" dirty="0"/>
          </a:p>
          <a:p>
            <a:r>
              <a:rPr lang="en-US" dirty="0"/>
              <a:t>Each of these bodies play an important role in ensuring that YJSs and the police are working with children in a safe and effective way. However, there are considerable differences between the various standards, inspection frameworks and data collection approaches required by YJSs and the police, and not all have a specific focus on prevention, diversion and OOCDs, or even children who offend generally. Practitioners tell us that this means they often find themselves confused by what is expected of them, with their practice endorsed by one inspectorate, yet </a:t>
            </a:r>
            <a:r>
              <a:rPr lang="en-US" dirty="0" err="1"/>
              <a:t>criticised</a:t>
            </a:r>
            <a:r>
              <a:rPr lang="en-US" dirty="0"/>
              <a:t> or not inspected by another. </a:t>
            </a:r>
          </a:p>
          <a:p>
            <a:endParaRPr lang="en-US" dirty="0"/>
          </a:p>
          <a:p>
            <a:r>
              <a:rPr lang="en-US" dirty="0"/>
              <a:t>YEF commissioned us to write a paper on this subject</a:t>
            </a:r>
            <a:r>
              <a:rPr lang="en-US" baseline="0" dirty="0"/>
              <a:t> to:</a:t>
            </a:r>
          </a:p>
          <a:p>
            <a:r>
              <a:rPr lang="en-US" dirty="0"/>
              <a:t>Provide an overview of the national inspection frameworks (including joint inspections) that currently exist to monitor the delivery of diversion work undertaken by YJSs and the police. </a:t>
            </a:r>
          </a:p>
          <a:p>
            <a:r>
              <a:rPr lang="en-US" dirty="0"/>
              <a:t>2. </a:t>
            </a:r>
            <a:r>
              <a:rPr lang="en-US" dirty="0" err="1"/>
              <a:t>Summarise</a:t>
            </a:r>
            <a:r>
              <a:rPr lang="en-US" dirty="0"/>
              <a:t> findings and recommendations from recent inspection reports. </a:t>
            </a:r>
          </a:p>
          <a:p>
            <a:r>
              <a:rPr lang="en-US" dirty="0"/>
              <a:t>3. Outline recommendations for improvements regarding the types of inspections and how these are undertaken as suggested by police, YJS practitioners and inspectors.</a:t>
            </a:r>
          </a:p>
          <a:p>
            <a:endParaRPr lang="en-US" dirty="0"/>
          </a:p>
          <a:p>
            <a:r>
              <a:rPr lang="en-US" dirty="0"/>
              <a:t>In order to meet the aims listed above, we undertook discussions with individuals with expertise in the subject. These included: two representatives of the police, two YJS representatives, one representative from the YJB, four representatives from HMICFRS and one representative from HMIP. We have also sought to internally verify our findings from these discussions with our own experts in youth diversion and have conducted a limited literature search. </a:t>
            </a:r>
            <a:endParaRPr lang="en-GB" dirty="0"/>
          </a:p>
        </p:txBody>
      </p:sp>
      <p:sp>
        <p:nvSpPr>
          <p:cNvPr id="4" name="Slide Number Placeholder 3"/>
          <p:cNvSpPr>
            <a:spLocks noGrp="1"/>
          </p:cNvSpPr>
          <p:nvPr>
            <p:ph type="sldNum" sz="quarter" idx="10"/>
          </p:nvPr>
        </p:nvSpPr>
        <p:spPr/>
        <p:txBody>
          <a:bodyPr/>
          <a:lstStyle/>
          <a:p>
            <a:fld id="{B390CD40-8408-4E97-834C-365BE26981A2}" type="slidenum">
              <a:rPr lang="en-GB" smtClean="0"/>
              <a:t>23</a:t>
            </a:fld>
            <a:endParaRPr lang="en-GB"/>
          </a:p>
        </p:txBody>
      </p:sp>
    </p:spTree>
    <p:extLst>
      <p:ext uri="{BB962C8B-B14F-4D97-AF65-F5344CB8AC3E}">
        <p14:creationId xmlns:p14="http://schemas.microsoft.com/office/powerpoint/2010/main" val="534952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HMIP framework aims</a:t>
            </a:r>
            <a:r>
              <a:rPr lang="en-GB" baseline="0" dirty="0"/>
              <a:t> to inspect the entire process from eligibility, referral, assessments, intervention and exit planning. It also includes commitment of the local police force and the strategic and operational partnerships. </a:t>
            </a:r>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B390CD40-8408-4E97-834C-365BE26981A2}" type="slidenum">
              <a:rPr lang="en-GB" smtClean="0"/>
              <a:t>24</a:t>
            </a:fld>
            <a:endParaRPr lang="en-GB"/>
          </a:p>
        </p:txBody>
      </p:sp>
    </p:spTree>
    <p:extLst>
      <p:ext uri="{BB962C8B-B14F-4D97-AF65-F5344CB8AC3E}">
        <p14:creationId xmlns:p14="http://schemas.microsoft.com/office/powerpoint/2010/main" val="3733467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HMIC – these are a few examples of where diversion activity may be picked up by inspectors – there are more but I’ve picked out the most obvious today. </a:t>
            </a:r>
            <a:r>
              <a:rPr lang="en-US" dirty="0"/>
              <a:t>Another place diversion and OOCDs may come to the attention of HMICFRS inspectors is within the newly included victim service assessment which was introduced to the PEEL assessment in 2021/22 to give a view of the force’s performance from the perspective of the victim. I</a:t>
            </a:r>
            <a:endParaRPr lang="en-GB" baseline="0" dirty="0"/>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Both of these frameworks assessments are used HMIP and HMIC when undertaking inspections of local YJS and police forces. The full report includes summaries of recent inspection undertake by HMIP and HMIC. The report also outlines the different types of inspection that exist I don’t have time to go through that today and instead I am going to focus on thematic inspections and joint thematic inspections - based on a particular theme and undertake joint inspections together . They include some useful learning for practitioners undertaking prevention, diversion and OOCD work </a:t>
            </a:r>
          </a:p>
        </p:txBody>
      </p:sp>
      <p:sp>
        <p:nvSpPr>
          <p:cNvPr id="4" name="Slide Number Placeholder 3"/>
          <p:cNvSpPr>
            <a:spLocks noGrp="1"/>
          </p:cNvSpPr>
          <p:nvPr>
            <p:ph type="sldNum" sz="quarter" idx="10"/>
          </p:nvPr>
        </p:nvSpPr>
        <p:spPr/>
        <p:txBody>
          <a:bodyPr/>
          <a:lstStyle/>
          <a:p>
            <a:fld id="{B390CD40-8408-4E97-834C-365BE26981A2}" type="slidenum">
              <a:rPr lang="en-GB" smtClean="0"/>
              <a:t>25</a:t>
            </a:fld>
            <a:endParaRPr lang="en-GB"/>
          </a:p>
        </p:txBody>
      </p:sp>
    </p:spTree>
    <p:extLst>
      <p:ext uri="{BB962C8B-B14F-4D97-AF65-F5344CB8AC3E}">
        <p14:creationId xmlns:p14="http://schemas.microsoft.com/office/powerpoint/2010/main" val="2906902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Worth sharing this example – as I’m a boring person interested in this subject matter and it did not cross my radar that this report</a:t>
            </a:r>
            <a:r>
              <a:rPr lang="en-US" baseline="0" dirty="0">
                <a:latin typeface="Franklin Gothic Book" panose="020B0503020102020204" pitchFamily="34" charset="0"/>
              </a:rPr>
              <a:t> would be useful for my work until an inspector showed me. </a:t>
            </a:r>
            <a:endParaRPr lang="en-US" dirty="0">
              <a:latin typeface="Franklin Gothic Book" panose="020B0503020102020204" pitchFamily="34" charset="0"/>
            </a:endParaRPr>
          </a:p>
          <a:p>
            <a:endParaRPr lang="en-US" dirty="0">
              <a:latin typeface="Franklin Gothic Book" panose="020B0503020102020204" pitchFamily="34" charset="0"/>
            </a:endParaRPr>
          </a:p>
          <a:p>
            <a:endParaRPr lang="en-US" dirty="0">
              <a:latin typeface="Franklin Gothic Book" panose="020B0503020102020204" pitchFamily="34" charset="0"/>
            </a:endParaRPr>
          </a:p>
          <a:p>
            <a:r>
              <a:rPr lang="en-US" dirty="0">
                <a:latin typeface="Franklin Gothic Book" panose="020B0503020102020204" pitchFamily="34" charset="0"/>
              </a:rPr>
              <a:t>For example, officers in more than one force, including some in senior</a:t>
            </a:r>
            <a:r>
              <a:rPr lang="en-US" baseline="0" dirty="0">
                <a:latin typeface="Franklin Gothic Book" panose="020B0503020102020204" pitchFamily="34" charset="0"/>
              </a:rPr>
              <a:t> </a:t>
            </a:r>
            <a:r>
              <a:rPr lang="en-US" dirty="0">
                <a:latin typeface="Franklin Gothic Book" panose="020B0503020102020204" pitchFamily="34" charset="0"/>
              </a:rPr>
              <a:t>leadership roles, told inspectors they could only use outcome 22 when the suspect had admitted</a:t>
            </a:r>
            <a:r>
              <a:rPr lang="en-US" baseline="0" dirty="0">
                <a:latin typeface="Franklin Gothic Book" panose="020B0503020102020204" pitchFamily="34" charset="0"/>
              </a:rPr>
              <a:t> </a:t>
            </a:r>
            <a:r>
              <a:rPr lang="en-US" dirty="0">
                <a:latin typeface="Franklin Gothic Book" panose="020B0503020102020204" pitchFamily="34" charset="0"/>
              </a:rPr>
              <a:t>the offence (as is the case for a police caution), which is incorrect. Although police must be able to</a:t>
            </a:r>
            <a:r>
              <a:rPr lang="en-US" baseline="0" dirty="0">
                <a:latin typeface="Franklin Gothic Book" panose="020B0503020102020204" pitchFamily="34" charset="0"/>
              </a:rPr>
              <a:t> </a:t>
            </a:r>
            <a:r>
              <a:rPr lang="en-US" dirty="0">
                <a:latin typeface="Franklin Gothic Book" panose="020B0503020102020204" pitchFamily="34" charset="0"/>
              </a:rPr>
              <a:t>show it isn’t in the public interest to prosecute, the suspect doesn’t have to accept responsibility for</a:t>
            </a:r>
            <a:r>
              <a:rPr lang="en-US" baseline="0" dirty="0">
                <a:latin typeface="Franklin Gothic Book" panose="020B0503020102020204" pitchFamily="34" charset="0"/>
              </a:rPr>
              <a:t> </a:t>
            </a:r>
            <a:r>
              <a:rPr lang="en-US" dirty="0">
                <a:latin typeface="Franklin Gothic Book" panose="020B0503020102020204" pitchFamily="34" charset="0"/>
              </a:rPr>
              <a:t>the offence for police to use outcome 22. </a:t>
            </a:r>
          </a:p>
          <a:p>
            <a:endParaRPr lang="en-GB" baseline="0" dirty="0"/>
          </a:p>
        </p:txBody>
      </p:sp>
      <p:sp>
        <p:nvSpPr>
          <p:cNvPr id="4" name="Slide Number Placeholder 3"/>
          <p:cNvSpPr>
            <a:spLocks noGrp="1"/>
          </p:cNvSpPr>
          <p:nvPr>
            <p:ph type="sldNum" sz="quarter" idx="10"/>
          </p:nvPr>
        </p:nvSpPr>
        <p:spPr/>
        <p:txBody>
          <a:bodyPr/>
          <a:lstStyle/>
          <a:p>
            <a:fld id="{B390CD40-8408-4E97-834C-365BE26981A2}" type="slidenum">
              <a:rPr lang="en-GB" smtClean="0"/>
              <a:t>26</a:t>
            </a:fld>
            <a:endParaRPr lang="en-GB"/>
          </a:p>
        </p:txBody>
      </p:sp>
    </p:spTree>
    <p:extLst>
      <p:ext uri="{BB962C8B-B14F-4D97-AF65-F5344CB8AC3E}">
        <p14:creationId xmlns:p14="http://schemas.microsoft.com/office/powerpoint/2010/main" val="14899820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Whilst this was looking at OOCDs rather than diversion – given it includes CRs which are an informal OOCR and used widely in diversion I thought I</a:t>
            </a:r>
            <a:r>
              <a:rPr lang="en-US" baseline="0" dirty="0"/>
              <a:t>t was worth discussing the recommendations of this report, the impact it has had on policy and practice and what's still outstanding. </a:t>
            </a:r>
            <a:endParaRPr lang="en-US" dirty="0"/>
          </a:p>
          <a:p>
            <a:endParaRPr lang="en-US" dirty="0"/>
          </a:p>
          <a:p>
            <a:endParaRPr lang="en-US" dirty="0"/>
          </a:p>
          <a:p>
            <a:r>
              <a:rPr lang="en-US" dirty="0"/>
              <a:t>In the 2022 Annual Report22, the Chief Inspector of Probation highlighted that despite being five years since HMIP recommended that the </a:t>
            </a:r>
            <a:r>
              <a:rPr lang="en-US" dirty="0" err="1"/>
              <a:t>MoJ</a:t>
            </a:r>
            <a:r>
              <a:rPr lang="en-US" dirty="0"/>
              <a:t> publish national data on the number and effectiveness of this sort of OOCD, the information is still not available, meaning, little reliable national or local data is available on what proportion of children complete the (voluntary) interventions recommended by local OOCD panels or come back to the attention of a local YJS because of further offending.</a:t>
            </a:r>
          </a:p>
          <a:p>
            <a:endParaRPr lang="en-US" dirty="0"/>
          </a:p>
          <a:p>
            <a:r>
              <a:rPr lang="en-US" dirty="0"/>
              <a:t>More recently, some of this lack of data has been rectified by the YJB as part of their new Data Recording Requirement,</a:t>
            </a:r>
            <a:r>
              <a:rPr lang="en-US" baseline="0" dirty="0"/>
              <a:t> - Phil will </a:t>
            </a:r>
            <a:r>
              <a:rPr lang="en-US" baseline="0" dirty="0" err="1"/>
              <a:t>dioscuss</a:t>
            </a:r>
            <a:r>
              <a:rPr lang="en-US" baseline="0" dirty="0"/>
              <a:t> in more detail later</a:t>
            </a:r>
          </a:p>
          <a:p>
            <a:r>
              <a:rPr lang="en-US" dirty="0"/>
              <a:t>Whilst this is a welcome addition, CRs given to children that do not include a referral to the YJS may not be captured as the police do not always share these outcomes with their local YJS. </a:t>
            </a:r>
          </a:p>
          <a:p>
            <a:endParaRPr lang="en-US" dirty="0"/>
          </a:p>
          <a:p>
            <a:r>
              <a:rPr lang="en-US" dirty="0"/>
              <a:t>Guidance and processes </a:t>
            </a:r>
          </a:p>
          <a:p>
            <a:r>
              <a:rPr lang="en-US" dirty="0"/>
              <a:t>In 2018, the inspectors highlighted that OOCD decision-making was usually taken jointly with the police and YJS, and often in a decision-making panel. </a:t>
            </a:r>
          </a:p>
          <a:p>
            <a:r>
              <a:rPr lang="en-US" dirty="0"/>
              <a:t>Whilst this remained the case in 2022, the Chief Inspector of Probation highlighted that inspectors had observed a range of practices for determining the most suitable outcome following an offence by a child. Inspections had noted that an increasing number of children were dealt with through out of court disposals, but decision-making processes were designed locally and there was no clear national template. In some YJSs, case managers had no knowledge about a case until it was allocated to them, after the disposal decision had been made. The 2022 report goes on to raise wider concerns about the limited and outdated guidance for this work, stating that this has resulted in wide variation in their application across England and Wales with significant differences in the way they are deployed. The report noted that across areas there are differences in the options available to YJSs; differences in the language and terminology used; differences in policing practices and YJS policy and provision; differences in determining which OOCD might be most suitable and why; a lack of data on or analysis of their impact, effectiveness and use; and inconsistent application of the youth gravity matrix in deciding a child’s eligibility for an out of court disposal. </a:t>
            </a:r>
          </a:p>
          <a:p>
            <a:endParaRPr lang="en-US" dirty="0"/>
          </a:p>
          <a:p>
            <a:r>
              <a:rPr lang="en-US" dirty="0"/>
              <a:t>In the last two years there has been a great deal of progress to address inconsistent application and the lack of national guidance: </a:t>
            </a:r>
          </a:p>
          <a:p>
            <a:r>
              <a:rPr lang="en-US" dirty="0"/>
              <a:t>• In 2021, the Prevention and Diversion Project, funded by the National Probation Service (NPS) and jointly commissioned with YJB and Association of YOT Managers (AYM), developed a shared definition of prevention and diversion; • In 2022, the National Police Chiefs’ Council (NPCC) reviewed its guidance on the use of community resolutions and Outcome 22; 15</a:t>
            </a:r>
          </a:p>
          <a:p>
            <a:r>
              <a:rPr lang="en-US" dirty="0"/>
              <a:t> • In 2023, an updated and renamed Child Gravity Matrix24 was published by the NPCC. The matrix is a triage tool to support decision making and to assist in deciding the most appropriate outcome or disposal for children who offend. This updated matrix reflects the breadth of options available to the decision maker, both statutory (caution, conditional caution or prosecution) and non‐ statutory (community resolution, deferred prosecution, deferred caution, voluntary diversionary activity). </a:t>
            </a:r>
          </a:p>
          <a:p>
            <a:r>
              <a:rPr lang="en-US" dirty="0"/>
              <a:t>• In 2023, the YJB will publish its new ‘Case Management Guidance on OOCDS and Diversion’ which will act as national guidance for practitioners delivering this work across England &amp; Wales.</a:t>
            </a:r>
          </a:p>
          <a:p>
            <a:r>
              <a:rPr lang="en-US" dirty="0"/>
              <a:t>Assessment</a:t>
            </a:r>
          </a:p>
          <a:p>
            <a:endParaRPr lang="en-US" dirty="0"/>
          </a:p>
          <a:p>
            <a:r>
              <a:rPr lang="en-US" dirty="0"/>
              <a:t> In the 2018 joint thematic inspection it was recommended that the YJB should make sure that guidance on use of Asset Plus or other assessment frameworks meets the needs of local areas when seeking to undertake out of court disposal work.</a:t>
            </a:r>
          </a:p>
          <a:p>
            <a:endParaRPr lang="en-US" dirty="0"/>
          </a:p>
          <a:p>
            <a:r>
              <a:rPr lang="en-US" dirty="0"/>
              <a:t>New prevention and diversion asset assessment tool will be a mandatory requirement, as part of the terms and conditions of the YJB grant, for suitable cases from April 2024.</a:t>
            </a:r>
            <a:endParaRPr lang="en-GB" baseline="0" dirty="0"/>
          </a:p>
        </p:txBody>
      </p:sp>
      <p:sp>
        <p:nvSpPr>
          <p:cNvPr id="4" name="Slide Number Placeholder 3"/>
          <p:cNvSpPr>
            <a:spLocks noGrp="1"/>
          </p:cNvSpPr>
          <p:nvPr>
            <p:ph type="sldNum" sz="quarter" idx="10"/>
          </p:nvPr>
        </p:nvSpPr>
        <p:spPr/>
        <p:txBody>
          <a:bodyPr/>
          <a:lstStyle/>
          <a:p>
            <a:fld id="{B390CD40-8408-4E97-834C-365BE26981A2}" type="slidenum">
              <a:rPr lang="en-GB" smtClean="0"/>
              <a:t>27</a:t>
            </a:fld>
            <a:endParaRPr lang="en-GB"/>
          </a:p>
        </p:txBody>
      </p:sp>
    </p:spTree>
    <p:extLst>
      <p:ext uri="{BB962C8B-B14F-4D97-AF65-F5344CB8AC3E}">
        <p14:creationId xmlns:p14="http://schemas.microsoft.com/office/powerpoint/2010/main" val="3721191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Practitioners told us that they have a lack of understanding of how other inspectorates operate and what is expected of the agency they are inspecting. They would like to learn more in order to better understand the regional challenges and be aware of good practice which may benefit their work with children and local partners. Additionally, some practitioners said a poor inspection of an organisation they partner with can impact their work, such as a lack of resources and staffing. </a:t>
            </a:r>
          </a:p>
          <a:p>
            <a:endParaRPr lang="en-US" dirty="0"/>
          </a:p>
          <a:p>
            <a:r>
              <a:rPr lang="en-US" dirty="0"/>
              <a:t>Practitioners reported that typically they responded to recommendations made by the inspectorate for their organisation, as opposed to those made by other inspectorates. It matters that the findings and recommendations are specific to them and their work. For example, local areas do not feel bound by recommendations made in thematic inspections as much as they do by recommendations made in their inspection report. If during an inspection concerns are highlighted about another organisation, some inspectors cannot make a recommendation on behalf of their inspectorate or that organisation. The inspectorate can ‘have a word’ with them to raise any concerns. However, this does not appear to be an entirely transparent process and the outcomes are often unknown. </a:t>
            </a:r>
          </a:p>
          <a:p>
            <a:endParaRPr lang="en-US" dirty="0"/>
          </a:p>
          <a:p>
            <a:r>
              <a:rPr lang="en-US" dirty="0"/>
              <a:t>Linked to the above, effective partnership working is inspected by each inspectorate but rarely are there any specifics on which agencies/organisations they are referring to. It also lays the responsibility to improve these relationships only on the agency that is being inspected at that time. OOCD leads and youth justice police officers do not always feel their work is captured in the PEEL assessments. YJSs have a clearer idea of how things are working locally, leaving the police to rely on this to review their practice. Police felt this was due in part to the breadth of police work that HMICFRS has to inspect, meaning this work is not always captured (unless it is particularly innovative or serious concerns are raised). It was believed that for Chief Constables, diversion and OOCDs are not top of their agenda. Some police felt this would change if they were inspected on it. </a:t>
            </a:r>
          </a:p>
          <a:p>
            <a:endParaRPr lang="en-US" dirty="0"/>
          </a:p>
          <a:p>
            <a:r>
              <a:rPr lang="en-US" dirty="0"/>
              <a:t>In addition, the policing of children more generally was highlighted as an area of policing practice that would benefit from more targeted and independent scrutiny</a:t>
            </a:r>
          </a:p>
          <a:p>
            <a:endParaRPr lang="en-US" baseline="0" dirty="0"/>
          </a:p>
          <a:p>
            <a:r>
              <a:rPr lang="en-US" dirty="0"/>
              <a:t>Overwhelmingly in the discussions undertaken across all agencies for this paper, was the view that joint inspections are a useful tool in understanding and scrutinising practice across a local area where partnership working is key. However, these joint inspections can be difficult to achieve: the lead inspectorate can struggle to get the other inspectorates to engage fully and to resource themselves adequately to take part. Furthermore, despite the specificity and ownership of the recommendations made by each inspectorate, these are not always implemented. The reasons behind this were explained to be a lack of resources and difficulties in overseeing and monitoring the large number of recommendations that can be made over the course of an inspection period across a number of inspectorates. </a:t>
            </a:r>
          </a:p>
          <a:p>
            <a:r>
              <a:rPr lang="en-US" dirty="0"/>
              <a:t> </a:t>
            </a:r>
          </a:p>
          <a:p>
            <a:r>
              <a:rPr lang="en-US" dirty="0"/>
              <a:t>Inspectors and practitioners alike find thematic inspections a particularly useful resource for advice  and good practice; they like the focus on distinct areas of practice but would like to know more about how the themes are selected and would like a voice in this process. Again, most of the practitioners we spoke with were unsure how the recommendations are monitored and reviewed.</a:t>
            </a:r>
            <a:endParaRPr lang="en-GB" baseline="0" dirty="0"/>
          </a:p>
        </p:txBody>
      </p:sp>
      <p:sp>
        <p:nvSpPr>
          <p:cNvPr id="4" name="Slide Number Placeholder 3"/>
          <p:cNvSpPr>
            <a:spLocks noGrp="1"/>
          </p:cNvSpPr>
          <p:nvPr>
            <p:ph type="sldNum" sz="quarter" idx="10"/>
          </p:nvPr>
        </p:nvSpPr>
        <p:spPr/>
        <p:txBody>
          <a:bodyPr/>
          <a:lstStyle/>
          <a:p>
            <a:fld id="{B390CD40-8408-4E97-834C-365BE26981A2}" type="slidenum">
              <a:rPr lang="en-GB" smtClean="0"/>
              <a:t>28</a:t>
            </a:fld>
            <a:endParaRPr lang="en-GB"/>
          </a:p>
        </p:txBody>
      </p:sp>
    </p:spTree>
    <p:extLst>
      <p:ext uri="{BB962C8B-B14F-4D97-AF65-F5344CB8AC3E}">
        <p14:creationId xmlns:p14="http://schemas.microsoft.com/office/powerpoint/2010/main" val="10891218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390CD40-8408-4E97-834C-365BE26981A2}" type="slidenum">
              <a:rPr lang="en-GB" smtClean="0"/>
              <a:t>29</a:t>
            </a:fld>
            <a:endParaRPr lang="en-GB"/>
          </a:p>
        </p:txBody>
      </p:sp>
    </p:spTree>
    <p:extLst>
      <p:ext uri="{BB962C8B-B14F-4D97-AF65-F5344CB8AC3E}">
        <p14:creationId xmlns:p14="http://schemas.microsoft.com/office/powerpoint/2010/main" val="36025339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number of bodies and </a:t>
            </a:r>
            <a:r>
              <a:rPr lang="en-US" dirty="0" err="1"/>
              <a:t>organisations</a:t>
            </a:r>
            <a:r>
              <a:rPr lang="en-US" dirty="0"/>
              <a:t> that oversee, monitor and </a:t>
            </a:r>
            <a:r>
              <a:rPr lang="en-US" dirty="0" err="1"/>
              <a:t>scrutinise</a:t>
            </a:r>
            <a:r>
              <a:rPr lang="en-US" dirty="0"/>
              <a:t> the delivery of services in the criminal justice system. </a:t>
            </a:r>
            <a:r>
              <a:rPr lang="en-US" baseline="0" dirty="0"/>
              <a:t> This part of the presentation will focus </a:t>
            </a:r>
            <a:r>
              <a:rPr lang="en-US" dirty="0"/>
              <a:t>will focus on how two bodies inspect the work that YJSs and the police undertake with children who receive diversion or an out of court disposal (OOCD), soon to be called out of court resolutions. The bodies responsible for inspecting these agencies are: His Majesty’s Inspectorate of Probation (HMIP) and His Majesty’s Inspectorate of Constabulary and Fire &amp; Rescue Services (HMICFRS). </a:t>
            </a:r>
          </a:p>
          <a:p>
            <a:endParaRPr lang="en-US" dirty="0"/>
          </a:p>
          <a:p>
            <a:r>
              <a:rPr lang="en-US" dirty="0"/>
              <a:t>Each of these bodies play an important role in ensuring that YJSs and the police are working with children in a safe and effective way. However, there are considerable differences between the various standards, inspection frameworks and data collection approaches required by YJSs and the police, and not all have a specific focus on prevention, diversion and OOCDs, or even children who offend generally. Practitioners tell us that this means they often find themselves confused by what is expected of them, with their practice endorsed by one inspectorate, yet </a:t>
            </a:r>
            <a:r>
              <a:rPr lang="en-US" dirty="0" err="1"/>
              <a:t>criticised</a:t>
            </a:r>
            <a:r>
              <a:rPr lang="en-US" dirty="0"/>
              <a:t> or not inspected by another. </a:t>
            </a:r>
          </a:p>
          <a:p>
            <a:endParaRPr lang="en-US" dirty="0"/>
          </a:p>
          <a:p>
            <a:r>
              <a:rPr lang="en-US" dirty="0"/>
              <a:t>YEF commissioned us to write a paper on this subject</a:t>
            </a:r>
            <a:r>
              <a:rPr lang="en-US" baseline="0" dirty="0"/>
              <a:t> to:</a:t>
            </a:r>
          </a:p>
          <a:p>
            <a:r>
              <a:rPr lang="en-US" dirty="0"/>
              <a:t>Provide an overview of the national inspection frameworks (including joint inspections) that currently exist to monitor the delivery of diversion work undertaken by YJSs and the police. </a:t>
            </a:r>
          </a:p>
          <a:p>
            <a:r>
              <a:rPr lang="en-US" dirty="0"/>
              <a:t>2. </a:t>
            </a:r>
            <a:r>
              <a:rPr lang="en-US" dirty="0" err="1"/>
              <a:t>Summarise</a:t>
            </a:r>
            <a:r>
              <a:rPr lang="en-US" dirty="0"/>
              <a:t> findings and recommendations from recent inspection reports. </a:t>
            </a:r>
          </a:p>
          <a:p>
            <a:r>
              <a:rPr lang="en-US" dirty="0"/>
              <a:t>3. Outline recommendations for improvements regarding the types of inspections and how these are undertaken as suggested by police, YJS practitioners and inspectors.</a:t>
            </a:r>
          </a:p>
          <a:p>
            <a:endParaRPr lang="en-US" dirty="0"/>
          </a:p>
          <a:p>
            <a:r>
              <a:rPr lang="en-US" dirty="0"/>
              <a:t>In order to meet the aims listed above, we undertook discussions with individuals with expertise in the subject. These included: two representatives of the police, two YJS representatives, one representative from the YJB, four representatives from HMICFRS and one representative from HMIP. We have also sought to internally verify our findings from these discussions with our own experts in youth diversion and have conducted a limited literature search. </a:t>
            </a:r>
            <a:endParaRPr lang="en-GB" dirty="0"/>
          </a:p>
        </p:txBody>
      </p:sp>
      <p:sp>
        <p:nvSpPr>
          <p:cNvPr id="4" name="Slide Number Placeholder 3"/>
          <p:cNvSpPr>
            <a:spLocks noGrp="1"/>
          </p:cNvSpPr>
          <p:nvPr>
            <p:ph type="sldNum" sz="quarter" idx="10"/>
          </p:nvPr>
        </p:nvSpPr>
        <p:spPr/>
        <p:txBody>
          <a:bodyPr/>
          <a:lstStyle/>
          <a:p>
            <a:fld id="{B390CD40-8408-4E97-834C-365BE26981A2}" type="slidenum">
              <a:rPr lang="en-GB" smtClean="0"/>
              <a:t>30</a:t>
            </a:fld>
            <a:endParaRPr lang="en-GB"/>
          </a:p>
        </p:txBody>
      </p:sp>
    </p:spTree>
    <p:extLst>
      <p:ext uri="{BB962C8B-B14F-4D97-AF65-F5344CB8AC3E}">
        <p14:creationId xmlns:p14="http://schemas.microsoft.com/office/powerpoint/2010/main" val="3950462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31</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42795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32</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3349104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33</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42004821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34</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380234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35</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4164741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36</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4561787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37</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865376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38</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9769896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39</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774350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GB"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F76A52-3CD3-4598-9A75-0D7898A23BA1}" type="slidenum">
              <a:rPr lang="en-GB" altLang="en-US" smtClean="0">
                <a:solidFill>
                  <a:srgbClr val="000000"/>
                </a:solidFill>
                <a:latin typeface="Arial" panose="020B0604020202020204" pitchFamily="34" charset="0"/>
              </a:rPr>
              <a:pPr>
                <a:spcBef>
                  <a:spcPct val="0"/>
                </a:spcBef>
              </a:pPr>
              <a:t>40</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1191786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90CD40-8408-4E97-834C-365BE26981A2}" type="slidenum">
              <a:rPr lang="en-GB" smtClean="0"/>
              <a:t>41</a:t>
            </a:fld>
            <a:endParaRPr lang="en-GB"/>
          </a:p>
        </p:txBody>
      </p:sp>
    </p:spTree>
    <p:extLst>
      <p:ext uri="{BB962C8B-B14F-4D97-AF65-F5344CB8AC3E}">
        <p14:creationId xmlns:p14="http://schemas.microsoft.com/office/powerpoint/2010/main" val="2498974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0CD40-8408-4E97-834C-365BE26981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078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1231370"/>
          </a:xfrm>
        </p:spPr>
        <p:txBody>
          <a:bodyPr anchor="ctr">
            <a:normAutofit/>
          </a:bodyPr>
          <a:lstStyle>
            <a:lvl1pPr algn="ctr">
              <a:defRPr sz="3200"/>
            </a:lvl1pPr>
          </a:lstStyle>
          <a:p>
            <a:r>
              <a:rPr lang="en-US"/>
              <a:t>Click to edit Master title style</a:t>
            </a:r>
            <a:endParaRPr lang="en-GB"/>
          </a:p>
        </p:txBody>
      </p:sp>
      <p:sp>
        <p:nvSpPr>
          <p:cNvPr id="3" name="Subtitle 2"/>
          <p:cNvSpPr>
            <a:spLocks noGrp="1"/>
          </p:cNvSpPr>
          <p:nvPr>
            <p:ph type="subTitle" idx="1"/>
          </p:nvPr>
        </p:nvSpPr>
        <p:spPr>
          <a:xfrm>
            <a:off x="1608667" y="2353734"/>
            <a:ext cx="9144000" cy="524934"/>
          </a:xfrm>
        </p:spPr>
        <p:txBody>
          <a:bodyPr>
            <a:no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p:cNvSpPr>
            <a:spLocks noGrp="1"/>
          </p:cNvSpPr>
          <p:nvPr>
            <p:ph type="ftr" sz="quarter" idx="11"/>
          </p:nvPr>
        </p:nvSpPr>
        <p:spPr/>
        <p:txBody>
          <a:bodyPr/>
          <a:lstStyle/>
          <a:p>
            <a:r>
              <a:rPr lang="en-GB"/>
              <a:t>Putting practitioners and evidence at the heart of justice reform</a:t>
            </a:r>
          </a:p>
        </p:txBody>
      </p:sp>
      <p:sp>
        <p:nvSpPr>
          <p:cNvPr id="6" name="Slide Number Placeholder 5"/>
          <p:cNvSpPr>
            <a:spLocks noGrp="1"/>
          </p:cNvSpPr>
          <p:nvPr>
            <p:ph type="sldNum" sz="quarter" idx="12"/>
          </p:nvPr>
        </p:nvSpPr>
        <p:spPr/>
        <p:txBody>
          <a:bodyPr/>
          <a:lstStyle/>
          <a:p>
            <a:fld id="{3273537A-61D4-4C8B-A810-C212CA4599AB}" type="slidenum">
              <a:rPr lang="en-GB" smtClean="0"/>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09346" y="3405202"/>
            <a:ext cx="5045654" cy="2273813"/>
          </a:xfrm>
          <a:prstGeom prst="rect">
            <a:avLst/>
          </a:prstGeom>
        </p:spPr>
      </p:pic>
    </p:spTree>
    <p:extLst>
      <p:ext uri="{BB962C8B-B14F-4D97-AF65-F5344CB8AC3E}">
        <p14:creationId xmlns:p14="http://schemas.microsoft.com/office/powerpoint/2010/main" val="239678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Putting practitioners and evidence at the heart of justice reform</a:t>
            </a:r>
          </a:p>
        </p:txBody>
      </p:sp>
      <p:sp>
        <p:nvSpPr>
          <p:cNvPr id="6" name="Slide Number Placeholder 5"/>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253757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GB"/>
              <a:t>Putting practitioners and evidence at the heart of justice reform</a:t>
            </a:r>
          </a:p>
        </p:txBody>
      </p:sp>
      <p:sp>
        <p:nvSpPr>
          <p:cNvPr id="6" name="Slide Number Placeholder 5"/>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2843899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1"/>
          </p:nvPr>
        </p:nvSpPr>
        <p:spPr/>
        <p:txBody>
          <a:bodyPr/>
          <a:lstStyle/>
          <a:p>
            <a:r>
              <a:rPr lang="en-GB"/>
              <a:t>Putting practitioners and evidence at the heart of justice reform</a:t>
            </a:r>
          </a:p>
        </p:txBody>
      </p:sp>
      <p:sp>
        <p:nvSpPr>
          <p:cNvPr id="7" name="Slide Number Placeholder 6"/>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933784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p:cNvSpPr>
            <a:spLocks noGrp="1"/>
          </p:cNvSpPr>
          <p:nvPr>
            <p:ph type="ftr" sz="quarter" idx="11"/>
          </p:nvPr>
        </p:nvSpPr>
        <p:spPr/>
        <p:txBody>
          <a:bodyPr/>
          <a:lstStyle/>
          <a:p>
            <a:r>
              <a:rPr lang="en-GB"/>
              <a:t>Putting practitioners and evidence at the heart of justice reform</a:t>
            </a:r>
          </a:p>
        </p:txBody>
      </p:sp>
      <p:sp>
        <p:nvSpPr>
          <p:cNvPr id="9" name="Slide Number Placeholder 8"/>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1837419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r>
              <a:rPr lang="en-GB"/>
              <a:t>Putting practitioners and evidence at the heart of justice reform</a:t>
            </a:r>
          </a:p>
        </p:txBody>
      </p:sp>
      <p:sp>
        <p:nvSpPr>
          <p:cNvPr id="5" name="Slide Number Placeholder 4"/>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534091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i="1">
                <a:latin typeface="Franklin Gothic Book" panose="020B0503020102020204" pitchFamily="34" charset="0"/>
              </a:defRPr>
            </a:lvl1pPr>
          </a:lstStyle>
          <a:p>
            <a:r>
              <a:rPr lang="en-GB"/>
              <a:t>Putting practitioners and evidence at the heart of justice reform</a:t>
            </a:r>
            <a:endParaRPr lang="en-GB" dirty="0"/>
          </a:p>
        </p:txBody>
      </p:sp>
      <p:sp>
        <p:nvSpPr>
          <p:cNvPr id="4" name="Slide Number Placeholder 3"/>
          <p:cNvSpPr>
            <a:spLocks noGrp="1"/>
          </p:cNvSpPr>
          <p:nvPr>
            <p:ph type="sldNum" sz="quarter" idx="12"/>
          </p:nvPr>
        </p:nvSpPr>
        <p:spPr/>
        <p:txBody>
          <a:bodyPr/>
          <a:lstStyle>
            <a:lvl1pPr>
              <a:defRPr>
                <a:latin typeface="Franklin Gothic Book" panose="020B0503020102020204" pitchFamily="34" charset="0"/>
              </a:defRPr>
            </a:lvl1pPr>
          </a:lstStyle>
          <a:p>
            <a:fld id="{3273537A-61D4-4C8B-A810-C212CA4599AB}" type="slidenum">
              <a:rPr lang="en-GB" smtClean="0"/>
              <a:pPr/>
              <a:t>‹#›</a:t>
            </a:fld>
            <a:endParaRPr lang="en-GB"/>
          </a:p>
        </p:txBody>
      </p:sp>
    </p:spTree>
    <p:extLst>
      <p:ext uri="{BB962C8B-B14F-4D97-AF65-F5344CB8AC3E}">
        <p14:creationId xmlns:p14="http://schemas.microsoft.com/office/powerpoint/2010/main" val="2697220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GB"/>
              <a:t>Putting practitioners and evidence at the heart of justice reform</a:t>
            </a:r>
          </a:p>
        </p:txBody>
      </p:sp>
      <p:sp>
        <p:nvSpPr>
          <p:cNvPr id="7" name="Slide Number Placeholder 6"/>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1606422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GB"/>
              <a:t>Putting practitioners and evidence at the heart of justice reform</a:t>
            </a:r>
          </a:p>
        </p:txBody>
      </p:sp>
      <p:sp>
        <p:nvSpPr>
          <p:cNvPr id="7" name="Slide Number Placeholder 6"/>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3761733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Putting practitioners and evidence at the heart of justice reform</a:t>
            </a:r>
          </a:p>
        </p:txBody>
      </p:sp>
      <p:sp>
        <p:nvSpPr>
          <p:cNvPr id="6" name="Slide Number Placeholder 5"/>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1793877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Putting practitioners and evidence at the heart of justice reform</a:t>
            </a:r>
          </a:p>
        </p:txBody>
      </p:sp>
      <p:sp>
        <p:nvSpPr>
          <p:cNvPr id="6" name="Slide Number Placeholder 5"/>
          <p:cNvSpPr>
            <a:spLocks noGrp="1"/>
          </p:cNvSpPr>
          <p:nvPr>
            <p:ph type="sldNum" sz="quarter" idx="12"/>
          </p:nvPr>
        </p:nvSpPr>
        <p:spPr/>
        <p:txBody>
          <a:bodyPr/>
          <a:lstStyle/>
          <a:p>
            <a:fld id="{3273537A-61D4-4C8B-A810-C212CA4599AB}" type="slidenum">
              <a:rPr lang="en-GB" smtClean="0"/>
              <a:t>‹#›</a:t>
            </a:fld>
            <a:endParaRPr lang="en-GB"/>
          </a:p>
        </p:txBody>
      </p:sp>
    </p:spTree>
    <p:extLst>
      <p:ext uri="{BB962C8B-B14F-4D97-AF65-F5344CB8AC3E}">
        <p14:creationId xmlns:p14="http://schemas.microsoft.com/office/powerpoint/2010/main" val="731277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86656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solidFill>
                  <a:schemeClr val="tx1"/>
                </a:solidFill>
                <a:latin typeface="Georgia" panose="02040502050405020303" pitchFamily="18" charset="0"/>
              </a:defRPr>
            </a:lvl1pPr>
            <a:lvl2pPr>
              <a:defRPr>
                <a:solidFill>
                  <a:schemeClr val="tx1"/>
                </a:solidFill>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72468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73962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71358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88473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51395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38842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921411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15874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025161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62062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948267"/>
          </a:xfrm>
          <a:prstGeom prst="rect">
            <a:avLst/>
          </a:prstGeom>
          <a:solidFill>
            <a:schemeClr val="tx1"/>
          </a:solidFill>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38667" y="1266825"/>
            <a:ext cx="115062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p:cNvSpPr>
            <a:spLocks noGrp="1"/>
          </p:cNvSpPr>
          <p:nvPr>
            <p:ph type="ftr" sz="quarter" idx="3"/>
          </p:nvPr>
        </p:nvSpPr>
        <p:spPr>
          <a:xfrm>
            <a:off x="3208867" y="6356350"/>
            <a:ext cx="5046133" cy="365125"/>
          </a:xfrm>
          <a:prstGeom prst="rect">
            <a:avLst/>
          </a:prstGeom>
        </p:spPr>
        <p:txBody>
          <a:bodyPr vert="horz" lIns="91440" tIns="45720" rIns="91440" bIns="45720" rtlCol="0" anchor="ctr"/>
          <a:lstStyle>
            <a:lvl1pPr algn="ctr">
              <a:defRPr sz="1200" i="1">
                <a:solidFill>
                  <a:schemeClr val="tx1">
                    <a:tint val="75000"/>
                  </a:schemeClr>
                </a:solidFill>
                <a:latin typeface="Franklin Gothic Book" panose="020B0503020102020204" pitchFamily="34" charset="0"/>
              </a:defRPr>
            </a:lvl1pPr>
          </a:lstStyle>
          <a:p>
            <a:r>
              <a:rPr lang="en-GB"/>
              <a:t>Putting practitioners and evidence at the heart of justice reform</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3537A-61D4-4C8B-A810-C212CA4599AB}" type="slidenum">
              <a:rPr lang="en-GB" smtClean="0"/>
              <a:t>‹#›</a:t>
            </a:fld>
            <a:endParaRPr lang="en-GB"/>
          </a:p>
        </p:txBody>
      </p:sp>
    </p:spTree>
    <p:extLst>
      <p:ext uri="{BB962C8B-B14F-4D97-AF65-F5344CB8AC3E}">
        <p14:creationId xmlns:p14="http://schemas.microsoft.com/office/powerpoint/2010/main" val="978523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3200" kern="1200">
          <a:solidFill>
            <a:schemeClr val="bg1"/>
          </a:solidFill>
          <a:latin typeface="Franklin Gothic Book" panose="020B050302010202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1ABC97"/>
          </a:solidFill>
          <a:latin typeface="Franklin Gothic Book" panose="020B0503020102020204" pitchFamily="34" charset="0"/>
          <a:ea typeface="+mn-ea"/>
          <a:cs typeface="+mn-cs"/>
        </a:defRPr>
      </a:lvl1pPr>
      <a:lvl2pPr marL="1778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4pPr>
      <a:lvl5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83212E-D098-4ADB-B4A7-712DB806F5A5}" type="datetimeFigureOut">
              <a:rPr lang="en-GB" smtClean="0">
                <a:solidFill>
                  <a:prstClr val="black">
                    <a:tint val="75000"/>
                  </a:prstClr>
                </a:solidFill>
              </a:rPr>
              <a:pPr/>
              <a:t>29/07/2024</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119AC0-D218-4BFE-A619-D386F7F43D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110813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justiceinnovation.org/publications/equal-diversion-racial-disproportionality-youth-diversion" TargetMode="External"/><Relationship Id="rId7" Type="http://schemas.openxmlformats.org/officeDocument/2006/relationships/hyperlink" Target="https://justiceinnovation.us6.list-manage.com/subscribe/post?u=8671b3beba61a6da85736b97c&amp;id=02766feea4"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justiceinnovation.org/publications/how-youth-diversion-working-children-special-educational-needs-and-disabilities" TargetMode="External"/><Relationship Id="rId5" Type="http://schemas.openxmlformats.org/officeDocument/2006/relationships/hyperlink" Target="https://justiceinnovation.org/publications/exploring-responsiveness-youth-diversion-children-send" TargetMode="External"/><Relationship Id="rId4" Type="http://schemas.openxmlformats.org/officeDocument/2006/relationships/hyperlink" Target="https://justiceinnovation.org/publications/children-and-young-peoples-voices-youth-diversion-and-disparity"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4635" y="4584187"/>
            <a:ext cx="5045654" cy="2273813"/>
          </a:xfrm>
          <a:prstGeom prst="rect">
            <a:avLst/>
          </a:prstGeom>
        </p:spPr>
      </p:pic>
      <p:sp>
        <p:nvSpPr>
          <p:cNvPr id="3" name="Title 1"/>
          <p:cNvSpPr txBox="1">
            <a:spLocks/>
          </p:cNvSpPr>
          <p:nvPr/>
        </p:nvSpPr>
        <p:spPr>
          <a:xfrm>
            <a:off x="-4410" y="521388"/>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chemeClr val="bg1"/>
                </a:solidFill>
                <a:latin typeface="Franklin Gothic Book" panose="020B0503020102020204" pitchFamily="34" charset="0"/>
              </a:rPr>
              <a:t>Improving prevention and diversion for children</a:t>
            </a:r>
          </a:p>
        </p:txBody>
      </p:sp>
      <p:sp>
        <p:nvSpPr>
          <p:cNvPr id="4" name="Subtitle 2"/>
          <p:cNvSpPr txBox="1">
            <a:spLocks/>
          </p:cNvSpPr>
          <p:nvPr/>
        </p:nvSpPr>
        <p:spPr>
          <a:xfrm>
            <a:off x="-4410" y="2659358"/>
            <a:ext cx="12192000" cy="10226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b="1" dirty="0">
                <a:solidFill>
                  <a:srgbClr val="1AA39A"/>
                </a:solidFill>
                <a:latin typeface="Franklin Gothic Book" panose="020B0503020102020204" pitchFamily="34" charset="0"/>
              </a:rPr>
              <a:t>Youth Endowment Foundation: Virtual Learning Cafe</a:t>
            </a:r>
          </a:p>
        </p:txBody>
      </p:sp>
      <p:sp>
        <p:nvSpPr>
          <p:cNvPr id="6" name="Slide Number Placeholder 5"/>
          <p:cNvSpPr>
            <a:spLocks noGrp="1"/>
          </p:cNvSpPr>
          <p:nvPr>
            <p:ph type="sldNum" sz="quarter" idx="12"/>
          </p:nvPr>
        </p:nvSpPr>
        <p:spPr/>
        <p:txBody>
          <a:bodyPr/>
          <a:lstStyle/>
          <a:p>
            <a:fld id="{3273537A-61D4-4C8B-A810-C212CA4599AB}" type="slidenum">
              <a:rPr lang="en-GB" smtClean="0">
                <a:solidFill>
                  <a:schemeClr val="tx1"/>
                </a:solidFill>
                <a:latin typeface="Franklin Gothic Book" panose="020B0503020102020204" pitchFamily="34" charset="0"/>
              </a:rPr>
              <a:t>1</a:t>
            </a:fld>
            <a:endParaRPr lang="en-GB"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21122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667" y="1532467"/>
            <a:ext cx="11512907" cy="4823883"/>
          </a:xfrm>
        </p:spPr>
        <p:txBody>
          <a:bodyPr anchor="t">
            <a:normAutofit/>
          </a:bodyPr>
          <a:lstStyle/>
          <a:p>
            <a:pPr marL="457200" indent="-457200">
              <a:buFont typeface="Arial" panose="020B0604020202020204" pitchFamily="34" charset="0"/>
              <a:buChar char="•"/>
            </a:pPr>
            <a:r>
              <a:rPr lang="en-GB" dirty="0">
                <a:solidFill>
                  <a:schemeClr val="tx1"/>
                </a:solidFill>
              </a:rPr>
              <a:t>Current landscape</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Areas for improvement</a:t>
            </a:r>
          </a:p>
          <a:p>
            <a:pPr marL="457200" indent="-457200">
              <a:buFont typeface="Arial" panose="020B0604020202020204" pitchFamily="34" charset="0"/>
              <a:buChar char="•"/>
            </a:pPr>
            <a:endParaRPr lang="en-GB" sz="1600" dirty="0">
              <a:solidFill>
                <a:schemeClr val="tx1"/>
              </a:solidFill>
            </a:endParaRPr>
          </a:p>
          <a:p>
            <a:pPr marL="812800" lvl="4" indent="-457200"/>
            <a:r>
              <a:rPr lang="en-GB" sz="2800" b="1" dirty="0">
                <a:solidFill>
                  <a:srgbClr val="1AA39A"/>
                </a:solidFill>
              </a:rPr>
              <a:t>Equal access to diversion</a:t>
            </a:r>
          </a:p>
          <a:p>
            <a:pPr marL="812800" lvl="4" indent="-457200"/>
            <a:r>
              <a:rPr lang="en-GB" sz="2800" b="1" dirty="0">
                <a:solidFill>
                  <a:srgbClr val="1AA39A"/>
                </a:solidFill>
              </a:rPr>
              <a:t>Inspection framework</a:t>
            </a:r>
          </a:p>
          <a:p>
            <a:pPr marL="812800" lvl="4" indent="-457200"/>
            <a:r>
              <a:rPr lang="en-GB" sz="2800" b="1" dirty="0">
                <a:solidFill>
                  <a:srgbClr val="1AA39A"/>
                </a:solidFill>
              </a:rPr>
              <a:t>Data</a:t>
            </a:r>
          </a:p>
          <a:p>
            <a:pPr marL="812800" lvl="4" indent="-457200"/>
            <a:r>
              <a:rPr lang="en-GB" sz="2800" b="1" dirty="0">
                <a:solidFill>
                  <a:srgbClr val="1AA39A"/>
                </a:solidFill>
              </a:rPr>
              <a:t>Funding</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Youth justice partnership: Our Practice offer</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What we are covering</a:t>
            </a: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a:t>
            </a:fld>
            <a:endParaRPr lang="en-GB" dirty="0">
              <a:latin typeface="Franklin Gothic Book" panose="020B0503020102020204" pitchFamily="34" charset="0"/>
            </a:endParaRPr>
          </a:p>
        </p:txBody>
      </p:sp>
    </p:spTree>
    <p:extLst>
      <p:ext uri="{BB962C8B-B14F-4D97-AF65-F5344CB8AC3E}">
        <p14:creationId xmlns:p14="http://schemas.microsoft.com/office/powerpoint/2010/main" val="329355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8667" y="1494367"/>
            <a:ext cx="11512907" cy="588433"/>
          </a:xfrm>
          <a:prstGeom prst="rect">
            <a:avLst/>
          </a:prstGeom>
          <a:solidFill>
            <a:schemeClr val="bg1">
              <a:lumMod val="75000"/>
            </a:schemeClr>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38667" y="1532467"/>
            <a:ext cx="11512907" cy="4823883"/>
          </a:xfrm>
        </p:spPr>
        <p:txBody>
          <a:bodyPr anchor="t">
            <a:normAutofit/>
          </a:bodyPr>
          <a:lstStyle/>
          <a:p>
            <a:pPr marL="457200" indent="-457200">
              <a:buFont typeface="Arial" panose="020B0604020202020204" pitchFamily="34" charset="0"/>
              <a:buChar char="•"/>
            </a:pPr>
            <a:r>
              <a:rPr lang="en-GB" dirty="0">
                <a:solidFill>
                  <a:schemeClr val="tx1"/>
                </a:solidFill>
              </a:rPr>
              <a:t>Current landscape</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Areas for improvement</a:t>
            </a:r>
          </a:p>
          <a:p>
            <a:pPr marL="457200" indent="-457200">
              <a:buFont typeface="Arial" panose="020B0604020202020204" pitchFamily="34" charset="0"/>
              <a:buChar char="•"/>
            </a:pPr>
            <a:endParaRPr lang="en-GB" sz="1600" dirty="0">
              <a:solidFill>
                <a:schemeClr val="tx1"/>
              </a:solidFill>
            </a:endParaRPr>
          </a:p>
          <a:p>
            <a:pPr marL="812800" lvl="4" indent="-457200"/>
            <a:r>
              <a:rPr lang="en-GB" sz="2800" b="1" dirty="0">
                <a:solidFill>
                  <a:srgbClr val="1AA39A"/>
                </a:solidFill>
              </a:rPr>
              <a:t>Equal access to diversion</a:t>
            </a:r>
          </a:p>
          <a:p>
            <a:pPr marL="812800" lvl="4" indent="-457200"/>
            <a:r>
              <a:rPr lang="en-GB" sz="2800" b="1" dirty="0">
                <a:solidFill>
                  <a:srgbClr val="1AA39A"/>
                </a:solidFill>
              </a:rPr>
              <a:t>Inspection framework</a:t>
            </a:r>
          </a:p>
          <a:p>
            <a:pPr marL="812800" lvl="4" indent="-457200"/>
            <a:r>
              <a:rPr lang="en-GB" sz="2800" b="1" dirty="0">
                <a:solidFill>
                  <a:srgbClr val="1AA39A"/>
                </a:solidFill>
              </a:rPr>
              <a:t>Data</a:t>
            </a:r>
          </a:p>
          <a:p>
            <a:pPr marL="812800" lvl="4" indent="-457200"/>
            <a:r>
              <a:rPr lang="en-GB" sz="2800" b="1" dirty="0">
                <a:solidFill>
                  <a:srgbClr val="1AA39A"/>
                </a:solidFill>
              </a:rPr>
              <a:t>Funding</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Youth justice partnership: Our Practice offer</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What we are covering</a:t>
            </a: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3</a:t>
            </a:fld>
            <a:endParaRPr lang="en-GB" dirty="0">
              <a:latin typeface="Franklin Gothic Book" panose="020B0503020102020204" pitchFamily="34" charset="0"/>
            </a:endParaRPr>
          </a:p>
        </p:txBody>
      </p:sp>
    </p:spTree>
    <p:extLst>
      <p:ext uri="{BB962C8B-B14F-4D97-AF65-F5344CB8AC3E}">
        <p14:creationId xmlns:p14="http://schemas.microsoft.com/office/powerpoint/2010/main" val="325217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Prevention and diversion; Youth Justice Board (YJB) definitions</a:t>
            </a:r>
          </a:p>
        </p:txBody>
      </p:sp>
      <p:sp>
        <p:nvSpPr>
          <p:cNvPr id="6" name="Content Placeholder 2"/>
          <p:cNvSpPr txBox="1">
            <a:spLocks/>
          </p:cNvSpPr>
          <p:nvPr/>
        </p:nvSpPr>
        <p:spPr>
          <a:xfrm>
            <a:off x="219914" y="1502119"/>
            <a:ext cx="11512907" cy="30936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2000" dirty="0">
              <a:latin typeface="Franklin Gothic Book" panose="020B0503020102020204" pitchFamily="34" charset="0"/>
            </a:endParaRP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4</a:t>
            </a:fld>
            <a:endParaRPr lang="en-GB" dirty="0">
              <a:latin typeface="Franklin Gothic Book" panose="020B0503020102020204" pitchFamily="34" charset="0"/>
            </a:endParaRPr>
          </a:p>
        </p:txBody>
      </p:sp>
      <p:sp>
        <p:nvSpPr>
          <p:cNvPr id="8" name="Content Placeholder 2"/>
          <p:cNvSpPr txBox="1">
            <a:spLocks/>
          </p:cNvSpPr>
          <p:nvPr/>
        </p:nvSpPr>
        <p:spPr>
          <a:xfrm>
            <a:off x="0" y="1235826"/>
            <a:ext cx="12196410" cy="56221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b="1" dirty="0">
              <a:solidFill>
                <a:srgbClr val="1AA39A"/>
              </a:solidFill>
              <a:latin typeface="Franklin Gothic Book" panose="020B0503020102020204" pitchFamily="34" charset="0"/>
            </a:endParaRPr>
          </a:p>
          <a:p>
            <a:r>
              <a:rPr lang="en-US" sz="2400" b="1" dirty="0">
                <a:solidFill>
                  <a:srgbClr val="1AA39A"/>
                </a:solidFill>
                <a:latin typeface="Franklin Gothic Book" panose="020B0503020102020204" pitchFamily="34" charset="0"/>
              </a:rPr>
              <a:t>Prevention</a:t>
            </a:r>
            <a:r>
              <a:rPr lang="en-US" sz="2400" dirty="0">
                <a:latin typeface="Franklin Gothic Book" panose="020B0503020102020204" pitchFamily="34" charset="0"/>
              </a:rPr>
              <a:t> is support and intervention with children (and their parents/</a:t>
            </a:r>
            <a:r>
              <a:rPr lang="en-US" sz="2400" dirty="0" err="1">
                <a:latin typeface="Franklin Gothic Book" panose="020B0503020102020204" pitchFamily="34" charset="0"/>
              </a:rPr>
              <a:t>carers</a:t>
            </a:r>
            <a:r>
              <a:rPr lang="en-US" sz="2400" dirty="0">
                <a:latin typeface="Franklin Gothic Book" panose="020B0503020102020204" pitchFamily="34" charset="0"/>
              </a:rPr>
              <a:t>) who may be displaying </a:t>
            </a:r>
            <a:r>
              <a:rPr lang="en-US" sz="2400" dirty="0" err="1">
                <a:latin typeface="Franklin Gothic Book" panose="020B0503020102020204" pitchFamily="34" charset="0"/>
              </a:rPr>
              <a:t>behaviours</a:t>
            </a:r>
            <a:r>
              <a:rPr lang="en-US" sz="2400" dirty="0">
                <a:latin typeface="Franklin Gothic Book" panose="020B0503020102020204" pitchFamily="34" charset="0"/>
              </a:rPr>
              <a:t> which may indicate underlying needs or vulnerability. In practice this involves a tiered approach of early and targeted prevention. The aim being to address unmet needs, safeguard, promote positive outcomes and stop children entering the formal youth justice system.</a:t>
            </a:r>
          </a:p>
          <a:p>
            <a:endParaRPr lang="en-US" sz="2400" dirty="0">
              <a:latin typeface="Franklin Gothic Book" panose="020B0503020102020204" pitchFamily="34" charset="0"/>
            </a:endParaRPr>
          </a:p>
          <a:p>
            <a:r>
              <a:rPr lang="en-US" sz="2400" b="1" dirty="0">
                <a:solidFill>
                  <a:srgbClr val="1AA39A"/>
                </a:solidFill>
                <a:latin typeface="Franklin Gothic Book" panose="020B0503020102020204" pitchFamily="34" charset="0"/>
              </a:rPr>
              <a:t>Diversion</a:t>
            </a:r>
            <a:r>
              <a:rPr lang="en-US" sz="2400" dirty="0">
                <a:latin typeface="Franklin Gothic Book" panose="020B0503020102020204" pitchFamily="34" charset="0"/>
              </a:rPr>
              <a:t> is where children with a linked offence receive an alternative outcome* that does not result in a criminal record, avoids escalation into the formal youth justice system and associated </a:t>
            </a:r>
            <a:r>
              <a:rPr lang="en-US" sz="2400" dirty="0" err="1">
                <a:latin typeface="Franklin Gothic Book" panose="020B0503020102020204" pitchFamily="34" charset="0"/>
              </a:rPr>
              <a:t>stigmatisation</a:t>
            </a:r>
            <a:r>
              <a:rPr lang="en-US" sz="2400" dirty="0">
                <a:latin typeface="Franklin Gothic Book" panose="020B0503020102020204" pitchFamily="34" charset="0"/>
              </a:rPr>
              <a:t>. This may involve the Youth justice services (YJS’s) delivering support / intervention that may or may not be voluntary and/or signposting children (and parent/</a:t>
            </a:r>
            <a:r>
              <a:rPr lang="en-US" sz="2400" dirty="0" err="1">
                <a:latin typeface="Franklin Gothic Book" panose="020B0503020102020204" pitchFamily="34" charset="0"/>
              </a:rPr>
              <a:t>carers</a:t>
            </a:r>
            <a:r>
              <a:rPr lang="en-US" sz="2400" dirty="0">
                <a:latin typeface="Franklin Gothic Book" panose="020B0503020102020204" pitchFamily="34" charset="0"/>
              </a:rPr>
              <a:t>) into relevant services. All support should be proportionate, aimed at addressing unmet needs and supporting prosocial life choices.</a:t>
            </a:r>
            <a:endParaRPr lang="en-GB" sz="2400" dirty="0">
              <a:latin typeface="Franklin Gothic Book" panose="020B0503020102020204" pitchFamily="34" charset="0"/>
            </a:endParaRPr>
          </a:p>
        </p:txBody>
      </p:sp>
    </p:spTree>
    <p:extLst>
      <p:ext uri="{BB962C8B-B14F-4D97-AF65-F5344CB8AC3E}">
        <p14:creationId xmlns:p14="http://schemas.microsoft.com/office/powerpoint/2010/main" val="469850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lvl="1" indent="0">
              <a:spcBef>
                <a:spcPct val="20000"/>
              </a:spcBef>
              <a:buNone/>
            </a:pPr>
            <a:endParaRPr lang="en-US" sz="1200" i="1" dirty="0">
              <a:ea typeface="ＭＳ Ｐゴシック" panose="020B0600070205080204" pitchFamily="34" charset="-128"/>
            </a:endParaRPr>
          </a:p>
          <a:p>
            <a:pPr marL="0" lvl="1" indent="0">
              <a:spcBef>
                <a:spcPct val="20000"/>
              </a:spcBef>
              <a:buNone/>
            </a:pPr>
            <a:r>
              <a:rPr lang="en-US" i="1" dirty="0">
                <a:ea typeface="ＭＳ Ｐゴシック" panose="020B0600070205080204" pitchFamily="34" charset="-128"/>
              </a:rPr>
              <a:t>‘Prevention and Diversion Project report’ (</a:t>
            </a:r>
            <a:r>
              <a:rPr lang="en-US" dirty="0">
                <a:ea typeface="ＭＳ Ｐゴシック" panose="020B0600070205080204" pitchFamily="34" charset="-128"/>
              </a:rPr>
              <a:t>YJB/AYM/HMIP) in 2023 found that:</a:t>
            </a:r>
          </a:p>
          <a:p>
            <a:pPr marL="342900" lvl="1" indent="-342900">
              <a:spcBef>
                <a:spcPct val="20000"/>
              </a:spcBef>
            </a:pPr>
            <a:endParaRPr lang="en-US" dirty="0">
              <a:ea typeface="ＭＳ Ｐゴシック" panose="020B0600070205080204" pitchFamily="34" charset="-128"/>
            </a:endParaRPr>
          </a:p>
          <a:p>
            <a:pPr marL="520700" lvl="2" indent="-342900">
              <a:spcBef>
                <a:spcPct val="20000"/>
              </a:spcBef>
            </a:pPr>
            <a:r>
              <a:rPr lang="en-US" b="1" dirty="0">
                <a:solidFill>
                  <a:srgbClr val="1AA39A"/>
                </a:solidFill>
                <a:ea typeface="ＭＳ Ｐゴシック" panose="020B0600070205080204" pitchFamily="34" charset="-128"/>
              </a:rPr>
              <a:t>YJSs report to be delivering a significant amount of prevention and diversion work </a:t>
            </a:r>
            <a:r>
              <a:rPr lang="en-US" dirty="0">
                <a:ea typeface="ＭＳ Ｐゴシック" panose="020B0600070205080204" pitchFamily="34" charset="-128"/>
              </a:rPr>
              <a:t>that is not formally captured in any </a:t>
            </a:r>
            <a:r>
              <a:rPr lang="en-US" dirty="0" err="1">
                <a:ea typeface="ＭＳ Ｐゴシック" panose="020B0600070205080204" pitchFamily="34" charset="-128"/>
              </a:rPr>
              <a:t>standardised</a:t>
            </a:r>
            <a:r>
              <a:rPr lang="en-US" dirty="0">
                <a:ea typeface="ＭＳ Ｐゴシック" panose="020B0600070205080204" pitchFamily="34" charset="-128"/>
              </a:rPr>
              <a:t> way. 20/21 survey responses showed that, on average, 52% of YJSs caseloads are prevention and diversion cases (for Wales, where there is dedicated funding for targeted prevention and diversion work from the Welsh Government, it was 72%). </a:t>
            </a:r>
          </a:p>
          <a:p>
            <a:pPr marL="520700" lvl="2" indent="-342900">
              <a:spcBef>
                <a:spcPct val="20000"/>
              </a:spcBef>
            </a:pPr>
            <a:endParaRPr lang="en-US" dirty="0">
              <a:ea typeface="ＭＳ Ｐゴシック" panose="020B0600070205080204" pitchFamily="34" charset="-128"/>
            </a:endParaRPr>
          </a:p>
          <a:p>
            <a:pPr marL="520700" lvl="2" indent="-342900">
              <a:spcBef>
                <a:spcPct val="20000"/>
              </a:spcBef>
            </a:pPr>
            <a:r>
              <a:rPr lang="en-US" b="1" dirty="0">
                <a:solidFill>
                  <a:srgbClr val="1AA39A"/>
                </a:solidFill>
              </a:rPr>
              <a:t>YJSs are meeting children’s complex needs </a:t>
            </a:r>
            <a:r>
              <a:rPr lang="en-US" dirty="0"/>
              <a:t>by providing holistic and bespoke support at this early level of intervention. YJSs provided local data that the work is supporting reductions in first time entrant rates and leading to improvements in children’s lives.</a:t>
            </a:r>
          </a:p>
          <a:p>
            <a:pPr marL="520700" lvl="2" indent="-342900">
              <a:spcBef>
                <a:spcPct val="20000"/>
              </a:spcBef>
            </a:pPr>
            <a:endParaRPr lang="en-US" dirty="0"/>
          </a:p>
          <a:p>
            <a:pPr marL="520700" lvl="2" indent="-342900">
              <a:spcBef>
                <a:spcPct val="20000"/>
              </a:spcBef>
            </a:pPr>
            <a:r>
              <a:rPr lang="en-US" dirty="0"/>
              <a:t>Some YJSs are seeking to </a:t>
            </a:r>
            <a:r>
              <a:rPr lang="en-US" b="1" dirty="0" err="1">
                <a:solidFill>
                  <a:srgbClr val="1AA39A"/>
                </a:solidFill>
              </a:rPr>
              <a:t>minimise</a:t>
            </a:r>
            <a:r>
              <a:rPr lang="en-US" b="1" dirty="0">
                <a:solidFill>
                  <a:srgbClr val="1AA39A"/>
                </a:solidFill>
              </a:rPr>
              <a:t> </a:t>
            </a:r>
            <a:r>
              <a:rPr lang="en-US" b="1" dirty="0" err="1">
                <a:solidFill>
                  <a:srgbClr val="1AA39A"/>
                </a:solidFill>
              </a:rPr>
              <a:t>stigmatisation</a:t>
            </a:r>
            <a:r>
              <a:rPr lang="en-US" dirty="0"/>
              <a:t> by collaborating with wider children, youth, early help, education, and/or health services some are also integrating the YJS into wider services. </a:t>
            </a:r>
          </a:p>
          <a:p>
            <a:pPr marL="520700" lvl="2" indent="-342900">
              <a:spcBef>
                <a:spcPct val="20000"/>
              </a:spcBef>
            </a:pPr>
            <a:endParaRPr lang="en-GB" altLang="en-US" dirty="0">
              <a:ea typeface="ＭＳ Ｐゴシック" panose="020B0600070205080204" pitchFamily="34" charset="-128"/>
            </a:endParaRPr>
          </a:p>
          <a:p>
            <a:pPr marL="742950" lvl="1" indent="-285750">
              <a:spcBef>
                <a:spcPct val="20000"/>
              </a:spcBef>
              <a:buChar char="–"/>
            </a:pPr>
            <a:endParaRPr lang="en-GB" altLang="en-US" dirty="0">
              <a:ea typeface="ＭＳ Ｐゴシック" panose="020B0600070205080204" pitchFamily="34" charset="-128"/>
            </a:endParaRPr>
          </a:p>
          <a:p>
            <a:pPr marL="742950" lvl="1" indent="-285750">
              <a:spcBef>
                <a:spcPct val="20000"/>
              </a:spcBef>
              <a:buChar char="–"/>
            </a:pPr>
            <a:endParaRPr lang="en-GB" dirty="0">
              <a:ea typeface="ＭＳ Ｐゴシック" panose="020B0600070205080204" pitchFamily="34" charset="-128"/>
            </a:endParaRPr>
          </a:p>
          <a:p>
            <a:pPr marL="342900" indent="-342900">
              <a:spcBef>
                <a:spcPct val="20000"/>
              </a:spcBef>
              <a:buChar char="•"/>
            </a:pPr>
            <a:endParaRPr lang="en-GB" sz="2400" dirty="0">
              <a:solidFill>
                <a:schemeClr val="tx1"/>
              </a:solidFill>
              <a:ea typeface="ＭＳ Ｐゴシック" panose="020B0600070205080204" pitchFamily="34" charset="-128"/>
            </a:endParaRPr>
          </a:p>
          <a:p>
            <a:pPr marL="342900" indent="-342900">
              <a:spcBef>
                <a:spcPct val="20000"/>
              </a:spcBef>
              <a:buChar char="•"/>
            </a:pPr>
            <a:endParaRPr lang="en-GB" sz="2400" dirty="0">
              <a:solidFill>
                <a:schemeClr val="tx1"/>
              </a:solidFill>
              <a:ea typeface="ＭＳ Ｐゴシック" panose="020B0600070205080204" pitchFamily="34" charset="-128"/>
            </a:endParaRPr>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Existing practice and policy</a:t>
            </a:r>
          </a:p>
        </p:txBody>
      </p:sp>
    </p:spTree>
    <p:extLst>
      <p:ext uri="{BB962C8B-B14F-4D97-AF65-F5344CB8AC3E}">
        <p14:creationId xmlns:p14="http://schemas.microsoft.com/office/powerpoint/2010/main" val="511001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lvl="1" indent="0">
              <a:spcBef>
                <a:spcPct val="20000"/>
              </a:spcBef>
              <a:buNone/>
            </a:pPr>
            <a:endParaRPr lang="en-US" sz="1200" i="1" dirty="0">
              <a:ea typeface="ＭＳ Ｐゴシック" panose="020B0600070205080204" pitchFamily="34" charset="-128"/>
            </a:endParaRPr>
          </a:p>
          <a:p>
            <a:pPr marL="0" lvl="1" indent="0">
              <a:spcBef>
                <a:spcPct val="20000"/>
              </a:spcBef>
              <a:buNone/>
            </a:pPr>
            <a:r>
              <a:rPr lang="en-US" i="1" dirty="0">
                <a:ea typeface="ＭＳ Ｐゴシック" panose="020B0600070205080204" pitchFamily="34" charset="-128"/>
              </a:rPr>
              <a:t>‘Prevention and Diversion Project report’ </a:t>
            </a:r>
            <a:r>
              <a:rPr lang="en-US" dirty="0">
                <a:ea typeface="ＭＳ Ｐゴシック" panose="020B0600070205080204" pitchFamily="34" charset="-128"/>
              </a:rPr>
              <a:t>found that:</a:t>
            </a:r>
          </a:p>
          <a:p>
            <a:pPr marL="342900" lvl="1" indent="-342900">
              <a:spcBef>
                <a:spcPct val="20000"/>
              </a:spcBef>
            </a:pPr>
            <a:endParaRPr lang="en-US" dirty="0">
              <a:ea typeface="ＭＳ Ｐゴシック" panose="020B0600070205080204" pitchFamily="34" charset="-128"/>
            </a:endParaRPr>
          </a:p>
          <a:p>
            <a:pPr marL="520700" lvl="2" indent="-342900">
              <a:spcBef>
                <a:spcPct val="20000"/>
              </a:spcBef>
            </a:pPr>
            <a:r>
              <a:rPr lang="en-US" b="1" dirty="0">
                <a:solidFill>
                  <a:srgbClr val="1AA39A"/>
                </a:solidFill>
                <a:ea typeface="ＭＳ Ｐゴシック" panose="020B0600070205080204" pitchFamily="34" charset="-128"/>
              </a:rPr>
              <a:t>Guidance is outdated </a:t>
            </a:r>
            <a:r>
              <a:rPr lang="en-US" dirty="0">
                <a:ea typeface="ＭＳ Ｐゴシック" panose="020B0600070205080204" pitchFamily="34" charset="-128"/>
              </a:rPr>
              <a:t>and does not reflect or support current practice. This includes YJB case management guidance, YJS assessments, YJS police guidance, police gravity matrix, police Outcome 22 guidance.</a:t>
            </a:r>
          </a:p>
          <a:p>
            <a:pPr marL="177800" lvl="2" indent="0">
              <a:spcBef>
                <a:spcPct val="20000"/>
              </a:spcBef>
              <a:buNone/>
            </a:pPr>
            <a:endParaRPr lang="en-US" dirty="0">
              <a:ea typeface="ＭＳ Ｐゴシック" panose="020B0600070205080204" pitchFamily="34" charset="-128"/>
            </a:endParaRPr>
          </a:p>
          <a:p>
            <a:pPr marL="520700" lvl="2" indent="-342900">
              <a:spcBef>
                <a:spcPct val="20000"/>
              </a:spcBef>
            </a:pPr>
            <a:r>
              <a:rPr lang="en-US" b="1" dirty="0">
                <a:solidFill>
                  <a:srgbClr val="1AA39A"/>
                </a:solidFill>
                <a:ea typeface="ＭＳ Ｐゴシック" panose="020B0600070205080204" pitchFamily="34" charset="-128"/>
              </a:rPr>
              <a:t>Funding is inconsistent</a:t>
            </a:r>
            <a:r>
              <a:rPr lang="en-US" dirty="0">
                <a:ea typeface="ＭＳ Ｐゴシック" panose="020B0600070205080204" pitchFamily="34" charset="-128"/>
              </a:rPr>
              <a:t>. Often funding is provided year on year and demand outweighs resources available.</a:t>
            </a:r>
          </a:p>
          <a:p>
            <a:pPr marL="177800" lvl="2" indent="0">
              <a:spcBef>
                <a:spcPct val="20000"/>
              </a:spcBef>
              <a:buNone/>
            </a:pPr>
            <a:r>
              <a:rPr lang="en-US" dirty="0">
                <a:ea typeface="ＭＳ Ｐゴシック" panose="020B0600070205080204" pitchFamily="34" charset="-128"/>
              </a:rPr>
              <a:t> </a:t>
            </a:r>
          </a:p>
          <a:p>
            <a:pPr marL="520700" lvl="2" indent="-342900">
              <a:spcBef>
                <a:spcPct val="20000"/>
              </a:spcBef>
            </a:pPr>
            <a:r>
              <a:rPr lang="en-US" dirty="0">
                <a:ea typeface="ＭＳ Ｐゴシック" panose="020B0600070205080204" pitchFamily="34" charset="-128"/>
              </a:rPr>
              <a:t>There were missed opportunities to intervene and support children who are coming to the attention of police due to </a:t>
            </a:r>
            <a:r>
              <a:rPr lang="en-US" b="1" dirty="0">
                <a:solidFill>
                  <a:srgbClr val="1AA39A"/>
                </a:solidFill>
                <a:ea typeface="ＭＳ Ｐゴシック" panose="020B0600070205080204" pitchFamily="34" charset="-128"/>
              </a:rPr>
              <a:t>poor information sharing between agencies</a:t>
            </a:r>
            <a:r>
              <a:rPr lang="en-US" dirty="0">
                <a:ea typeface="ＭＳ Ｐゴシック" panose="020B0600070205080204" pitchFamily="34" charset="-128"/>
              </a:rPr>
              <a:t>. </a:t>
            </a:r>
          </a:p>
          <a:p>
            <a:pPr marL="177800" lvl="2" indent="0">
              <a:spcBef>
                <a:spcPct val="20000"/>
              </a:spcBef>
              <a:buNone/>
            </a:pPr>
            <a:endParaRPr lang="en-US" altLang="en-US" dirty="0">
              <a:ea typeface="ＭＳ Ｐゴシック" panose="020B0600070205080204" pitchFamily="34" charset="-128"/>
            </a:endParaRPr>
          </a:p>
          <a:p>
            <a:pPr marL="520700" lvl="2" indent="-342900">
              <a:spcBef>
                <a:spcPct val="20000"/>
              </a:spcBef>
            </a:pPr>
            <a:r>
              <a:rPr lang="en-US" b="1" dirty="0">
                <a:solidFill>
                  <a:srgbClr val="1AA39A"/>
                </a:solidFill>
              </a:rPr>
              <a:t>Data difficulties </a:t>
            </a:r>
            <a:r>
              <a:rPr lang="en-US" dirty="0"/>
              <a:t>impacted by no consistent definitions, assessment tool or data recording standards</a:t>
            </a:r>
            <a:endParaRPr lang="en-GB" altLang="en-US" dirty="0">
              <a:ea typeface="ＭＳ Ｐゴシック" panose="020B0600070205080204" pitchFamily="34" charset="-128"/>
            </a:endParaRPr>
          </a:p>
          <a:p>
            <a:pPr marL="742950" lvl="1" indent="-285750">
              <a:spcBef>
                <a:spcPct val="20000"/>
              </a:spcBef>
              <a:buChar char="–"/>
            </a:pPr>
            <a:endParaRPr lang="en-GB" altLang="en-US" dirty="0">
              <a:ea typeface="ＭＳ Ｐゴシック" panose="020B0600070205080204" pitchFamily="34" charset="-128"/>
            </a:endParaRPr>
          </a:p>
          <a:p>
            <a:pPr marL="742950" lvl="1" indent="-285750">
              <a:spcBef>
                <a:spcPct val="20000"/>
              </a:spcBef>
              <a:buChar char="–"/>
            </a:pPr>
            <a:endParaRPr lang="en-GB" dirty="0">
              <a:ea typeface="ＭＳ Ｐゴシック" panose="020B0600070205080204" pitchFamily="34" charset="-128"/>
            </a:endParaRPr>
          </a:p>
          <a:p>
            <a:pPr marL="342900" indent="-342900">
              <a:spcBef>
                <a:spcPct val="20000"/>
              </a:spcBef>
              <a:buChar char="•"/>
            </a:pPr>
            <a:endParaRPr lang="en-GB" sz="2400" dirty="0">
              <a:solidFill>
                <a:schemeClr val="tx1"/>
              </a:solidFill>
              <a:ea typeface="ＭＳ Ｐゴシック" panose="020B0600070205080204" pitchFamily="34" charset="-128"/>
            </a:endParaRPr>
          </a:p>
          <a:p>
            <a:pPr marL="342900" indent="-342900">
              <a:spcBef>
                <a:spcPct val="20000"/>
              </a:spcBef>
              <a:buChar char="•"/>
            </a:pPr>
            <a:endParaRPr lang="en-GB" sz="2400" dirty="0">
              <a:solidFill>
                <a:schemeClr val="tx1"/>
              </a:solidFill>
              <a:ea typeface="ＭＳ Ｐゴシック" panose="020B0600070205080204" pitchFamily="34" charset="-128"/>
            </a:endParaRPr>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Existing practice and policy</a:t>
            </a:r>
          </a:p>
        </p:txBody>
      </p:sp>
    </p:spTree>
    <p:extLst>
      <p:ext uri="{BB962C8B-B14F-4D97-AF65-F5344CB8AC3E}">
        <p14:creationId xmlns:p14="http://schemas.microsoft.com/office/powerpoint/2010/main" val="2406907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r>
              <a:rPr lang="en-US" dirty="0">
                <a:ea typeface="ＭＳ Ｐゴシック" panose="020B0600070205080204" pitchFamily="34" charset="-128"/>
              </a:rPr>
              <a:t>New Government announced in Opposition the following pledges relevant to diversion:</a:t>
            </a:r>
          </a:p>
          <a:p>
            <a:pPr marL="0" lvl="1" indent="0">
              <a:spcBef>
                <a:spcPct val="20000"/>
              </a:spcBef>
              <a:buNone/>
            </a:pPr>
            <a:endParaRPr lang="en-US" sz="1000" dirty="0">
              <a:ea typeface="ＭＳ Ｐゴシック" panose="020B0600070205080204" pitchFamily="34" charset="-128"/>
            </a:endParaRPr>
          </a:p>
          <a:p>
            <a:pPr marL="520700" lvl="2" indent="-342900">
              <a:spcBef>
                <a:spcPct val="20000"/>
              </a:spcBef>
            </a:pPr>
            <a:r>
              <a:rPr lang="en-US" sz="2000" dirty="0" err="1">
                <a:ea typeface="ＭＳ Ｐゴシック" panose="020B0600070205080204" pitchFamily="34" charset="-128"/>
              </a:rPr>
              <a:t>Labour</a:t>
            </a:r>
            <a:r>
              <a:rPr lang="en-US" sz="2000" dirty="0">
                <a:ea typeface="ＭＳ Ｐゴシック" panose="020B0600070205080204" pitchFamily="34" charset="-128"/>
              </a:rPr>
              <a:t> will introduce a new </a:t>
            </a:r>
            <a:r>
              <a:rPr lang="en-US" sz="2000" b="1" dirty="0" err="1">
                <a:solidFill>
                  <a:srgbClr val="1AA39A"/>
                </a:solidFill>
                <a:ea typeface="ＭＳ Ｐゴシック" panose="020B0600070205080204" pitchFamily="34" charset="-128"/>
              </a:rPr>
              <a:t>Neighbourhood</a:t>
            </a:r>
            <a:r>
              <a:rPr lang="en-US" sz="2000" b="1" dirty="0">
                <a:solidFill>
                  <a:srgbClr val="1AA39A"/>
                </a:solidFill>
                <a:ea typeface="ＭＳ Ｐゴシック" panose="020B0600070205080204" pitchFamily="34" charset="-128"/>
              </a:rPr>
              <a:t> Policing Guarantee</a:t>
            </a:r>
            <a:r>
              <a:rPr lang="en-US" sz="2000" dirty="0">
                <a:ea typeface="ＭＳ Ｐゴシック" panose="020B0600070205080204" pitchFamily="34" charset="-128"/>
              </a:rPr>
              <a:t>, restoring patrols to our town </a:t>
            </a:r>
            <a:r>
              <a:rPr lang="en-US" sz="2000" dirty="0" err="1">
                <a:ea typeface="ＭＳ Ｐゴシック" panose="020B0600070205080204" pitchFamily="34" charset="-128"/>
              </a:rPr>
              <a:t>centres</a:t>
            </a:r>
            <a:r>
              <a:rPr lang="en-US" sz="2000" dirty="0">
                <a:ea typeface="ＭＳ Ｐゴシック" panose="020B0600070205080204" pitchFamily="34" charset="-128"/>
              </a:rPr>
              <a:t> by recruiting thousands of new police officers, police and community support officers, and special constables.</a:t>
            </a:r>
          </a:p>
          <a:p>
            <a:pPr marL="520700" lvl="2" indent="-342900">
              <a:spcBef>
                <a:spcPct val="20000"/>
              </a:spcBef>
            </a:pPr>
            <a:endParaRPr lang="en-US" sz="1000" dirty="0">
              <a:ea typeface="ＭＳ Ｐゴシック" panose="020B0600070205080204" pitchFamily="34" charset="-128"/>
            </a:endParaRPr>
          </a:p>
          <a:p>
            <a:pPr marL="520700" lvl="2" indent="-342900">
              <a:spcBef>
                <a:spcPct val="20000"/>
              </a:spcBef>
            </a:pPr>
            <a:r>
              <a:rPr lang="en-US" sz="2000" dirty="0">
                <a:ea typeface="ＭＳ Ｐゴシック" panose="020B0600070205080204" pitchFamily="34" charset="-128"/>
              </a:rPr>
              <a:t>Every </a:t>
            </a:r>
            <a:r>
              <a:rPr lang="en-US" sz="2000" b="1" dirty="0">
                <a:solidFill>
                  <a:srgbClr val="1AA39A"/>
                </a:solidFill>
                <a:ea typeface="ＭＳ Ｐゴシック" panose="020B0600070205080204" pitchFamily="34" charset="-128"/>
              </a:rPr>
              <a:t>young person caught in possession of a knife will be referred to a Youth Offending Team </a:t>
            </a:r>
            <a:r>
              <a:rPr lang="en-US" sz="2000" dirty="0">
                <a:ea typeface="ＭＳ Ｐゴシック" panose="020B0600070205080204" pitchFamily="34" charset="-128"/>
              </a:rPr>
              <a:t>and will receive a mandatory plan to prevent reoffending.</a:t>
            </a:r>
          </a:p>
          <a:p>
            <a:pPr marL="520700" lvl="2" indent="-342900">
              <a:spcBef>
                <a:spcPct val="20000"/>
              </a:spcBef>
            </a:pPr>
            <a:endParaRPr lang="en-US" sz="1000" dirty="0">
              <a:ea typeface="ＭＳ Ｐゴシック" panose="020B0600070205080204" pitchFamily="34" charset="-128"/>
            </a:endParaRPr>
          </a:p>
          <a:p>
            <a:pPr marL="520700" lvl="1" indent="-342900"/>
            <a:r>
              <a:rPr lang="en-US" sz="2000" b="0" dirty="0" err="1">
                <a:solidFill>
                  <a:schemeClr val="tx1"/>
                </a:solidFill>
              </a:rPr>
              <a:t>Labour</a:t>
            </a:r>
            <a:r>
              <a:rPr lang="en-US" sz="2000" b="0" dirty="0">
                <a:solidFill>
                  <a:schemeClr val="tx1"/>
                </a:solidFill>
              </a:rPr>
              <a:t> will intervene earlier to stop young people being drawn into crime, creating a </a:t>
            </a:r>
            <a:r>
              <a:rPr lang="en-US" sz="2000" b="1" dirty="0">
                <a:solidFill>
                  <a:srgbClr val="1AA39A"/>
                </a:solidFill>
              </a:rPr>
              <a:t>new Young Futures </a:t>
            </a:r>
            <a:r>
              <a:rPr lang="en-US" sz="2000" b="1" dirty="0" err="1">
                <a:solidFill>
                  <a:srgbClr val="1AA39A"/>
                </a:solidFill>
              </a:rPr>
              <a:t>programme</a:t>
            </a:r>
            <a:r>
              <a:rPr lang="en-US" sz="2000" b="0" dirty="0">
                <a:solidFill>
                  <a:schemeClr val="tx1"/>
                </a:solidFill>
              </a:rPr>
              <a:t> with a network of hubs reaching every community….to support young people’s mental health and avoid them being drawn into crime.</a:t>
            </a:r>
          </a:p>
          <a:p>
            <a:pPr lvl="1" indent="0">
              <a:buNone/>
            </a:pPr>
            <a:endParaRPr lang="en-US" sz="1000" b="0" dirty="0">
              <a:solidFill>
                <a:schemeClr val="tx1"/>
              </a:solidFill>
            </a:endParaRPr>
          </a:p>
          <a:p>
            <a:pPr marL="520700" lvl="1" indent="-342900"/>
            <a:r>
              <a:rPr lang="en-US" sz="2000" b="1" dirty="0">
                <a:solidFill>
                  <a:srgbClr val="1AA39A"/>
                </a:solidFill>
              </a:rPr>
              <a:t>Local prevention partnerships </a:t>
            </a:r>
            <a:r>
              <a:rPr lang="en-US" sz="2000" b="0" dirty="0">
                <a:solidFill>
                  <a:schemeClr val="tx1"/>
                </a:solidFill>
              </a:rPr>
              <a:t>will identify young people who could be drawn into violence and intervene. And to offer young people a pathway out of violence, we will place youth workers and mentors in A&amp;E units and Pupil Referral Units, funded by full recovery of the cost of firearm licensing.</a:t>
            </a:r>
          </a:p>
          <a:p>
            <a:pPr lvl="1" indent="0">
              <a:buNone/>
            </a:pPr>
            <a:endParaRPr lang="en-US" sz="1000" b="0" dirty="0">
              <a:solidFill>
                <a:schemeClr val="tx1"/>
              </a:solidFill>
            </a:endParaRPr>
          </a:p>
          <a:p>
            <a:pPr marL="520700" lvl="1" indent="-342900"/>
            <a:r>
              <a:rPr lang="en-US" sz="2000" b="0" dirty="0" err="1">
                <a:solidFill>
                  <a:schemeClr val="tx1"/>
                </a:solidFill>
              </a:rPr>
              <a:t>Labour</a:t>
            </a:r>
            <a:r>
              <a:rPr lang="en-US" sz="2000" b="0" dirty="0">
                <a:solidFill>
                  <a:schemeClr val="tx1"/>
                </a:solidFill>
              </a:rPr>
              <a:t> will also introduce a </a:t>
            </a:r>
            <a:r>
              <a:rPr lang="en-US" sz="2000" b="1" dirty="0">
                <a:solidFill>
                  <a:srgbClr val="1AA39A"/>
                </a:solidFill>
              </a:rPr>
              <a:t>new offence of criminal exploitation of children</a:t>
            </a:r>
            <a:r>
              <a:rPr lang="en-US" sz="2000" b="0" dirty="0">
                <a:solidFill>
                  <a:schemeClr val="tx1"/>
                </a:solidFill>
              </a:rPr>
              <a:t>, to go after the gangs who are luring young people into violence and crime.</a:t>
            </a:r>
          </a:p>
          <a:p>
            <a:pPr marL="520700" lvl="1" indent="-342900"/>
            <a:endParaRPr lang="en-US" sz="1200" dirty="0"/>
          </a:p>
          <a:p>
            <a:pPr marL="520700" lvl="1" indent="-342900"/>
            <a:r>
              <a:rPr lang="en-US" sz="2000" dirty="0"/>
              <a:t>Introduce a </a:t>
            </a:r>
            <a:r>
              <a:rPr lang="en-US" sz="2000" b="1" dirty="0">
                <a:solidFill>
                  <a:srgbClr val="1AA39A"/>
                </a:solidFill>
              </a:rPr>
              <a:t>strong antisocial </a:t>
            </a:r>
            <a:r>
              <a:rPr lang="en-US" sz="2000" b="1" dirty="0" err="1">
                <a:solidFill>
                  <a:srgbClr val="1AA39A"/>
                </a:solidFill>
              </a:rPr>
              <a:t>behaviour</a:t>
            </a:r>
            <a:r>
              <a:rPr lang="en-US" sz="2000" b="1" dirty="0">
                <a:solidFill>
                  <a:srgbClr val="1AA39A"/>
                </a:solidFill>
              </a:rPr>
              <a:t> plan</a:t>
            </a:r>
            <a:r>
              <a:rPr lang="en-US" sz="2000" dirty="0"/>
              <a:t>, including a full prevention and diversion </a:t>
            </a:r>
            <a:r>
              <a:rPr lang="en-US" sz="2000" dirty="0" err="1"/>
              <a:t>programme</a:t>
            </a:r>
            <a:r>
              <a:rPr lang="en-US" sz="2000" dirty="0"/>
              <a:t>, including new youth mentors for children most vulnerable to crime. </a:t>
            </a:r>
            <a:endParaRPr lang="en-US" sz="2000" b="0" dirty="0">
              <a:solidFill>
                <a:schemeClr val="tx1"/>
              </a:solidFill>
            </a:endParaRPr>
          </a:p>
          <a:p>
            <a:pPr marL="342900" lvl="1" indent="-342900">
              <a:spcBef>
                <a:spcPct val="20000"/>
              </a:spcBef>
            </a:pPr>
            <a:endParaRPr lang="en-GB" altLang="en-US" dirty="0">
              <a:ea typeface="ＭＳ Ｐゴシック" panose="020B0600070205080204" pitchFamily="34" charset="-128"/>
            </a:endParaRPr>
          </a:p>
          <a:p>
            <a:pPr marL="742950" lvl="1" indent="-285750">
              <a:spcBef>
                <a:spcPct val="20000"/>
              </a:spcBef>
              <a:buChar char="–"/>
            </a:pPr>
            <a:endParaRPr lang="en-GB" dirty="0">
              <a:ea typeface="ＭＳ Ｐゴシック" panose="020B0600070205080204" pitchFamily="34" charset="-128"/>
            </a:endParaRPr>
          </a:p>
          <a:p>
            <a:pPr marL="342900" indent="-342900">
              <a:spcBef>
                <a:spcPct val="20000"/>
              </a:spcBef>
              <a:buChar char="•"/>
            </a:pPr>
            <a:endParaRPr lang="en-GB" sz="2400" dirty="0">
              <a:solidFill>
                <a:schemeClr val="tx1"/>
              </a:solidFill>
              <a:ea typeface="ＭＳ Ｐゴシック" panose="020B0600070205080204" pitchFamily="34" charset="-128"/>
            </a:endParaRPr>
          </a:p>
          <a:p>
            <a:pPr marL="342900" indent="-342900">
              <a:spcBef>
                <a:spcPct val="20000"/>
              </a:spcBef>
              <a:buChar char="•"/>
            </a:pPr>
            <a:endParaRPr lang="en-GB" sz="2400" dirty="0">
              <a:solidFill>
                <a:schemeClr val="tx1"/>
              </a:solidFill>
              <a:ea typeface="ＭＳ Ｐゴシック" panose="020B0600070205080204" pitchFamily="34" charset="-128"/>
            </a:endParaRPr>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New Government: ‘Take back our streets’</a:t>
            </a:r>
          </a:p>
        </p:txBody>
      </p:sp>
    </p:spTree>
    <p:extLst>
      <p:ext uri="{BB962C8B-B14F-4D97-AF65-F5344CB8AC3E}">
        <p14:creationId xmlns:p14="http://schemas.microsoft.com/office/powerpoint/2010/main" val="72328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3801"/>
            <a:ext cx="11853333" cy="512387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342900" lvl="1" indent="-342900">
              <a:spcBef>
                <a:spcPct val="20000"/>
              </a:spcBef>
            </a:pPr>
            <a:r>
              <a:rPr lang="en-GB" dirty="0">
                <a:ea typeface="ＭＳ Ｐゴシック" panose="020B0600070205080204" pitchFamily="34" charset="-128"/>
              </a:rPr>
              <a:t>With extra police officers, and focus on increasing the conviction rate, will we see </a:t>
            </a:r>
            <a:r>
              <a:rPr lang="en-GB" b="1" dirty="0">
                <a:solidFill>
                  <a:srgbClr val="1AA39A"/>
                </a:solidFill>
                <a:ea typeface="ＭＳ Ｐゴシック" panose="020B0600070205080204" pitchFamily="34" charset="-128"/>
              </a:rPr>
              <a:t>the FTE number rise consistently?</a:t>
            </a:r>
            <a:r>
              <a:rPr lang="en-GB" altLang="en-US" dirty="0">
                <a:ea typeface="ＭＳ Ｐゴシック" panose="020B0600070205080204" pitchFamily="34" charset="-128"/>
              </a:rPr>
              <a:t> Recent history suggests this can lead to increasing the net for children, especially children the police are regularly in contact with, which is heavily influenced by where those children live and which communities they are from.</a:t>
            </a:r>
            <a:endParaRPr lang="en-GB" b="1" dirty="0">
              <a:solidFill>
                <a:srgbClr val="1AA39A"/>
              </a:solidFill>
              <a:ea typeface="ＭＳ Ｐゴシック" panose="020B0600070205080204" pitchFamily="34" charset="-128"/>
            </a:endParaRPr>
          </a:p>
          <a:p>
            <a:pPr marL="342900" lvl="1" indent="-342900">
              <a:spcBef>
                <a:spcPct val="20000"/>
              </a:spcBef>
            </a:pPr>
            <a:endParaRPr lang="en-GB" b="1" dirty="0">
              <a:solidFill>
                <a:srgbClr val="1AA39A"/>
              </a:solidFill>
              <a:ea typeface="ＭＳ Ｐゴシック" panose="020B0600070205080204" pitchFamily="34" charset="-128"/>
            </a:endParaRPr>
          </a:p>
          <a:p>
            <a:pPr marL="342900" lvl="1" indent="-342900">
              <a:spcBef>
                <a:spcPct val="20000"/>
              </a:spcBef>
            </a:pPr>
            <a:r>
              <a:rPr lang="en-GB" dirty="0">
                <a:ea typeface="ＭＳ Ｐゴシック" panose="020B0600070205080204" pitchFamily="34" charset="-128"/>
              </a:rPr>
              <a:t>YJB report states that “</a:t>
            </a:r>
            <a:r>
              <a:rPr lang="en-US" b="1" dirty="0">
                <a:solidFill>
                  <a:srgbClr val="1AA39A"/>
                </a:solidFill>
                <a:ea typeface="ＭＳ Ｐゴシック" panose="020B0600070205080204" pitchFamily="34" charset="-128"/>
              </a:rPr>
              <a:t>Diversion practice is varied and inconsistent</a:t>
            </a:r>
            <a:r>
              <a:rPr lang="en-US" dirty="0">
                <a:ea typeface="ＭＳ Ｐゴシック" panose="020B0600070205080204" pitchFamily="34" charset="-128"/>
              </a:rPr>
              <a:t>. YJSs feel that children are in some cases being unnecessarily </a:t>
            </a:r>
            <a:r>
              <a:rPr lang="en-US" dirty="0" err="1">
                <a:ea typeface="ＭＳ Ｐゴシック" panose="020B0600070205080204" pitchFamily="34" charset="-128"/>
              </a:rPr>
              <a:t>criminalised</a:t>
            </a:r>
            <a:r>
              <a:rPr lang="en-US" dirty="0">
                <a:ea typeface="ＭＳ Ｐゴシック" panose="020B0600070205080204" pitchFamily="34" charset="-128"/>
              </a:rPr>
              <a:t> due to differing eligibility criteria for access to services, and differing responses to offences, including varied application of the use of No Further Action Outcome 22.” </a:t>
            </a:r>
          </a:p>
          <a:p>
            <a:pPr marL="342900" lvl="1" indent="-342900">
              <a:spcBef>
                <a:spcPct val="20000"/>
              </a:spcBef>
            </a:pPr>
            <a:endParaRPr lang="en-US" dirty="0">
              <a:ea typeface="ＭＳ Ｐゴシック" panose="020B0600070205080204" pitchFamily="34" charset="-128"/>
            </a:endParaRPr>
          </a:p>
          <a:p>
            <a:pPr marL="342900" lvl="1" indent="-342900">
              <a:spcBef>
                <a:spcPct val="20000"/>
              </a:spcBef>
            </a:pPr>
            <a:r>
              <a:rPr lang="en-US" dirty="0">
                <a:ea typeface="ＭＳ Ｐゴシック" panose="020B0600070205080204" pitchFamily="34" charset="-128"/>
              </a:rPr>
              <a:t>However, should prevention and diversion be </a:t>
            </a:r>
            <a:r>
              <a:rPr lang="en-US" dirty="0" err="1">
                <a:ea typeface="ＭＳ Ｐゴシック" panose="020B0600070205080204" pitchFamily="34" charset="-128"/>
              </a:rPr>
              <a:t>standardised</a:t>
            </a:r>
            <a:r>
              <a:rPr lang="en-US" dirty="0">
                <a:ea typeface="ＭＳ Ｐゴシック" panose="020B0600070205080204" pitchFamily="34" charset="-128"/>
              </a:rPr>
              <a:t> or is variation simply a product of localism, individual decision making and the devolution of policing? </a:t>
            </a:r>
            <a:r>
              <a:rPr lang="en-US" b="1" dirty="0">
                <a:solidFill>
                  <a:srgbClr val="1AA39A"/>
                </a:solidFill>
                <a:ea typeface="ＭＳ Ｐゴシック" panose="020B0600070205080204" pitchFamily="34" charset="-128"/>
              </a:rPr>
              <a:t>If we </a:t>
            </a:r>
            <a:r>
              <a:rPr lang="en-US" b="1" dirty="0" err="1">
                <a:solidFill>
                  <a:srgbClr val="1AA39A"/>
                </a:solidFill>
                <a:ea typeface="ＭＳ Ｐゴシック" panose="020B0600070205080204" pitchFamily="34" charset="-128"/>
              </a:rPr>
              <a:t>standardise</a:t>
            </a:r>
            <a:r>
              <a:rPr lang="en-US" b="1" dirty="0">
                <a:solidFill>
                  <a:srgbClr val="1AA39A"/>
                </a:solidFill>
                <a:ea typeface="ＭＳ Ｐゴシック" panose="020B0600070205080204" pitchFamily="34" charset="-128"/>
              </a:rPr>
              <a:t>, do we give central Government a tempting excuse to restrict access to diversion?</a:t>
            </a:r>
            <a:endParaRPr lang="en-GB" b="1" dirty="0">
              <a:solidFill>
                <a:srgbClr val="1AA39A"/>
              </a:solidFill>
              <a:ea typeface="ＭＳ Ｐゴシック" panose="020B0600070205080204" pitchFamily="34" charset="-128"/>
            </a:endParaRPr>
          </a:p>
          <a:p>
            <a:pPr marL="342900" lvl="1" indent="-342900">
              <a:spcBef>
                <a:spcPct val="20000"/>
              </a:spcBef>
            </a:pPr>
            <a:endParaRPr lang="en-GB" altLang="en-US" dirty="0">
              <a:ea typeface="ＭＳ Ｐゴシック" panose="020B0600070205080204" pitchFamily="34" charset="-128"/>
            </a:endParaRPr>
          </a:p>
          <a:p>
            <a:pPr marL="342900" lvl="1" indent="-342900">
              <a:spcBef>
                <a:spcPct val="20000"/>
              </a:spcBef>
            </a:pPr>
            <a:endParaRPr lang="en-GB" dirty="0">
              <a:ea typeface="ＭＳ Ｐゴシック" panose="020B0600070205080204" pitchFamily="34" charset="-128"/>
            </a:endParaRPr>
          </a:p>
          <a:p>
            <a:pPr marL="342900" lvl="1" indent="-342900">
              <a:spcBef>
                <a:spcPct val="20000"/>
              </a:spcBef>
            </a:pPr>
            <a:endParaRPr lang="en-GB" altLang="en-US" dirty="0">
              <a:ea typeface="ＭＳ Ｐゴシック" panose="020B0600070205080204" pitchFamily="34" charset="-128"/>
            </a:endParaRPr>
          </a:p>
          <a:p>
            <a:pPr marL="457200" lvl="1" indent="0">
              <a:spcBef>
                <a:spcPct val="20000"/>
              </a:spcBef>
              <a:buNone/>
            </a:pPr>
            <a:endParaRPr lang="en-GB" altLang="en-US" dirty="0">
              <a:ea typeface="ＭＳ Ｐゴシック" panose="020B0600070205080204" pitchFamily="34" charset="-128"/>
            </a:endParaRPr>
          </a:p>
          <a:p>
            <a:pPr marL="742950" lvl="1" indent="-285750">
              <a:spcBef>
                <a:spcPct val="20000"/>
              </a:spcBef>
              <a:buChar char="–"/>
            </a:pPr>
            <a:endParaRPr lang="en-GB" dirty="0">
              <a:ea typeface="ＭＳ Ｐゴシック" panose="020B0600070205080204" pitchFamily="34" charset="-128"/>
            </a:endParaRPr>
          </a:p>
          <a:p>
            <a:pPr marL="342900" indent="-342900">
              <a:spcBef>
                <a:spcPct val="20000"/>
              </a:spcBef>
              <a:buChar char="•"/>
            </a:pPr>
            <a:endParaRPr lang="en-GB" sz="2400" dirty="0">
              <a:solidFill>
                <a:schemeClr val="tx1"/>
              </a:solidFill>
              <a:ea typeface="ＭＳ Ｐゴシック" panose="020B0600070205080204" pitchFamily="34" charset="-128"/>
            </a:endParaRPr>
          </a:p>
          <a:p>
            <a:pPr marL="342900" indent="-342900">
              <a:spcBef>
                <a:spcPct val="20000"/>
              </a:spcBef>
              <a:buChar char="•"/>
            </a:pPr>
            <a:endParaRPr lang="en-GB" sz="2400" dirty="0">
              <a:solidFill>
                <a:schemeClr val="tx1"/>
              </a:solidFill>
              <a:ea typeface="ＭＳ Ｐゴシック" panose="020B0600070205080204" pitchFamily="34" charset="-128"/>
            </a:endParaRPr>
          </a:p>
        </p:txBody>
      </p:sp>
      <p:sp>
        <p:nvSpPr>
          <p:cNvPr id="5" name="Title 1"/>
          <p:cNvSpPr txBox="1">
            <a:spLocks/>
          </p:cNvSpPr>
          <p:nvPr/>
        </p:nvSpPr>
        <p:spPr>
          <a:xfrm>
            <a:off x="0" y="0"/>
            <a:ext cx="12192000" cy="948267"/>
          </a:xfrm>
          <a:prstGeom prst="rect">
            <a:avLst/>
          </a:prstGeom>
          <a:solidFill>
            <a:schemeClr val="tx1"/>
          </a:solidFill>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1"/>
                </a:solidFill>
                <a:latin typeface="Franklin Gothic Book" panose="020B0503020102020204" pitchFamily="34" charset="0"/>
                <a:ea typeface="+mj-ea"/>
                <a:cs typeface="+mj-cs"/>
              </a:defRPr>
            </a:lvl1pPr>
          </a:lstStyle>
          <a:p>
            <a:pPr algn="ctr"/>
            <a:r>
              <a:rPr lang="en-GB" altLang="en-US" dirty="0">
                <a:ea typeface="ＭＳ Ｐゴシック" panose="020B0600070205080204" pitchFamily="34" charset="-128"/>
              </a:rPr>
              <a:t>New Government: Urgent questions</a:t>
            </a:r>
          </a:p>
        </p:txBody>
      </p:sp>
    </p:spTree>
    <p:extLst>
      <p:ext uri="{BB962C8B-B14F-4D97-AF65-F5344CB8AC3E}">
        <p14:creationId xmlns:p14="http://schemas.microsoft.com/office/powerpoint/2010/main" val="2209990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8667" y="3196167"/>
            <a:ext cx="11512907" cy="588433"/>
          </a:xfrm>
          <a:prstGeom prst="rect">
            <a:avLst/>
          </a:prstGeom>
          <a:solidFill>
            <a:schemeClr val="bg1">
              <a:lumMod val="75000"/>
            </a:schemeClr>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38667" y="1532467"/>
            <a:ext cx="11512907" cy="4823883"/>
          </a:xfrm>
        </p:spPr>
        <p:txBody>
          <a:bodyPr anchor="t">
            <a:normAutofit/>
          </a:bodyPr>
          <a:lstStyle/>
          <a:p>
            <a:pPr marL="457200" indent="-457200">
              <a:buFont typeface="Arial" panose="020B0604020202020204" pitchFamily="34" charset="0"/>
              <a:buChar char="•"/>
            </a:pPr>
            <a:r>
              <a:rPr lang="en-GB" dirty="0">
                <a:solidFill>
                  <a:schemeClr val="tx1"/>
                </a:solidFill>
              </a:rPr>
              <a:t>Current landscape</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Areas for improvement</a:t>
            </a:r>
          </a:p>
          <a:p>
            <a:pPr marL="457200" indent="-457200">
              <a:buFont typeface="Arial" panose="020B0604020202020204" pitchFamily="34" charset="0"/>
              <a:buChar char="•"/>
            </a:pPr>
            <a:endParaRPr lang="en-GB" sz="1600" dirty="0">
              <a:solidFill>
                <a:schemeClr val="tx1"/>
              </a:solidFill>
            </a:endParaRPr>
          </a:p>
          <a:p>
            <a:pPr marL="812800" lvl="4" indent="-457200"/>
            <a:r>
              <a:rPr lang="en-GB" sz="2800" b="1" dirty="0">
                <a:solidFill>
                  <a:srgbClr val="1AA39A"/>
                </a:solidFill>
              </a:rPr>
              <a:t>Equal access to diversion</a:t>
            </a:r>
          </a:p>
          <a:p>
            <a:pPr marL="812800" lvl="4" indent="-457200"/>
            <a:r>
              <a:rPr lang="en-GB" sz="2800" b="1" dirty="0">
                <a:solidFill>
                  <a:srgbClr val="1AA39A"/>
                </a:solidFill>
              </a:rPr>
              <a:t>Inspection framework</a:t>
            </a:r>
          </a:p>
          <a:p>
            <a:pPr marL="812800" lvl="4" indent="-457200"/>
            <a:r>
              <a:rPr lang="en-GB" sz="2800" b="1" dirty="0">
                <a:solidFill>
                  <a:srgbClr val="1AA39A"/>
                </a:solidFill>
              </a:rPr>
              <a:t>Data</a:t>
            </a:r>
          </a:p>
          <a:p>
            <a:pPr marL="812800" lvl="4" indent="-457200"/>
            <a:r>
              <a:rPr lang="en-GB" sz="2800" b="1" dirty="0">
                <a:solidFill>
                  <a:srgbClr val="1AA39A"/>
                </a:solidFill>
              </a:rPr>
              <a:t>Funding</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Youth partnership: Our Practice offer</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What we are covering</a:t>
            </a: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9</a:t>
            </a:fld>
            <a:endParaRPr lang="en-GB" dirty="0">
              <a:latin typeface="Franklin Gothic Book" panose="020B0503020102020204" pitchFamily="34" charset="0"/>
            </a:endParaRPr>
          </a:p>
        </p:txBody>
      </p:sp>
    </p:spTree>
    <p:extLst>
      <p:ext uri="{BB962C8B-B14F-4D97-AF65-F5344CB8AC3E}">
        <p14:creationId xmlns:p14="http://schemas.microsoft.com/office/powerpoint/2010/main" val="4153199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Racial disproportionality and Youth Diversion </a:t>
            </a:r>
          </a:p>
        </p:txBody>
      </p:sp>
      <p:sp>
        <p:nvSpPr>
          <p:cNvPr id="6" name="Content Placeholder 2"/>
          <p:cNvSpPr txBox="1">
            <a:spLocks/>
          </p:cNvSpPr>
          <p:nvPr/>
        </p:nvSpPr>
        <p:spPr>
          <a:xfrm>
            <a:off x="338667" y="2345267"/>
            <a:ext cx="11512437" cy="38726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latin typeface="Franklin Gothic Book" panose="020B0503020102020204" pitchFamily="34" charset="0"/>
            </a:endParaRP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10</a:t>
            </a:fld>
            <a:endParaRPr lang="en-GB" dirty="0">
              <a:latin typeface="Franklin Gothic Book" panose="020B0503020102020204" pitchFamily="34" charset="0"/>
            </a:endParaRPr>
          </a:p>
        </p:txBody>
      </p:sp>
      <p:sp>
        <p:nvSpPr>
          <p:cNvPr id="3" name="Rectangle 2"/>
          <p:cNvSpPr/>
          <p:nvPr/>
        </p:nvSpPr>
        <p:spPr>
          <a:xfrm>
            <a:off x="338666" y="1457781"/>
            <a:ext cx="11512437" cy="6678751"/>
          </a:xfrm>
          <a:prstGeom prst="rect">
            <a:avLst/>
          </a:prstGeom>
        </p:spPr>
        <p:txBody>
          <a:bodyPr wrap="square">
            <a:spAutoFit/>
          </a:bodyPr>
          <a:lstStyle/>
          <a:p>
            <a:r>
              <a:rPr lang="en-GB" sz="2800" b="1" dirty="0">
                <a:solidFill>
                  <a:srgbClr val="1AA39A"/>
                </a:solidFill>
                <a:latin typeface="Franklin Gothic Book" panose="020B0503020102020204" pitchFamily="34" charset="0"/>
              </a:rPr>
              <a:t>Research papers</a:t>
            </a:r>
          </a:p>
          <a:p>
            <a:endParaRPr lang="en-GB" sz="2800" b="1" dirty="0">
              <a:solidFill>
                <a:srgbClr val="1AA39A"/>
              </a:solidFill>
              <a:latin typeface="Franklin Gothic Book" panose="020B0503020102020204" pitchFamily="34" charset="0"/>
            </a:endParaRPr>
          </a:p>
          <a:p>
            <a:pPr marL="800100" lvl="1" indent="-342900">
              <a:buFont typeface="Arial" panose="020B0604020202020204" pitchFamily="34" charset="0"/>
              <a:buChar char="•"/>
            </a:pPr>
            <a:r>
              <a:rPr lang="en-US" sz="2800" dirty="0">
                <a:latin typeface="Franklin Gothic Book" panose="020B0503020102020204" pitchFamily="34" charset="0"/>
              </a:rPr>
              <a:t>Equal Diversion? Racial disproportionality in Youth diversion:</a:t>
            </a:r>
          </a:p>
          <a:p>
            <a:pPr marL="1257300" lvl="2" indent="-342900">
              <a:buFont typeface="Courier New" panose="02070309020205020404" pitchFamily="49" charset="0"/>
              <a:buChar char="o"/>
            </a:pPr>
            <a:r>
              <a:rPr lang="en-GB" sz="2800" dirty="0">
                <a:latin typeface="Franklin Gothic Book" panose="020B0503020102020204" pitchFamily="34" charset="0"/>
              </a:rPr>
              <a:t>Interviewed Youth Justice Services, police and solicitors in an in-depth look at racial disparity in youth diversion at two local authorities in England and Wales.</a:t>
            </a:r>
          </a:p>
          <a:p>
            <a:pPr lvl="2"/>
            <a:endParaRPr lang="en-GB" sz="2800" dirty="0">
              <a:latin typeface="Franklin Gothic Book" panose="020B0503020102020204" pitchFamily="34" charset="0"/>
            </a:endParaRPr>
          </a:p>
          <a:p>
            <a:pPr marL="800100" lvl="1" indent="-342900">
              <a:buFont typeface="Arial" panose="020B0604020202020204" pitchFamily="34" charset="0"/>
              <a:buChar char="•"/>
            </a:pPr>
            <a:r>
              <a:rPr lang="en-GB" sz="2800" dirty="0">
                <a:latin typeface="Franklin Gothic Book" panose="020B0503020102020204" pitchFamily="34" charset="0"/>
              </a:rPr>
              <a:t> Children and young people’s voices on youth diversion and disparity:</a:t>
            </a:r>
          </a:p>
          <a:p>
            <a:pPr marL="1257300" lvl="2" indent="-342900">
              <a:buFont typeface="Courier New" panose="02070309020205020404" pitchFamily="49" charset="0"/>
              <a:buChar char="o"/>
            </a:pPr>
            <a:r>
              <a:rPr lang="en-GB" sz="2800" dirty="0">
                <a:latin typeface="Franklin Gothic Book" panose="020B0503020102020204" pitchFamily="34" charset="0"/>
              </a:rPr>
              <a:t>Interviewed children about their access to and engagement with diversion and OoCDs, with a more in depth exploration of their experiences, in relation to their ethnic background.</a:t>
            </a:r>
          </a:p>
          <a:p>
            <a:pPr lvl="2"/>
            <a:endParaRPr lang="en-US" sz="2400" dirty="0">
              <a:latin typeface="Franklin Gothic Book" panose="020B0503020102020204" pitchFamily="34" charset="0"/>
            </a:endParaRPr>
          </a:p>
          <a:p>
            <a:endParaRPr lang="en-GB" sz="2400" dirty="0">
              <a:latin typeface="Franklin Gothic Book" panose="020B0503020102020204" pitchFamily="34" charset="0"/>
            </a:endParaRPr>
          </a:p>
          <a:p>
            <a:endParaRPr lang="en-GB" sz="2400" dirty="0">
              <a:latin typeface="Franklin Gothic Book" panose="020B0503020102020204" pitchFamily="34" charset="0"/>
            </a:endParaRPr>
          </a:p>
          <a:p>
            <a:endParaRPr lang="en-GB" sz="2400" dirty="0">
              <a:latin typeface="Franklin Gothic Book" panose="020B0503020102020204" pitchFamily="34" charset="0"/>
            </a:endParaRPr>
          </a:p>
          <a:p>
            <a:pPr marL="342900" indent="-342900">
              <a:buFont typeface="Arial" panose="020B0604020202020204" pitchFamily="34" charset="0"/>
              <a:buChar char="•"/>
            </a:pPr>
            <a:endParaRPr lang="en-GB" sz="2400" dirty="0">
              <a:latin typeface="Franklin Gothic Book" panose="020B0503020102020204" pitchFamily="34" charset="0"/>
            </a:endParaRPr>
          </a:p>
        </p:txBody>
      </p:sp>
    </p:spTree>
    <p:extLst>
      <p:ext uri="{BB962C8B-B14F-4D97-AF65-F5344CB8AC3E}">
        <p14:creationId xmlns:p14="http://schemas.microsoft.com/office/powerpoint/2010/main" val="36213570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667" y="1200225"/>
            <a:ext cx="5275324" cy="787425"/>
          </a:xfrm>
        </p:spPr>
        <p:txBody>
          <a:bodyPr anchor="ctr">
            <a:normAutofit/>
          </a:bodyPr>
          <a:lstStyle/>
          <a:p>
            <a:pPr marL="0" indent="0">
              <a:buNone/>
            </a:pPr>
            <a:r>
              <a:rPr lang="en-GB" sz="2400" dirty="0">
                <a:solidFill>
                  <a:srgbClr val="1AA39A"/>
                </a:solidFill>
              </a:rPr>
              <a:t>Mixed experiences of police contact</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Franklin Gothic Book" panose="020B0503020102020204" pitchFamily="34" charset="0"/>
                <a:ea typeface="+mj-ea"/>
                <a:cs typeface="+mj-cs"/>
              </a:rPr>
              <a:t>Children and young people’s voices on youth diversion</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3537A-61D4-4C8B-A810-C212CA4599AB}" type="slidenum">
              <a:rPr kumimoji="0" lang="en-GB"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tint val="75000"/>
                </a:prstClr>
              </a:solidFill>
              <a:effectLst/>
              <a:uLnTx/>
              <a:uFillTx/>
              <a:latin typeface="Franklin Gothic Book" panose="020B0503020102020204" pitchFamily="34" charset="0"/>
              <a:ea typeface="+mn-ea"/>
              <a:cs typeface="+mn-cs"/>
            </a:endParaRPr>
          </a:p>
        </p:txBody>
      </p:sp>
      <p:sp>
        <p:nvSpPr>
          <p:cNvPr id="11" name="Rounded Rectangular Callout 10"/>
          <p:cNvSpPr/>
          <p:nvPr/>
        </p:nvSpPr>
        <p:spPr>
          <a:xfrm>
            <a:off x="255966" y="3815190"/>
            <a:ext cx="5440727" cy="2402730"/>
          </a:xfrm>
          <a:prstGeom prst="wedgeRoundRectCallout">
            <a:avLst>
              <a:gd name="adj1" fmla="val 59755"/>
              <a:gd name="adj2" fmla="val -6127"/>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They were treating me like an actual human. They were treating me like a normal person … They weren’t treating me badly or anything. They were treating me with respect and decency, you know what I’m saying?</a:t>
            </a:r>
            <a:endParaRPr kumimoji="0" lang="en-GB" sz="2200" b="0" i="1"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12" name="Rounded Rectangular Callout 11"/>
          <p:cNvSpPr/>
          <p:nvPr/>
        </p:nvSpPr>
        <p:spPr>
          <a:xfrm>
            <a:off x="338667" y="2160711"/>
            <a:ext cx="4751198" cy="1436031"/>
          </a:xfrm>
          <a:prstGeom prst="wedgeRoundRectCallout">
            <a:avLst>
              <a:gd name="adj1" fmla="val 58940"/>
              <a:gd name="adj2" fmla="val 25002"/>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I’m a Black young teenage boy, if I was a White boy it would be different… Probably better. Things would probably have been better. </a:t>
            </a:r>
            <a:endParaRPr kumimoji="0" lang="en-GB" sz="2200" b="0" i="1"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4" name="Rectangle 3"/>
          <p:cNvSpPr/>
          <p:nvPr/>
        </p:nvSpPr>
        <p:spPr>
          <a:xfrm>
            <a:off x="6546249" y="1372400"/>
            <a:ext cx="6096000" cy="757130"/>
          </a:xfrm>
          <a:prstGeom prst="rect">
            <a:avLst/>
          </a:prstGeom>
        </p:spPr>
        <p:txBody>
          <a:bodyPr>
            <a:spAutoFit/>
          </a:bodyPr>
          <a:lstStyle/>
          <a:p>
            <a:pPr lvl="0">
              <a:lnSpc>
                <a:spcPct val="90000"/>
              </a:lnSpc>
              <a:spcBef>
                <a:spcPts val="1000"/>
              </a:spcBef>
            </a:pPr>
            <a:r>
              <a:rPr lang="en-US" sz="2400" b="1" dirty="0">
                <a:solidFill>
                  <a:srgbClr val="1AA39A"/>
                </a:solidFill>
                <a:latin typeface="Franklin Gothic Book" panose="020B0503020102020204" pitchFamily="34" charset="0"/>
              </a:rPr>
              <a:t>Some did not understand their outcome, including the criminal record implications</a:t>
            </a:r>
            <a:endParaRPr lang="en-GB" sz="2400" b="1" dirty="0">
              <a:solidFill>
                <a:srgbClr val="1AA39A"/>
              </a:solidFill>
              <a:latin typeface="Franklin Gothic Book" panose="020B0503020102020204" pitchFamily="34" charset="0"/>
            </a:endParaRPr>
          </a:p>
        </p:txBody>
      </p:sp>
      <p:sp>
        <p:nvSpPr>
          <p:cNvPr id="13" name="Rounded Rectangular Callout 12"/>
          <p:cNvSpPr/>
          <p:nvPr/>
        </p:nvSpPr>
        <p:spPr>
          <a:xfrm>
            <a:off x="6546249" y="2254833"/>
            <a:ext cx="2470160" cy="871139"/>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Not sure what I got.</a:t>
            </a: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14" name="Rounded Rectangular Callout 13"/>
          <p:cNvSpPr/>
          <p:nvPr/>
        </p:nvSpPr>
        <p:spPr>
          <a:xfrm>
            <a:off x="9594249" y="2266104"/>
            <a:ext cx="2411704" cy="871139"/>
          </a:xfrm>
          <a:prstGeom prst="wedgeRoundRectCallout">
            <a:avLst>
              <a:gd name="adj1" fmla="val 1130"/>
              <a:gd name="adj2" fmla="val 81585"/>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 don’t know how long I have left.</a:t>
            </a:r>
            <a:endParaRPr kumimoji="0" lang="en-GB" sz="2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15" name="Rounded Rectangular Callout 14"/>
          <p:cNvSpPr/>
          <p:nvPr/>
        </p:nvSpPr>
        <p:spPr>
          <a:xfrm>
            <a:off x="6459284" y="3405671"/>
            <a:ext cx="2459085" cy="1060533"/>
          </a:xfrm>
          <a:prstGeom prst="wedgeRoundRectCallout">
            <a:avLst>
              <a:gd name="adj1" fmla="val 415"/>
              <a:gd name="adj2" fmla="val 78177"/>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Just so I don’t get a criminal record.</a:t>
            </a: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16" name="Rounded Rectangular Callout 15"/>
          <p:cNvSpPr/>
          <p:nvPr/>
        </p:nvSpPr>
        <p:spPr>
          <a:xfrm>
            <a:off x="9072748" y="3657319"/>
            <a:ext cx="2933205" cy="1171242"/>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If I do the 12 weeks it will come off, so now it’s off.</a:t>
            </a: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17" name="Rounded Rectangular Callout 16"/>
          <p:cNvSpPr/>
          <p:nvPr/>
        </p:nvSpPr>
        <p:spPr>
          <a:xfrm>
            <a:off x="8009249" y="5186972"/>
            <a:ext cx="3344551" cy="1169378"/>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…they explained it clearly.</a:t>
            </a:r>
          </a:p>
        </p:txBody>
      </p:sp>
    </p:spTree>
    <p:extLst>
      <p:ext uri="{BB962C8B-B14F-4D97-AF65-F5344CB8AC3E}">
        <p14:creationId xmlns:p14="http://schemas.microsoft.com/office/powerpoint/2010/main" val="129589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667" y="1532468"/>
            <a:ext cx="5183359" cy="674369"/>
          </a:xfrm>
        </p:spPr>
        <p:txBody>
          <a:bodyPr anchor="ctr">
            <a:noAutofit/>
          </a:bodyPr>
          <a:lstStyle/>
          <a:p>
            <a:r>
              <a:rPr lang="en-US" sz="2400" dirty="0">
                <a:solidFill>
                  <a:srgbClr val="1AA39A"/>
                </a:solidFill>
              </a:rPr>
              <a:t>Good relationship-building by YJS practitioners</a:t>
            </a:r>
            <a:endParaRPr lang="en-GB" sz="2400" dirty="0">
              <a:solidFill>
                <a:srgbClr val="1AA39A"/>
              </a:solidFill>
            </a:endParaRP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Franklin Gothic Book" panose="020B0503020102020204" pitchFamily="34" charset="0"/>
                <a:ea typeface="+mj-ea"/>
                <a:cs typeface="+mj-cs"/>
              </a:rPr>
              <a:t>Children and young people’s voices on youth diversion</a:t>
            </a:r>
          </a:p>
        </p:txBody>
      </p:sp>
      <p:sp>
        <p:nvSpPr>
          <p:cNvPr id="6" name="Content Placeholder 2"/>
          <p:cNvSpPr txBox="1">
            <a:spLocks/>
          </p:cNvSpPr>
          <p:nvPr/>
        </p:nvSpPr>
        <p:spPr>
          <a:xfrm>
            <a:off x="338667" y="2345267"/>
            <a:ext cx="11512437" cy="38726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3537A-61D4-4C8B-A810-C212CA4599AB}" type="slidenum">
              <a:rPr kumimoji="0" lang="en-GB"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tint val="75000"/>
                </a:prstClr>
              </a:solidFill>
              <a:effectLst/>
              <a:uLnTx/>
              <a:uFillTx/>
              <a:latin typeface="Franklin Gothic Book" panose="020B0503020102020204" pitchFamily="34" charset="0"/>
              <a:ea typeface="+mn-ea"/>
              <a:cs typeface="+mn-cs"/>
            </a:endParaRPr>
          </a:p>
        </p:txBody>
      </p:sp>
      <p:sp>
        <p:nvSpPr>
          <p:cNvPr id="10" name="Rounded Rectangular Callout 9"/>
          <p:cNvSpPr/>
          <p:nvPr/>
        </p:nvSpPr>
        <p:spPr>
          <a:xfrm>
            <a:off x="320499" y="2536890"/>
            <a:ext cx="5284654" cy="3819460"/>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 think, at the beginning, I thought he was taking… not taking a side, but I thought he was more like, 'you’ve just done this‘, do you know what I mean? Then we had a few more meetings, he came to my house, we had a one to-one session, and after that I think we both opened up to each other a bit more.</a:t>
            </a:r>
            <a:endParaRPr kumimoji="0" lang="en-GB" sz="2400" b="0" i="1"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8" name="Content Placeholder 2"/>
          <p:cNvSpPr txBox="1">
            <a:spLocks/>
          </p:cNvSpPr>
          <p:nvPr/>
        </p:nvSpPr>
        <p:spPr>
          <a:xfrm>
            <a:off x="6432148" y="1295347"/>
            <a:ext cx="5437125" cy="1160267"/>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1ABC97"/>
                </a:solidFill>
                <a:latin typeface="Franklin Gothic Book" panose="020B0503020102020204" pitchFamily="34" charset="0"/>
                <a:ea typeface="+mn-ea"/>
                <a:cs typeface="+mn-cs"/>
              </a:defRPr>
            </a:lvl1pPr>
            <a:lvl2pPr marL="1778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4pPr>
            <a:lvl5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1AA39A"/>
                </a:solidFill>
              </a:rPr>
              <a:t>The appropriateness of diversion interventions was variable</a:t>
            </a:r>
            <a:endParaRPr lang="en-GB" sz="2400" dirty="0">
              <a:solidFill>
                <a:srgbClr val="1AA39A"/>
              </a:solidFill>
            </a:endParaRPr>
          </a:p>
        </p:txBody>
      </p:sp>
      <p:sp>
        <p:nvSpPr>
          <p:cNvPr id="11" name="Rounded Rectangular Callout 10"/>
          <p:cNvSpPr/>
          <p:nvPr/>
        </p:nvSpPr>
        <p:spPr>
          <a:xfrm>
            <a:off x="6526480" y="2345267"/>
            <a:ext cx="5172153" cy="1526089"/>
          </a:xfrm>
          <a:prstGeom prst="wedgeRoundRectCallout">
            <a:avLst>
              <a:gd name="adj1" fmla="val 42078"/>
              <a:gd name="adj2" fmla="val 78063"/>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 went to a virtual reality session. It was about knife crime… it wasn’t really useful. I don’t business with knives.</a:t>
            </a:r>
            <a:endParaRPr kumimoji="0" lang="en-GB" sz="2300" b="0" i="1"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12" name="Rounded Rectangular Callout 11"/>
          <p:cNvSpPr/>
          <p:nvPr/>
        </p:nvSpPr>
        <p:spPr>
          <a:xfrm>
            <a:off x="6309411" y="4446620"/>
            <a:ext cx="5541693" cy="1883218"/>
          </a:xfrm>
          <a:prstGeom prst="wedgeRoundRectCallout">
            <a:avLst>
              <a:gd name="adj1" fmla="val -36905"/>
              <a:gd name="adj2" fmla="val 64392"/>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There was a choice, so if I wanted to talk about family, or staying safe. There were a few things you could talk about, and each session was something new.</a:t>
            </a:r>
            <a:endParaRPr kumimoji="0" lang="en-GB" sz="2300" b="0" i="1"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643930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Franklin Gothic Book" panose="020B0503020102020204" pitchFamily="34" charset="0"/>
                <a:ea typeface="+mj-ea"/>
                <a:cs typeface="+mj-cs"/>
              </a:rPr>
              <a:t>Children and young people’s voices on youth diversion</a:t>
            </a:r>
          </a:p>
        </p:txBody>
      </p:sp>
      <p:sp>
        <p:nvSpPr>
          <p:cNvPr id="6" name="Content Placeholder 2"/>
          <p:cNvSpPr txBox="1">
            <a:spLocks/>
          </p:cNvSpPr>
          <p:nvPr/>
        </p:nvSpPr>
        <p:spPr>
          <a:xfrm>
            <a:off x="338667" y="2424545"/>
            <a:ext cx="11512437" cy="379337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7" name="Footer Placeholder 2"/>
          <p:cNvSpPr>
            <a:spLocks noGrp="1"/>
          </p:cNvSpPr>
          <p:nvPr>
            <p:ph type="ftr" sz="quarter" idx="11"/>
          </p:nvPr>
        </p:nvSpPr>
        <p:spPr>
          <a:xfrm>
            <a:off x="2519265" y="6356350"/>
            <a:ext cx="723122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3537A-61D4-4C8B-A810-C212CA4599AB}" type="slidenum">
              <a:rPr kumimoji="0" lang="en-GB"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tint val="75000"/>
                </a:prstClr>
              </a:solidFill>
              <a:effectLst/>
              <a:uLnTx/>
              <a:uFillTx/>
              <a:latin typeface="Franklin Gothic Book" panose="020B0503020102020204" pitchFamily="34" charset="0"/>
              <a:ea typeface="+mn-ea"/>
              <a:cs typeface="+mn-cs"/>
            </a:endParaRPr>
          </a:p>
        </p:txBody>
      </p:sp>
      <p:sp>
        <p:nvSpPr>
          <p:cNvPr id="8" name="Content Placeholder 2"/>
          <p:cNvSpPr>
            <a:spLocks noGrp="1"/>
          </p:cNvSpPr>
          <p:nvPr>
            <p:ph idx="1"/>
          </p:nvPr>
        </p:nvSpPr>
        <p:spPr>
          <a:xfrm>
            <a:off x="338667" y="1532467"/>
            <a:ext cx="11512437" cy="753533"/>
          </a:xfrm>
        </p:spPr>
        <p:txBody>
          <a:bodyPr anchor="ctr">
            <a:normAutofit fontScale="92500" lnSpcReduction="20000"/>
          </a:bodyPr>
          <a:lstStyle/>
          <a:p>
            <a:r>
              <a:rPr lang="en-GB" dirty="0">
                <a:solidFill>
                  <a:srgbClr val="1AA39A"/>
                </a:solidFill>
              </a:rPr>
              <a:t>Promising practice principles from ‘Children and young people’s voices on youth diversion’</a:t>
            </a:r>
          </a:p>
        </p:txBody>
      </p:sp>
      <p:sp>
        <p:nvSpPr>
          <p:cNvPr id="9" name="Content Placeholder 2"/>
          <p:cNvSpPr txBox="1">
            <a:spLocks/>
          </p:cNvSpPr>
          <p:nvPr/>
        </p:nvSpPr>
        <p:spPr>
          <a:xfrm>
            <a:off x="491067" y="2424429"/>
            <a:ext cx="11512437" cy="3945892"/>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800" baseline="0" dirty="0">
              <a:latin typeface="Franklin Gothic Book" panose="020B0503020102020204" pitchFamily="34" charset="0"/>
            </a:endParaRPr>
          </a:p>
          <a:p>
            <a:pPr>
              <a:lnSpc>
                <a:spcPct val="100000"/>
              </a:lnSpc>
              <a:spcBef>
                <a:spcPts val="0"/>
              </a:spcBef>
              <a:defRPr/>
            </a:pPr>
            <a:r>
              <a:rPr lang="en-US" sz="3000" baseline="0" dirty="0">
                <a:latin typeface="Franklin Gothic Book" panose="020B0503020102020204" pitchFamily="34" charset="0"/>
              </a:rPr>
              <a:t>Provide relevant and accessible information about legal processes and diversion</a:t>
            </a:r>
          </a:p>
          <a:p>
            <a:pPr>
              <a:lnSpc>
                <a:spcPct val="100000"/>
              </a:lnSpc>
              <a:spcBef>
                <a:spcPts val="0"/>
              </a:spcBef>
              <a:defRPr/>
            </a:pPr>
            <a:r>
              <a:rPr lang="en-US" sz="3000" baseline="0" dirty="0">
                <a:latin typeface="Franklin Gothic Book" panose="020B0503020102020204" pitchFamily="34" charset="0"/>
              </a:rPr>
              <a:t>Implement effective communication practices</a:t>
            </a:r>
          </a:p>
          <a:p>
            <a:pPr>
              <a:lnSpc>
                <a:spcPct val="100000"/>
              </a:lnSpc>
              <a:spcBef>
                <a:spcPts val="0"/>
              </a:spcBef>
              <a:defRPr/>
            </a:pPr>
            <a:r>
              <a:rPr lang="en-US" sz="3000" baseline="0" dirty="0">
                <a:latin typeface="Franklin Gothic Book" panose="020B0503020102020204" pitchFamily="34" charset="0"/>
              </a:rPr>
              <a:t>Co-produce tailored intervention plans with children </a:t>
            </a:r>
          </a:p>
          <a:p>
            <a:pPr>
              <a:lnSpc>
                <a:spcPct val="100000"/>
              </a:lnSpc>
              <a:spcBef>
                <a:spcPts val="0"/>
              </a:spcBef>
              <a:defRPr/>
            </a:pPr>
            <a:r>
              <a:rPr lang="en-US" sz="3000" baseline="0" dirty="0">
                <a:latin typeface="Franklin Gothic Book" panose="020B0503020102020204" pitchFamily="34" charset="0"/>
              </a:rPr>
              <a:t>Ensure that eligibility criteria and referral routes for diversion do not exacerbate racial disparities</a:t>
            </a:r>
          </a:p>
          <a:p>
            <a:pPr>
              <a:lnSpc>
                <a:spcPct val="100000"/>
              </a:lnSpc>
              <a:spcBef>
                <a:spcPts val="0"/>
              </a:spcBef>
              <a:defRPr/>
            </a:pPr>
            <a:r>
              <a:rPr lang="en-US" sz="3000" baseline="0" dirty="0">
                <a:latin typeface="Franklin Gothic Book" panose="020B0503020102020204" pitchFamily="34" charset="0"/>
              </a:rPr>
              <a:t>Address the risk of ‘adultification’ of children by embedding Child First principles in practice</a:t>
            </a:r>
          </a:p>
          <a:p>
            <a:pPr>
              <a:lnSpc>
                <a:spcPct val="100000"/>
              </a:lnSpc>
              <a:spcBef>
                <a:spcPts val="0"/>
              </a:spcBef>
              <a:defRPr/>
            </a:pPr>
            <a:r>
              <a:rPr lang="en-US" sz="3000" baseline="0" dirty="0">
                <a:latin typeface="Franklin Gothic Book" panose="020B0503020102020204" pitchFamily="34" charset="0"/>
              </a:rPr>
              <a:t>Make effective use of data to monitor local disparities</a:t>
            </a:r>
          </a:p>
          <a:p>
            <a:pPr>
              <a:lnSpc>
                <a:spcPct val="100000"/>
              </a:lnSpc>
              <a:spcBef>
                <a:spcPts val="0"/>
              </a:spcBef>
              <a:defRPr/>
            </a:pPr>
            <a:r>
              <a:rPr lang="en-US" sz="3000" baseline="0" dirty="0">
                <a:latin typeface="Franklin Gothic Book" panose="020B0503020102020204" pitchFamily="34" charset="0"/>
              </a:rPr>
              <a:t>Implement anti-racist and anti-discriminatory practices</a:t>
            </a:r>
          </a:p>
        </p:txBody>
      </p:sp>
    </p:spTree>
    <p:extLst>
      <p:ext uri="{BB962C8B-B14F-4D97-AF65-F5344CB8AC3E}">
        <p14:creationId xmlns:p14="http://schemas.microsoft.com/office/powerpoint/2010/main" val="3625620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lose-up of people's legs wearing white and pink shoes&#10;&#10;Description automatically generated">
            <a:extLst>
              <a:ext uri="{FF2B5EF4-FFF2-40B4-BE49-F238E27FC236}">
                <a16:creationId xmlns:a16="http://schemas.microsoft.com/office/drawing/2014/main" id="{628CD403-22DD-BADC-64B6-B19D73DCE4D1}"/>
              </a:ext>
            </a:extLst>
          </p:cNvPr>
          <p:cNvPicPr>
            <a:picLocks noChangeAspect="1"/>
          </p:cNvPicPr>
          <p:nvPr/>
        </p:nvPicPr>
        <p:blipFill rotWithShape="1">
          <a:blip r:embed="rId3">
            <a:alphaModFix amt="85000"/>
          </a:blip>
          <a:srcRect b="15730"/>
          <a:stretch/>
        </p:blipFill>
        <p:spPr>
          <a:xfrm>
            <a:off x="-4410" y="10"/>
            <a:ext cx="12192017" cy="6858000"/>
          </a:xfrm>
          <a:prstGeom prst="rect">
            <a:avLst/>
          </a:prstGeom>
        </p:spPr>
      </p:pic>
      <p:sp>
        <p:nvSpPr>
          <p:cNvPr id="3" name="Title 1"/>
          <p:cNvSpPr txBox="1">
            <a:spLocks/>
          </p:cNvSpPr>
          <p:nvPr/>
        </p:nvSpPr>
        <p:spPr>
          <a:xfrm>
            <a:off x="-4410" y="521388"/>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chemeClr val="bg1"/>
                </a:solidFill>
                <a:latin typeface="Franklin Gothic Book" panose="020B0503020102020204" pitchFamily="34" charset="0"/>
              </a:rPr>
              <a:t>How is youth diversion working for children with Special Educational Needs and Disabilities?</a:t>
            </a:r>
          </a:p>
        </p:txBody>
      </p:sp>
      <p:sp>
        <p:nvSpPr>
          <p:cNvPr id="6" name="Slide Number Placeholder 5"/>
          <p:cNvSpPr>
            <a:spLocks noGrp="1"/>
          </p:cNvSpPr>
          <p:nvPr>
            <p:ph type="sldNum" sz="quarter" idx="12"/>
          </p:nvPr>
        </p:nvSpPr>
        <p:spPr/>
        <p:txBody>
          <a:bodyPr/>
          <a:lstStyle/>
          <a:p>
            <a:fld id="{3273537A-61D4-4C8B-A810-C212CA4599AB}" type="slidenum">
              <a:rPr lang="en-GB" smtClean="0">
                <a:solidFill>
                  <a:schemeClr val="tx1"/>
                </a:solidFill>
                <a:latin typeface="Franklin Gothic Book" panose="020B0503020102020204" pitchFamily="34" charset="0"/>
              </a:rPr>
              <a:t>14</a:t>
            </a:fld>
            <a:endParaRPr lang="en-GB"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351102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667" y="1532467"/>
            <a:ext cx="11512437" cy="753533"/>
          </a:xfrm>
        </p:spPr>
        <p:txBody>
          <a:bodyPr anchor="ctr">
            <a:normAutofit/>
          </a:bodyPr>
          <a:lstStyle/>
          <a:p>
            <a:pPr marL="0" indent="0">
              <a:buNone/>
            </a:pPr>
            <a:r>
              <a:rPr lang="en-GB" sz="2800" b="1" dirty="0">
                <a:solidFill>
                  <a:srgbClr val="1AA39A"/>
                </a:solidFill>
                <a:latin typeface="Franklin Gothic Book" panose="020B0503020102020204" pitchFamily="34" charset="0"/>
              </a:rPr>
              <a:t>Prevalence of SEND needs in the YJS</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GB" sz="3200" dirty="0">
                <a:solidFill>
                  <a:prstClr val="white"/>
                </a:solidFill>
                <a:latin typeface="Franklin Gothic Book" panose="020B0503020102020204" pitchFamily="34" charset="0"/>
              </a:rPr>
              <a:t>Exploring the responsiveness of youth diversion to children with SEND</a:t>
            </a:r>
            <a:endParaRPr lang="en-GB" sz="2000" i="1" dirty="0">
              <a:solidFill>
                <a:prstClr val="white"/>
              </a:solidFill>
              <a:latin typeface="Franklin Gothic Book" panose="020B0503020102020204" pitchFamily="34" charset="0"/>
            </a:endParaRPr>
          </a:p>
        </p:txBody>
      </p:sp>
      <p:sp>
        <p:nvSpPr>
          <p:cNvPr id="6" name="Content Placeholder 2"/>
          <p:cNvSpPr txBox="1">
            <a:spLocks/>
          </p:cNvSpPr>
          <p:nvPr/>
        </p:nvSpPr>
        <p:spPr>
          <a:xfrm>
            <a:off x="338667" y="2345267"/>
            <a:ext cx="11512437" cy="38726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7" name="Footer Placeholder 2"/>
          <p:cNvSpPr>
            <a:spLocks noGrp="1"/>
          </p:cNvSpPr>
          <p:nvPr>
            <p:ph type="ftr" sz="quarter" idx="11"/>
          </p:nvPr>
        </p:nvSpPr>
        <p:spPr>
          <a:xfrm>
            <a:off x="2519265" y="6356350"/>
            <a:ext cx="723122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3537A-61D4-4C8B-A810-C212CA4599AB}" type="slidenum">
              <a:rPr kumimoji="0" lang="en-GB"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tint val="75000"/>
                </a:prstClr>
              </a:solidFill>
              <a:effectLst/>
              <a:uLnTx/>
              <a:uFillTx/>
              <a:latin typeface="Franklin Gothic Book" panose="020B0503020102020204" pitchFamily="34" charset="0"/>
              <a:ea typeface="+mn-ea"/>
              <a:cs typeface="+mn-cs"/>
            </a:endParaRPr>
          </a:p>
        </p:txBody>
      </p:sp>
      <p:sp>
        <p:nvSpPr>
          <p:cNvPr id="8" name="Content Placeholder 2"/>
          <p:cNvSpPr txBox="1">
            <a:spLocks/>
          </p:cNvSpPr>
          <p:nvPr/>
        </p:nvSpPr>
        <p:spPr>
          <a:xfrm>
            <a:off x="491067" y="2497667"/>
            <a:ext cx="11512437" cy="38726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71% </a:t>
            </a:r>
            <a:r>
              <a:rPr kumimoji="0" lang="en-GB" sz="2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of children sentenced between April 2019 and March 2020 had identified speech, language and communication needs (YJB/MoJ)</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Over </a:t>
            </a:r>
            <a:r>
              <a:rPr kumimoji="0" lang="en-GB" sz="26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two-thirds</a:t>
            </a:r>
            <a:r>
              <a:rPr kumimoji="0" lang="en-GB" sz="2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of children in custody have identified special educational needs (Howard League)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More than </a:t>
            </a:r>
            <a:r>
              <a:rPr kumimoji="0" lang="en-GB" sz="26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three-quarters (79.8%) </a:t>
            </a:r>
            <a:r>
              <a:rPr kumimoji="0" lang="en-GB" sz="2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of people who went on to receive a custodial sentence had been identified with special educational needs during their schooling (Office for National Statistics)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317654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Barriers to access</a:t>
            </a:r>
          </a:p>
        </p:txBody>
      </p:sp>
      <p:sp>
        <p:nvSpPr>
          <p:cNvPr id="6" name="Content Placeholder 2"/>
          <p:cNvSpPr txBox="1">
            <a:spLocks/>
          </p:cNvSpPr>
          <p:nvPr/>
        </p:nvSpPr>
        <p:spPr>
          <a:xfrm>
            <a:off x="338667" y="1422401"/>
            <a:ext cx="11512437" cy="4795520"/>
          </a:xfrm>
          <a:prstGeom prst="rect">
            <a:avLst/>
          </a:prstGeom>
        </p:spPr>
        <p:txBody>
          <a:bodyPr vert="horz" lIns="91440" tIns="45720" rIns="91440" bIns="45720" rtlCol="0" anchor="t">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200" b="1" dirty="0">
                <a:solidFill>
                  <a:srgbClr val="1AA39A"/>
                </a:solidFill>
                <a:latin typeface="Franklin Gothic Book" panose="020B0503020102020204" pitchFamily="34" charset="0"/>
              </a:rPr>
              <a:t>Prevalence of unidentified SEND among youth justice cohort</a:t>
            </a:r>
            <a:endParaRPr lang="en-GB" sz="42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r>
              <a:rPr lang="en-GB" sz="4200" b="1" dirty="0">
                <a:solidFill>
                  <a:srgbClr val="1AA39A"/>
                </a:solidFill>
                <a:latin typeface="Franklin Gothic Book" panose="020B0503020102020204" pitchFamily="34" charset="0"/>
              </a:rPr>
              <a:t>Police insistence on admission of guilt and display of remorse</a:t>
            </a:r>
          </a:p>
          <a:p>
            <a:pPr marL="0" indent="0">
              <a:lnSpc>
                <a:spcPct val="100000"/>
              </a:lnSpc>
              <a:spcBef>
                <a:spcPts val="0"/>
              </a:spcBef>
              <a:buNone/>
              <a:defRPr/>
            </a:pPr>
            <a:endParaRPr lang="en-GB" sz="32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r>
              <a:rPr lang="en-GB" sz="4200" b="1" dirty="0">
                <a:solidFill>
                  <a:srgbClr val="1AA39A"/>
                </a:solidFill>
                <a:latin typeface="Franklin Gothic Book" panose="020B0503020102020204" pitchFamily="34" charset="0"/>
              </a:rPr>
              <a:t>Poor advice at police station</a:t>
            </a:r>
          </a:p>
          <a:p>
            <a:pPr marL="0" indent="0">
              <a:lnSpc>
                <a:spcPct val="100000"/>
              </a:lnSpc>
              <a:spcBef>
                <a:spcPts val="0"/>
              </a:spcBef>
              <a:buNone/>
              <a:defRPr/>
            </a:pPr>
            <a:endParaRPr lang="en-GB" sz="3300" dirty="0">
              <a:solidFill>
                <a:srgbClr val="1AA39A"/>
              </a:solidFill>
              <a:latin typeface="Franklin Gothic Book" panose="020B0503020102020204" pitchFamily="34" charset="0"/>
            </a:endParaRPr>
          </a:p>
          <a:p>
            <a:pPr marL="0" indent="0">
              <a:lnSpc>
                <a:spcPct val="100000"/>
              </a:lnSpc>
              <a:spcBef>
                <a:spcPts val="0"/>
              </a:spcBef>
              <a:buNone/>
              <a:defRPr/>
            </a:pPr>
            <a:endParaRPr lang="en-GB" sz="3300"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r>
              <a:rPr lang="en-GB" sz="2400" b="1" i="1" dirty="0">
                <a:solidFill>
                  <a:srgbClr val="1AA39A"/>
                </a:solidFill>
                <a:latin typeface="Franklin Gothic Book" panose="020B0503020102020204" pitchFamily="34" charset="0"/>
              </a:rPr>
              <a:t>Gaps &amp; inconsistency in SEND training</a:t>
            </a:r>
          </a:p>
          <a:p>
            <a:pPr marL="0" indent="0" algn="ctr">
              <a:lnSpc>
                <a:spcPct val="100000"/>
              </a:lnSpc>
              <a:spcBef>
                <a:spcPts val="0"/>
              </a:spcBef>
              <a:buNone/>
              <a:defRPr/>
            </a:pPr>
            <a:r>
              <a:rPr lang="en-GB" sz="2100" i="1" dirty="0">
                <a:solidFill>
                  <a:srgbClr val="1AA39A"/>
                </a:solidFill>
                <a:latin typeface="Franklin Gothic Book" panose="020B0503020102020204" pitchFamily="34" charset="0"/>
                <a:ea typeface="Calibri" panose="020F0502020204030204" pitchFamily="34" charset="0"/>
                <a:cs typeface="Calibri" panose="020F0502020204030204" pitchFamily="34" charset="0"/>
              </a:rPr>
              <a:t>“On the whole, we don't really get training as such as how to deal with a child if they don't look at you. Is it because they've got autism or Asperger's and they don't like holding eye contact?”</a:t>
            </a: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100" i="1" dirty="0">
              <a:solidFill>
                <a:srgbClr val="1AA39A"/>
              </a:solidFill>
              <a:latin typeface="Franklin Gothic Book" panose="020B0503020102020204" pitchFamily="34" charset="0"/>
            </a:endParaRPr>
          </a:p>
          <a:p>
            <a:pPr marL="171450" indent="-171450">
              <a:lnSpc>
                <a:spcPct val="100000"/>
              </a:lnSpc>
              <a:spcBef>
                <a:spcPts val="0"/>
              </a:spcBef>
              <a:defRPr/>
            </a:pPr>
            <a:r>
              <a:rPr lang="en-GB" sz="2100" i="1" dirty="0">
                <a:solidFill>
                  <a:srgbClr val="1AA39A"/>
                </a:solidFill>
                <a:latin typeface="Franklin Gothic Book" panose="020B0503020102020204" pitchFamily="34" charset="0"/>
              </a:rPr>
              <a:t>Poor advice at police station</a:t>
            </a:r>
          </a:p>
          <a:p>
            <a:pPr marL="171450" indent="-171450">
              <a:lnSpc>
                <a:spcPct val="100000"/>
              </a:lnSpc>
              <a:spcBef>
                <a:spcPts val="0"/>
              </a:spcBef>
              <a:defRPr/>
            </a:pPr>
            <a:endParaRPr lang="en-GB" sz="2100" i="1" dirty="0">
              <a:solidFill>
                <a:srgbClr val="1AA39A"/>
              </a:solidFill>
              <a:latin typeface="Franklin Gothic Book" panose="020B0503020102020204" pitchFamily="34" charset="0"/>
            </a:endParaRPr>
          </a:p>
          <a:p>
            <a:pPr marL="171450" indent="-171450">
              <a:lnSpc>
                <a:spcPct val="100000"/>
              </a:lnSpc>
              <a:spcBef>
                <a:spcPts val="0"/>
              </a:spcBef>
              <a:defRPr/>
            </a:pPr>
            <a:r>
              <a:rPr lang="en-GB" sz="2100" i="1" dirty="0">
                <a:solidFill>
                  <a:srgbClr val="1AA39A"/>
                </a:solidFill>
                <a:latin typeface="Franklin Gothic Book" panose="020B0503020102020204" pitchFamily="34" charset="0"/>
              </a:rPr>
              <a:t>Overwhelming assessment process</a:t>
            </a:r>
          </a:p>
          <a:p>
            <a:pPr marL="171450" indent="-171450">
              <a:lnSpc>
                <a:spcPct val="100000"/>
              </a:lnSpc>
              <a:spcBef>
                <a:spcPts val="0"/>
              </a:spcBef>
              <a:defRPr/>
            </a:pPr>
            <a:endParaRPr lang="en-GB" sz="2100"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endParaRPr lang="en-GB" sz="2400" dirty="0">
              <a:solidFill>
                <a:srgbClr val="1AA39A"/>
              </a:solidFill>
              <a:latin typeface="Franklin Gothic Book" panose="020B0503020102020204" pitchFamily="34" charset="0"/>
            </a:endParaRP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16</a:t>
            </a:fld>
            <a:endParaRPr lang="en-GB" dirty="0">
              <a:latin typeface="Franklin Gothic Book" panose="020B0503020102020204" pitchFamily="34" charset="0"/>
            </a:endParaRPr>
          </a:p>
        </p:txBody>
      </p:sp>
      <p:sp>
        <p:nvSpPr>
          <p:cNvPr id="8" name="Rounded Rectangular Callout 7"/>
          <p:cNvSpPr/>
          <p:nvPr/>
        </p:nvSpPr>
        <p:spPr>
          <a:xfrm>
            <a:off x="338667" y="1834803"/>
            <a:ext cx="4761654" cy="684877"/>
          </a:xfrm>
          <a:prstGeom prst="wedgeRoundRectCallout">
            <a:avLst>
              <a:gd name="adj1" fmla="val 54411"/>
              <a:gd name="adj2" fmla="val 28939"/>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171450" indent="-171450">
              <a:lnSpc>
                <a:spcPct val="100000"/>
              </a:lnSpc>
              <a:spcBef>
                <a:spcPts val="0"/>
              </a:spcBef>
              <a:defRPr/>
            </a:pPr>
            <a:r>
              <a:rPr lang="en-GB" sz="2000" dirty="0">
                <a:latin typeface="Franklin Gothic Book" panose="020B0503020102020204" pitchFamily="34" charset="0"/>
              </a:rPr>
              <a:t>I think really high and I think it's far higher than any of our statistics really show</a:t>
            </a:r>
            <a:endParaRPr lang="en-GB" sz="2000" dirty="0">
              <a:solidFill>
                <a:schemeClr val="tx1"/>
              </a:solidFill>
              <a:latin typeface="Franklin Gothic Book" panose="020B0503020102020204" pitchFamily="34" charset="0"/>
            </a:endParaRPr>
          </a:p>
        </p:txBody>
      </p:sp>
      <p:sp>
        <p:nvSpPr>
          <p:cNvPr id="10" name="Rounded Rectangular Callout 9"/>
          <p:cNvSpPr/>
          <p:nvPr/>
        </p:nvSpPr>
        <p:spPr>
          <a:xfrm>
            <a:off x="5516461" y="1834803"/>
            <a:ext cx="6045619" cy="684877"/>
          </a:xfrm>
          <a:prstGeom prst="wedgeRoundRectCallout">
            <a:avLst>
              <a:gd name="adj1" fmla="val 54411"/>
              <a:gd name="adj2" fmla="val 28939"/>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a:defRPr/>
            </a:pPr>
            <a:r>
              <a:rPr lang="en-GB" sz="2000" dirty="0">
                <a:latin typeface="Franklin Gothic Book" panose="020B0503020102020204" pitchFamily="34" charset="0"/>
              </a:rPr>
              <a:t>Very, very widespread, I’d say. I would say it’s also-</a:t>
            </a:r>
            <a:r>
              <a:rPr lang="en-GB" sz="2000" b="1" dirty="0">
                <a:latin typeface="Franklin Gothic Book" panose="020B0503020102020204" pitchFamily="34" charset="0"/>
              </a:rPr>
              <a:t> it’s gone undiagnosed and untreated</a:t>
            </a:r>
            <a:r>
              <a:rPr lang="en-GB" sz="2000" dirty="0">
                <a:latin typeface="Franklin Gothic Book" panose="020B0503020102020204" pitchFamily="34" charset="0"/>
              </a:rPr>
              <a:t>…</a:t>
            </a:r>
            <a:endParaRPr lang="en-GB" sz="2000" i="1" dirty="0">
              <a:latin typeface="Franklin Gothic Book" panose="020B0503020102020204" pitchFamily="34" charset="0"/>
            </a:endParaRPr>
          </a:p>
        </p:txBody>
      </p:sp>
      <p:sp>
        <p:nvSpPr>
          <p:cNvPr id="12" name="Rounded Rectangular Callout 11"/>
          <p:cNvSpPr/>
          <p:nvPr/>
        </p:nvSpPr>
        <p:spPr>
          <a:xfrm>
            <a:off x="338667" y="3113302"/>
            <a:ext cx="6173893" cy="686539"/>
          </a:xfrm>
          <a:prstGeom prst="wedgeRoundRectCallout">
            <a:avLst>
              <a:gd name="adj1" fmla="val -20833"/>
              <a:gd name="adj2" fmla="val 77299"/>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171450" indent="-171450">
              <a:lnSpc>
                <a:spcPct val="100000"/>
              </a:lnSpc>
              <a:spcBef>
                <a:spcPts val="0"/>
              </a:spcBef>
              <a:defRPr/>
            </a:pPr>
            <a:r>
              <a:rPr lang="en-GB" sz="2000" dirty="0">
                <a:latin typeface="Franklin Gothic Book" panose="020B0503020102020204" pitchFamily="34" charset="0"/>
              </a:rPr>
              <a:t>In order to qualify… [children] have to </a:t>
            </a:r>
            <a:r>
              <a:rPr lang="en-GB" sz="2000" b="1" dirty="0">
                <a:latin typeface="Franklin Gothic Book" panose="020B0503020102020204" pitchFamily="34" charset="0"/>
              </a:rPr>
              <a:t>fully admit </a:t>
            </a:r>
            <a:r>
              <a:rPr lang="en-GB" sz="2000" dirty="0">
                <a:latin typeface="Franklin Gothic Book" panose="020B0503020102020204" pitchFamily="34" charset="0"/>
              </a:rPr>
              <a:t>to the offence and ideally </a:t>
            </a:r>
            <a:r>
              <a:rPr lang="en-GB" sz="2000" b="1" dirty="0">
                <a:latin typeface="Franklin Gothic Book" panose="020B0503020102020204" pitchFamily="34" charset="0"/>
              </a:rPr>
              <a:t>show some remorse</a:t>
            </a:r>
            <a:r>
              <a:rPr lang="en-GB" sz="2000" dirty="0">
                <a:latin typeface="Franklin Gothic Book" panose="020B0503020102020204" pitchFamily="34" charset="0"/>
              </a:rPr>
              <a:t>.</a:t>
            </a:r>
            <a:endParaRPr lang="en-GB" sz="2000" dirty="0">
              <a:solidFill>
                <a:schemeClr val="tx1"/>
              </a:solidFill>
              <a:latin typeface="Franklin Gothic Book" panose="020B0503020102020204" pitchFamily="34" charset="0"/>
            </a:endParaRPr>
          </a:p>
        </p:txBody>
      </p:sp>
      <p:sp>
        <p:nvSpPr>
          <p:cNvPr id="13" name="Rounded Rectangular Callout 12"/>
          <p:cNvSpPr/>
          <p:nvPr/>
        </p:nvSpPr>
        <p:spPr>
          <a:xfrm>
            <a:off x="6837680" y="3113303"/>
            <a:ext cx="5013424" cy="686538"/>
          </a:xfrm>
          <a:prstGeom prst="wedgeRoundRectCallout">
            <a:avLst>
              <a:gd name="adj1" fmla="val -20833"/>
              <a:gd name="adj2" fmla="val 72859"/>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171450" indent="-171450">
              <a:lnSpc>
                <a:spcPct val="100000"/>
              </a:lnSpc>
              <a:spcBef>
                <a:spcPts val="0"/>
              </a:spcBef>
              <a:defRPr/>
            </a:pPr>
            <a:r>
              <a:rPr lang="en-GB" sz="2000" dirty="0">
                <a:latin typeface="Franklin Gothic Book" panose="020B0503020102020204" pitchFamily="34" charset="0"/>
              </a:rPr>
              <a:t>We can't use community resolution if there's not been an admission of guilt.</a:t>
            </a:r>
            <a:endParaRPr lang="en-GB" sz="2000" dirty="0">
              <a:solidFill>
                <a:schemeClr val="tx1"/>
              </a:solidFill>
              <a:latin typeface="Franklin Gothic Book" panose="020B0503020102020204" pitchFamily="34" charset="0"/>
            </a:endParaRPr>
          </a:p>
        </p:txBody>
      </p:sp>
      <p:sp>
        <p:nvSpPr>
          <p:cNvPr id="14" name="Rounded Rectangular Callout 13"/>
          <p:cNvSpPr/>
          <p:nvPr/>
        </p:nvSpPr>
        <p:spPr>
          <a:xfrm>
            <a:off x="338667" y="4415461"/>
            <a:ext cx="11223413" cy="2306014"/>
          </a:xfrm>
          <a:prstGeom prst="wedgeRoundRectCallout">
            <a:avLst>
              <a:gd name="adj1" fmla="val 54674"/>
              <a:gd name="adj2" fmla="val 21309"/>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a:defRPr/>
            </a:pPr>
            <a:r>
              <a:rPr lang="en-GB" sz="2000" dirty="0">
                <a:solidFill>
                  <a:schemeClr val="tx1"/>
                </a:solidFill>
                <a:latin typeface="Franklin Gothic Book" panose="020B0503020102020204" pitchFamily="34" charset="0"/>
              </a:rPr>
              <a:t>Some children have been </a:t>
            </a:r>
            <a:r>
              <a:rPr lang="en-GB" sz="2000" b="1" dirty="0">
                <a:solidFill>
                  <a:schemeClr val="tx1"/>
                </a:solidFill>
                <a:latin typeface="Franklin Gothic Book" panose="020B0503020102020204" pitchFamily="34" charset="0"/>
              </a:rPr>
              <a:t>advised to make a no comment interview </a:t>
            </a:r>
            <a:r>
              <a:rPr lang="en-GB" sz="2000" dirty="0">
                <a:solidFill>
                  <a:schemeClr val="tx1"/>
                </a:solidFill>
                <a:latin typeface="Franklin Gothic Book" panose="020B0503020102020204" pitchFamily="34" charset="0"/>
              </a:rPr>
              <a:t>in the Police station, potentially because their solicitor or appropriate adult feels this is a </a:t>
            </a:r>
            <a:r>
              <a:rPr lang="en-GB" sz="2000" b="1" dirty="0">
                <a:solidFill>
                  <a:schemeClr val="tx1"/>
                </a:solidFill>
                <a:latin typeface="Franklin Gothic Book" panose="020B0503020102020204" pitchFamily="34" charset="0"/>
              </a:rPr>
              <a:t>'safer' option</a:t>
            </a:r>
            <a:r>
              <a:rPr lang="en-GB" sz="2000" dirty="0">
                <a:solidFill>
                  <a:schemeClr val="tx1"/>
                </a:solidFill>
                <a:latin typeface="Franklin Gothic Book" panose="020B0503020102020204" pitchFamily="34" charset="0"/>
              </a:rPr>
              <a:t> for the child as they may: </a:t>
            </a:r>
            <a:r>
              <a:rPr lang="en-GB" sz="2000" b="1" dirty="0">
                <a:solidFill>
                  <a:schemeClr val="tx1"/>
                </a:solidFill>
                <a:latin typeface="Franklin Gothic Book" panose="020B0503020102020204" pitchFamily="34" charset="0"/>
              </a:rPr>
              <a:t>incriminate themselves further </a:t>
            </a:r>
            <a:r>
              <a:rPr lang="en-GB" sz="2000" dirty="0">
                <a:solidFill>
                  <a:schemeClr val="tx1"/>
                </a:solidFill>
                <a:latin typeface="Franklin Gothic Book" panose="020B0503020102020204" pitchFamily="34" charset="0"/>
              </a:rPr>
              <a:t>if they talk to Police (due to receptive and expressive language difficulties); </a:t>
            </a:r>
            <a:r>
              <a:rPr lang="en-GB" sz="2000" b="1" dirty="0">
                <a:solidFill>
                  <a:schemeClr val="tx1"/>
                </a:solidFill>
                <a:latin typeface="Franklin Gothic Book" panose="020B0503020102020204" pitchFamily="34" charset="0"/>
              </a:rPr>
              <a:t>appear like they are lying (due to expressive language difficulties</a:t>
            </a:r>
            <a:r>
              <a:rPr lang="en-GB" sz="2000" dirty="0">
                <a:solidFill>
                  <a:schemeClr val="tx1"/>
                </a:solidFill>
                <a:latin typeface="Franklin Gothic Book" panose="020B0503020102020204" pitchFamily="34" charset="0"/>
              </a:rPr>
              <a:t>); or have difficulties engaging with the Police (due to attention and listening difficulties or social communication differences). When children provide a no comment interview this limits the options that are available via the diversion pathways.</a:t>
            </a:r>
          </a:p>
        </p:txBody>
      </p:sp>
    </p:spTree>
    <p:extLst>
      <p:ext uri="{BB962C8B-B14F-4D97-AF65-F5344CB8AC3E}">
        <p14:creationId xmlns:p14="http://schemas.microsoft.com/office/powerpoint/2010/main" val="4094053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Barriers to access</a:t>
            </a:r>
          </a:p>
        </p:txBody>
      </p:sp>
      <p:sp>
        <p:nvSpPr>
          <p:cNvPr id="6" name="Content Placeholder 2"/>
          <p:cNvSpPr txBox="1">
            <a:spLocks/>
          </p:cNvSpPr>
          <p:nvPr/>
        </p:nvSpPr>
        <p:spPr>
          <a:xfrm>
            <a:off x="338667" y="1422401"/>
            <a:ext cx="11512437" cy="4795520"/>
          </a:xfrm>
          <a:prstGeom prst="rect">
            <a:avLst/>
          </a:prstGeom>
        </p:spPr>
        <p:txBody>
          <a:bodyPr vert="horz" lIns="91440" tIns="45720" rIns="91440" bIns="45720" rtlCol="0" anchor="t">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200" b="1" dirty="0">
                <a:solidFill>
                  <a:srgbClr val="1AA39A"/>
                </a:solidFill>
                <a:latin typeface="Franklin Gothic Book" panose="020B0503020102020204" pitchFamily="34" charset="0"/>
              </a:rPr>
              <a:t>Gaps in and inconsistency of SEND training</a:t>
            </a:r>
            <a:endParaRPr lang="en-GB" sz="42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3800" dirty="0">
              <a:solidFill>
                <a:srgbClr val="1AA39A"/>
              </a:solidFill>
              <a:latin typeface="Franklin Gothic Book" panose="020B0503020102020204" pitchFamily="34" charset="0"/>
            </a:endParaRPr>
          </a:p>
          <a:p>
            <a:pPr marL="0" indent="0">
              <a:lnSpc>
                <a:spcPct val="100000"/>
              </a:lnSpc>
              <a:spcBef>
                <a:spcPts val="0"/>
              </a:spcBef>
              <a:buNone/>
              <a:defRPr/>
            </a:pPr>
            <a:endParaRPr lang="en-GB" sz="3800" dirty="0">
              <a:solidFill>
                <a:srgbClr val="1AA39A"/>
              </a:solidFill>
              <a:latin typeface="Franklin Gothic Book" panose="020B0503020102020204" pitchFamily="34" charset="0"/>
            </a:endParaRPr>
          </a:p>
          <a:p>
            <a:pPr marL="0" indent="0">
              <a:buNone/>
            </a:pPr>
            <a:r>
              <a:rPr lang="en-GB" sz="4400" b="1" dirty="0">
                <a:solidFill>
                  <a:srgbClr val="1AA39A"/>
                </a:solidFill>
                <a:latin typeface="Franklin Gothic Book" panose="020B0503020102020204" pitchFamily="34" charset="0"/>
              </a:rPr>
              <a:t>One-size-fits-all approach to interventions</a:t>
            </a:r>
            <a:endParaRPr lang="en-GB" sz="4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32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0" indent="0">
              <a:lnSpc>
                <a:spcPct val="100000"/>
              </a:lnSpc>
              <a:spcBef>
                <a:spcPts val="0"/>
              </a:spcBef>
              <a:buNone/>
              <a:defRPr/>
            </a:pPr>
            <a:r>
              <a:rPr lang="en-GB" sz="4200" b="1" dirty="0">
                <a:solidFill>
                  <a:srgbClr val="1AA39A"/>
                </a:solidFill>
                <a:latin typeface="Franklin Gothic Book" panose="020B0503020102020204" pitchFamily="34" charset="0"/>
              </a:rPr>
              <a:t>Assumptions about ability and willingness to engage</a:t>
            </a:r>
          </a:p>
          <a:p>
            <a:pPr marL="0" indent="0">
              <a:lnSpc>
                <a:spcPct val="100000"/>
              </a:lnSpc>
              <a:spcBef>
                <a:spcPts val="0"/>
              </a:spcBef>
              <a:buNone/>
              <a:defRPr/>
            </a:pPr>
            <a:r>
              <a:rPr lang="en-GB" sz="3300" dirty="0">
                <a:solidFill>
                  <a:srgbClr val="1AA39A"/>
                </a:solidFill>
                <a:latin typeface="Franklin Gothic Book" panose="020B0503020102020204" pitchFamily="34" charset="0"/>
              </a:rPr>
              <a:t> </a:t>
            </a:r>
          </a:p>
          <a:p>
            <a:pPr marL="0" indent="0">
              <a:lnSpc>
                <a:spcPct val="100000"/>
              </a:lnSpc>
              <a:spcBef>
                <a:spcPts val="0"/>
              </a:spcBef>
              <a:buNone/>
              <a:defRPr/>
            </a:pPr>
            <a:endParaRPr lang="en-GB" sz="3300" dirty="0">
              <a:solidFill>
                <a:srgbClr val="1AA39A"/>
              </a:solidFill>
              <a:latin typeface="Franklin Gothic Book" panose="020B0503020102020204" pitchFamily="34" charset="0"/>
            </a:endParaRPr>
          </a:p>
          <a:p>
            <a:pPr marL="0" indent="0">
              <a:lnSpc>
                <a:spcPct val="100000"/>
              </a:lnSpc>
              <a:spcBef>
                <a:spcPts val="0"/>
              </a:spcBef>
              <a:buNone/>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r>
              <a:rPr lang="en-GB" sz="2400" b="1" i="1" dirty="0">
                <a:solidFill>
                  <a:srgbClr val="1AA39A"/>
                </a:solidFill>
                <a:latin typeface="Franklin Gothic Book" panose="020B0503020102020204" pitchFamily="34" charset="0"/>
              </a:rPr>
              <a:t>Gaps &amp; inconsistency in SEND training</a:t>
            </a:r>
          </a:p>
          <a:p>
            <a:pPr marL="0" indent="0" algn="ctr">
              <a:lnSpc>
                <a:spcPct val="100000"/>
              </a:lnSpc>
              <a:spcBef>
                <a:spcPts val="0"/>
              </a:spcBef>
              <a:buNone/>
              <a:defRPr/>
            </a:pPr>
            <a:r>
              <a:rPr lang="en-GB" sz="2100" i="1" dirty="0">
                <a:solidFill>
                  <a:srgbClr val="1AA39A"/>
                </a:solidFill>
                <a:latin typeface="Franklin Gothic Book" panose="020B0503020102020204" pitchFamily="34" charset="0"/>
                <a:ea typeface="Calibri" panose="020F0502020204030204" pitchFamily="34" charset="0"/>
                <a:cs typeface="Calibri" panose="020F0502020204030204" pitchFamily="34" charset="0"/>
              </a:rPr>
              <a:t>“On the whole, we don't really get training as such as how to deal with a</a:t>
            </a: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100"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pPr marL="171450" indent="-171450">
              <a:lnSpc>
                <a:spcPct val="100000"/>
              </a:lnSpc>
              <a:spcBef>
                <a:spcPts val="0"/>
              </a:spcBef>
              <a:defRPr/>
            </a:pPr>
            <a:endParaRPr lang="en-GB" sz="2400" b="1" i="1" dirty="0">
              <a:solidFill>
                <a:srgbClr val="1AA39A"/>
              </a:solidFill>
              <a:latin typeface="Franklin Gothic Book" panose="020B0503020102020204" pitchFamily="34" charset="0"/>
            </a:endParaRPr>
          </a:p>
          <a:p>
            <a:endParaRPr lang="en-GB" sz="2400" dirty="0">
              <a:solidFill>
                <a:srgbClr val="1AA39A"/>
              </a:solidFill>
              <a:latin typeface="Franklin Gothic Book" panose="020B0503020102020204" pitchFamily="34" charset="0"/>
            </a:endParaRP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17</a:t>
            </a:fld>
            <a:endParaRPr lang="en-GB" dirty="0">
              <a:latin typeface="Franklin Gothic Book" panose="020B0503020102020204" pitchFamily="34" charset="0"/>
            </a:endParaRPr>
          </a:p>
        </p:txBody>
      </p:sp>
      <p:sp>
        <p:nvSpPr>
          <p:cNvPr id="11" name="Rounded Rectangular Callout 10"/>
          <p:cNvSpPr/>
          <p:nvPr/>
        </p:nvSpPr>
        <p:spPr>
          <a:xfrm>
            <a:off x="338666" y="1800519"/>
            <a:ext cx="10794389" cy="1206631"/>
          </a:xfrm>
          <a:prstGeom prst="wedgeRoundRectCallout">
            <a:avLst>
              <a:gd name="adj1" fmla="val -4001"/>
              <a:gd name="adj2" fmla="val 67457"/>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171450" indent="-171450">
              <a:lnSpc>
                <a:spcPct val="100000"/>
              </a:lnSpc>
              <a:spcBef>
                <a:spcPts val="0"/>
              </a:spcBef>
              <a:defRPr/>
            </a:pPr>
            <a:r>
              <a:rPr lang="en-US" sz="2000" dirty="0">
                <a:latin typeface="Franklin Gothic Book" panose="020B0503020102020204" pitchFamily="34" charset="0"/>
              </a:rPr>
              <a:t>Have we had enough of it? Definitely not. You know, again, that's because I'm in a specialist role, solely working with young people and we get a small amount of that training, most of which we've had to organise ourselves. When I think about my colleagues on response, they probably don't get any at all.</a:t>
            </a:r>
            <a:endParaRPr lang="en-GB" sz="2000" dirty="0">
              <a:solidFill>
                <a:schemeClr val="tx1"/>
              </a:solidFill>
              <a:latin typeface="Franklin Gothic Book" panose="020B0503020102020204" pitchFamily="34" charset="0"/>
            </a:endParaRPr>
          </a:p>
        </p:txBody>
      </p:sp>
      <p:sp>
        <p:nvSpPr>
          <p:cNvPr id="15" name="Rounded Rectangular Callout 14"/>
          <p:cNvSpPr/>
          <p:nvPr/>
        </p:nvSpPr>
        <p:spPr>
          <a:xfrm>
            <a:off x="376374" y="5179923"/>
            <a:ext cx="10615280" cy="966353"/>
          </a:xfrm>
          <a:prstGeom prst="wedgeRoundRectCallout">
            <a:avLst>
              <a:gd name="adj1" fmla="val 54674"/>
              <a:gd name="adj2" fmla="val 21309"/>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a:defRPr/>
            </a:pPr>
            <a:r>
              <a:rPr lang="en-GB" sz="2000" b="1" dirty="0">
                <a:latin typeface="Franklin Gothic Book" panose="020B0503020102020204" pitchFamily="34" charset="0"/>
              </a:rPr>
              <a:t>We look at how meaningfully they engage in the assessment </a:t>
            </a:r>
            <a:r>
              <a:rPr lang="en-GB" sz="2000" dirty="0">
                <a:latin typeface="Franklin Gothic Book" panose="020B0503020102020204" pitchFamily="34" charset="0"/>
              </a:rPr>
              <a:t>process because obviously at diversion if you're talking specifically about Challenge for change and Turnaround, it's voluntary. </a:t>
            </a:r>
            <a:endParaRPr lang="en-GB" sz="2000" dirty="0">
              <a:solidFill>
                <a:schemeClr val="tx1"/>
              </a:solidFill>
              <a:latin typeface="Franklin Gothic Book" panose="020B0503020102020204" pitchFamily="34" charset="0"/>
            </a:endParaRPr>
          </a:p>
        </p:txBody>
      </p:sp>
      <p:sp>
        <p:nvSpPr>
          <p:cNvPr id="9" name="Rounded Rectangular Callout 8"/>
          <p:cNvSpPr/>
          <p:nvPr/>
        </p:nvSpPr>
        <p:spPr>
          <a:xfrm>
            <a:off x="147415" y="3664178"/>
            <a:ext cx="7737801" cy="858717"/>
          </a:xfrm>
          <a:prstGeom prst="wedgeRoundRectCallout">
            <a:avLst>
              <a:gd name="adj1" fmla="val 54411"/>
              <a:gd name="adj2" fmla="val 28939"/>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171450" indent="-171450">
              <a:lnSpc>
                <a:spcPct val="100000"/>
              </a:lnSpc>
              <a:spcBef>
                <a:spcPts val="0"/>
              </a:spcBef>
              <a:defRPr/>
            </a:pPr>
            <a:r>
              <a:rPr lang="en-GB" sz="1900" dirty="0">
                <a:solidFill>
                  <a:schemeClr val="tx1"/>
                </a:solidFill>
                <a:latin typeface="Franklin Gothic Book" panose="020B0503020102020204" pitchFamily="34" charset="0"/>
              </a:rPr>
              <a:t>I don't believe that a child in my area with SEND would receive a different offer to a child without SEND, but I fear that the provision wouldn't be differentiated to accommodate the child with SEND appropriately.</a:t>
            </a:r>
          </a:p>
        </p:txBody>
      </p:sp>
      <p:sp>
        <p:nvSpPr>
          <p:cNvPr id="10" name="Rounded Rectangular Callout 9"/>
          <p:cNvSpPr/>
          <p:nvPr/>
        </p:nvSpPr>
        <p:spPr>
          <a:xfrm>
            <a:off x="8397101" y="3348905"/>
            <a:ext cx="3645255" cy="1413902"/>
          </a:xfrm>
          <a:prstGeom prst="wedgeRoundRectCallout">
            <a:avLst>
              <a:gd name="adj1" fmla="val -930"/>
              <a:gd name="adj2" fmla="val 66141"/>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171450" indent="-171450">
              <a:lnSpc>
                <a:spcPct val="100000"/>
              </a:lnSpc>
              <a:spcBef>
                <a:spcPts val="0"/>
              </a:spcBef>
              <a:defRPr/>
            </a:pPr>
            <a:r>
              <a:rPr lang="en-US" sz="1700" dirty="0">
                <a:latin typeface="Franklin Gothic Book" panose="020B0503020102020204" pitchFamily="34" charset="0"/>
              </a:rPr>
              <a:t>It's all very much either written in handbooks or telling, telling, telling. </a:t>
            </a:r>
            <a:r>
              <a:rPr lang="en-US" sz="1700" b="1" dirty="0">
                <a:latin typeface="Franklin Gothic Book" panose="020B0503020102020204" pitchFamily="34" charset="0"/>
              </a:rPr>
              <a:t>It doesn’t take into account learning styles, let alone </a:t>
            </a:r>
            <a:r>
              <a:rPr lang="en-US" sz="1900" b="1" dirty="0">
                <a:latin typeface="Franklin Gothic Book" panose="020B0503020102020204" pitchFamily="34" charset="0"/>
              </a:rPr>
              <a:t>SEN</a:t>
            </a:r>
            <a:r>
              <a:rPr lang="en-GB" sz="1900" dirty="0">
                <a:latin typeface="Franklin Gothic Book" panose="020B0503020102020204" pitchFamily="34" charset="0"/>
              </a:rPr>
              <a:t>.</a:t>
            </a:r>
            <a:endParaRPr lang="en-GB" sz="19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371613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025" y="1486195"/>
            <a:ext cx="5445882" cy="1320456"/>
          </a:xfrm>
        </p:spPr>
        <p:txBody>
          <a:bodyPr anchor="ctr">
            <a:noAutofit/>
          </a:bodyPr>
          <a:lstStyle/>
          <a:p>
            <a:pPr algn="ctr"/>
            <a:r>
              <a:rPr lang="en-GB" sz="2400" dirty="0">
                <a:solidFill>
                  <a:srgbClr val="1AA39A"/>
                </a:solidFill>
              </a:rPr>
              <a:t>Awareness of their own SEND and ability to recall and articulate this when prompted during the interview was varied.</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Franklin Gothic Book" panose="020B0503020102020204" pitchFamily="34" charset="0"/>
                <a:ea typeface="+mj-ea"/>
                <a:cs typeface="+mj-cs"/>
              </a:rPr>
              <a:t>Perspectives of children with SEND</a:t>
            </a:r>
          </a:p>
        </p:txBody>
      </p:sp>
      <p:sp>
        <p:nvSpPr>
          <p:cNvPr id="6" name="Content Placeholder 2"/>
          <p:cNvSpPr txBox="1">
            <a:spLocks/>
          </p:cNvSpPr>
          <p:nvPr/>
        </p:nvSpPr>
        <p:spPr>
          <a:xfrm>
            <a:off x="338667" y="2345267"/>
            <a:ext cx="11512437" cy="38726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3537A-61D4-4C8B-A810-C212CA4599AB}" type="slidenum">
              <a:rPr kumimoji="0" lang="en-GB"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tint val="75000"/>
                </a:prstClr>
              </a:solidFill>
              <a:effectLst/>
              <a:uLnTx/>
              <a:uFillTx/>
              <a:latin typeface="Franklin Gothic Book" panose="020B0503020102020204" pitchFamily="34" charset="0"/>
              <a:ea typeface="+mn-ea"/>
              <a:cs typeface="+mn-cs"/>
            </a:endParaRPr>
          </a:p>
        </p:txBody>
      </p:sp>
      <p:sp>
        <p:nvSpPr>
          <p:cNvPr id="11" name="Rounded Rectangular Callout 10"/>
          <p:cNvSpPr/>
          <p:nvPr/>
        </p:nvSpPr>
        <p:spPr>
          <a:xfrm>
            <a:off x="278025" y="2945081"/>
            <a:ext cx="5552759" cy="1841772"/>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“No one told me I was getting an EHCP plan either. I didn’t even know what it was when I was in [name of old school], but I found out literally when I went to [name of new school].” </a:t>
            </a:r>
          </a:p>
        </p:txBody>
      </p:sp>
      <p:sp>
        <p:nvSpPr>
          <p:cNvPr id="14" name="Rounded Rectangular Callout 13"/>
          <p:cNvSpPr/>
          <p:nvPr/>
        </p:nvSpPr>
        <p:spPr>
          <a:xfrm>
            <a:off x="141262" y="5397911"/>
            <a:ext cx="6259068" cy="958439"/>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“[when asked about whether they received any specific support at school] I don't really know, to be honest.” </a:t>
            </a:r>
          </a:p>
        </p:txBody>
      </p:sp>
      <p:sp>
        <p:nvSpPr>
          <p:cNvPr id="4" name="Rectangle 3"/>
          <p:cNvSpPr/>
          <p:nvPr/>
        </p:nvSpPr>
        <p:spPr>
          <a:xfrm>
            <a:off x="5815746" y="1435459"/>
            <a:ext cx="6096000" cy="1421928"/>
          </a:xfrm>
          <a:prstGeom prst="rect">
            <a:avLst/>
          </a:prstGeom>
        </p:spPr>
        <p:txBody>
          <a:bodyPr>
            <a:spAutoFit/>
          </a:bodyPr>
          <a:lstStyle/>
          <a:p>
            <a:pPr lvl="0" algn="ctr">
              <a:lnSpc>
                <a:spcPct val="90000"/>
              </a:lnSpc>
              <a:spcBef>
                <a:spcPts val="1000"/>
              </a:spcBef>
            </a:pPr>
            <a:r>
              <a:rPr lang="en-US" sz="2400" b="1" dirty="0">
                <a:solidFill>
                  <a:srgbClr val="1AA39A"/>
                </a:solidFill>
                <a:latin typeface="Franklin Gothic Book" panose="020B0503020102020204" pitchFamily="34" charset="0"/>
              </a:rPr>
              <a:t>The majority of children we spoke to had faced very difficult times at school, having often been permanently excluded from mainstream school. </a:t>
            </a:r>
            <a:endParaRPr lang="en-GB" sz="2400" b="1" dirty="0">
              <a:solidFill>
                <a:srgbClr val="1AA39A"/>
              </a:solidFill>
              <a:latin typeface="Franklin Gothic Book" panose="020B0503020102020204" pitchFamily="34" charset="0"/>
            </a:endParaRPr>
          </a:p>
        </p:txBody>
      </p:sp>
      <p:sp>
        <p:nvSpPr>
          <p:cNvPr id="9" name="Rounded Rectangular Callout 8"/>
          <p:cNvSpPr/>
          <p:nvPr/>
        </p:nvSpPr>
        <p:spPr>
          <a:xfrm>
            <a:off x="6694050" y="2829441"/>
            <a:ext cx="5046639" cy="3914824"/>
          </a:xfrm>
          <a:prstGeom prst="wedgeRoundRectCallout">
            <a:avLst>
              <a:gd name="adj1" fmla="val 58401"/>
              <a:gd name="adj2" fmla="val 36739"/>
              <a:gd name="adj3" fmla="val 16667"/>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 didn’t get much help there either, I was just put down as a- I was just a naughty kid, really. When I was in secondary school, the headteacher put it down just to naughty behaviour, I had nothing wrong with me. Primary, they thought there was something, but they couldn’t tell. So eventually, my mum just went to the paediatrician and found out I had autism.” </a:t>
            </a:r>
          </a:p>
        </p:txBody>
      </p:sp>
    </p:spTree>
    <p:extLst>
      <p:ext uri="{BB962C8B-B14F-4D97-AF65-F5344CB8AC3E}">
        <p14:creationId xmlns:p14="http://schemas.microsoft.com/office/powerpoint/2010/main" val="55606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667" y="925606"/>
            <a:ext cx="11482115" cy="1766794"/>
          </a:xfrm>
        </p:spPr>
        <p:txBody>
          <a:bodyPr anchor="ctr">
            <a:noAutofit/>
          </a:bodyPr>
          <a:lstStyle/>
          <a:p>
            <a:pPr algn="ctr"/>
            <a:r>
              <a:rPr lang="en-GB" sz="2400" dirty="0">
                <a:solidFill>
                  <a:srgbClr val="1AA39A"/>
                </a:solidFill>
              </a:rPr>
              <a:t>Children felt that the police offered little to no support, they found use of force during arrest traumatic, they felt their needs were dismissed, they struggled to process information in interview and they reported they had little trust in the police.</a:t>
            </a:r>
          </a:p>
        </p:txBody>
      </p:sp>
      <p:sp>
        <p:nvSpPr>
          <p:cNvPr id="5" name="Title 1"/>
          <p:cNvSpPr txBox="1">
            <a:spLocks/>
          </p:cNvSpPr>
          <p:nvPr/>
        </p:nvSpPr>
        <p:spPr>
          <a:xfrm>
            <a:off x="-441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Franklin Gothic Book" panose="020B0503020102020204" pitchFamily="34" charset="0"/>
                <a:ea typeface="+mj-ea"/>
                <a:cs typeface="+mj-cs"/>
              </a:rPr>
              <a:t>Perspectives of children with SEND</a:t>
            </a:r>
          </a:p>
        </p:txBody>
      </p:sp>
      <p:sp>
        <p:nvSpPr>
          <p:cNvPr id="6" name="Content Placeholder 2"/>
          <p:cNvSpPr txBox="1">
            <a:spLocks/>
          </p:cNvSpPr>
          <p:nvPr/>
        </p:nvSpPr>
        <p:spPr>
          <a:xfrm>
            <a:off x="338667" y="2345267"/>
            <a:ext cx="11512437" cy="38726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2" name="Slide Number Placeholder 1"/>
          <p:cNvSpPr>
            <a:spLocks noGrp="1"/>
          </p:cNvSpPr>
          <p:nvPr>
            <p:ph type="sldNum" sz="quarter" idx="12"/>
          </p:nvPr>
        </p:nvSpPr>
        <p:spPr>
          <a:xfrm>
            <a:off x="6094885" y="681581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3537A-61D4-4C8B-A810-C212CA4599AB}" type="slidenum">
              <a:rPr kumimoji="0" lang="en-GB"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tint val="75000"/>
                </a:prstClr>
              </a:solidFill>
              <a:effectLst/>
              <a:uLnTx/>
              <a:uFillTx/>
              <a:latin typeface="Franklin Gothic Book" panose="020B0503020102020204" pitchFamily="34" charset="0"/>
              <a:ea typeface="+mn-ea"/>
              <a:cs typeface="+mn-cs"/>
            </a:endParaRPr>
          </a:p>
        </p:txBody>
      </p:sp>
      <p:sp>
        <p:nvSpPr>
          <p:cNvPr id="9" name="Rounded Rectangular Callout 8"/>
          <p:cNvSpPr/>
          <p:nvPr/>
        </p:nvSpPr>
        <p:spPr>
          <a:xfrm>
            <a:off x="8357486" y="5936086"/>
            <a:ext cx="2779808" cy="721805"/>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“Zero. It’s always been zero trust.” </a:t>
            </a:r>
          </a:p>
        </p:txBody>
      </p:sp>
      <p:sp>
        <p:nvSpPr>
          <p:cNvPr id="11" name="Rounded Rectangular Callout 10"/>
          <p:cNvSpPr/>
          <p:nvPr/>
        </p:nvSpPr>
        <p:spPr>
          <a:xfrm>
            <a:off x="8357486" y="4473243"/>
            <a:ext cx="3715387" cy="1203468"/>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“Yeah, 100%. I think they knew that I couldn’t know what the big words were.”</a:t>
            </a:r>
          </a:p>
        </p:txBody>
      </p:sp>
      <p:sp>
        <p:nvSpPr>
          <p:cNvPr id="13" name="Rounded Rectangular Callout 12"/>
          <p:cNvSpPr/>
          <p:nvPr/>
        </p:nvSpPr>
        <p:spPr>
          <a:xfrm>
            <a:off x="770520" y="2445655"/>
            <a:ext cx="5705418" cy="1617398"/>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 came home with bruises and everything. They broke my toe once. When you're even calm and when you say, ‘Yeah,’ and you don’t kick off, they still think they have to use force. They feel like everywhere they go, they’ve got to go, “Grr,” and slam you to the floor.”</a:t>
            </a:r>
          </a:p>
        </p:txBody>
      </p:sp>
      <p:sp>
        <p:nvSpPr>
          <p:cNvPr id="14" name="Rounded Rectangular Callout 13"/>
          <p:cNvSpPr/>
          <p:nvPr/>
        </p:nvSpPr>
        <p:spPr>
          <a:xfrm>
            <a:off x="7140936" y="2321440"/>
            <a:ext cx="4901512" cy="1892428"/>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“They asked me if I was dyslexic or owt, but I’m not sure. I’ve never actually been diagnosed with it because I had three answers, inconclusive, yes and no. So I never knew if I had it or not. So they asked if I wanted that support, but no other support, just that.” </a:t>
            </a:r>
          </a:p>
        </p:txBody>
      </p:sp>
      <p:sp>
        <p:nvSpPr>
          <p:cNvPr id="15" name="Rounded Rectangular Callout 14"/>
          <p:cNvSpPr/>
          <p:nvPr/>
        </p:nvSpPr>
        <p:spPr>
          <a:xfrm>
            <a:off x="116898" y="4349700"/>
            <a:ext cx="8018819" cy="2083197"/>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“[when asked about trust in the police] Don’t make me laugh…. So, the amount of times I’ve called the police on my mum for being abusive or whatever, there’s no records. They just can’t find any records about it, but I know I’ve definitely called the police. The police have been out to my house many times for it, they’ve took me to my sisters and everything, but there’s just no records about it…But when my teacher rang, they came in seconds.” </a:t>
            </a:r>
          </a:p>
        </p:txBody>
      </p:sp>
    </p:spTree>
    <p:extLst>
      <p:ext uri="{BB962C8B-B14F-4D97-AF65-F5344CB8AC3E}">
        <p14:creationId xmlns:p14="http://schemas.microsoft.com/office/powerpoint/2010/main" val="1549628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953" y="1256058"/>
            <a:ext cx="11512437" cy="1496042"/>
          </a:xfrm>
        </p:spPr>
        <p:txBody>
          <a:bodyPr anchor="ctr">
            <a:noAutofit/>
          </a:bodyPr>
          <a:lstStyle/>
          <a:p>
            <a:pPr algn="ctr"/>
            <a:r>
              <a:rPr lang="en-US" sz="2800" dirty="0">
                <a:solidFill>
                  <a:srgbClr val="1AA39A"/>
                </a:solidFill>
              </a:rPr>
              <a:t>On the whole, the children we spoke to felt that they had gained valuable support from their YJS workers and had very positive relationships with them. </a:t>
            </a:r>
            <a:r>
              <a:rPr lang="en-GB" sz="2800" dirty="0">
                <a:solidFill>
                  <a:srgbClr val="1AA39A"/>
                </a:solidFill>
              </a:rPr>
              <a:t> </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Franklin Gothic Book" panose="020B0503020102020204" pitchFamily="34" charset="0"/>
                <a:ea typeface="+mj-ea"/>
                <a:cs typeface="+mj-cs"/>
              </a:rPr>
              <a:t>Perspectives of children with SEND</a:t>
            </a:r>
          </a:p>
        </p:txBody>
      </p:sp>
      <p:sp>
        <p:nvSpPr>
          <p:cNvPr id="6" name="Content Placeholder 2"/>
          <p:cNvSpPr txBox="1">
            <a:spLocks/>
          </p:cNvSpPr>
          <p:nvPr/>
        </p:nvSpPr>
        <p:spPr>
          <a:xfrm>
            <a:off x="338667" y="2345267"/>
            <a:ext cx="11512437" cy="38726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3537A-61D4-4C8B-A810-C212CA4599AB}" type="slidenum">
              <a:rPr kumimoji="0" lang="en-GB"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tint val="75000"/>
                </a:prstClr>
              </a:solidFill>
              <a:effectLst/>
              <a:uLnTx/>
              <a:uFillTx/>
              <a:latin typeface="Franklin Gothic Book" panose="020B0503020102020204" pitchFamily="34" charset="0"/>
              <a:ea typeface="+mn-ea"/>
              <a:cs typeface="+mn-cs"/>
            </a:endParaRPr>
          </a:p>
        </p:txBody>
      </p:sp>
      <p:sp>
        <p:nvSpPr>
          <p:cNvPr id="9" name="Rounded Rectangular Callout 8"/>
          <p:cNvSpPr/>
          <p:nvPr/>
        </p:nvSpPr>
        <p:spPr>
          <a:xfrm>
            <a:off x="277550" y="2403726"/>
            <a:ext cx="5151966" cy="2416809"/>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 get really excited when I know I’m gonna see [YJS worker]. On Mondays I’ll be in a really good mood coz I know I’m gonna see [YJS worker] the next day and I know I’m gonna be able to express how I feel. I don’t know [YJS worker]’s just a fucking G ain’t she”</a:t>
            </a:r>
          </a:p>
        </p:txBody>
      </p:sp>
      <p:sp>
        <p:nvSpPr>
          <p:cNvPr id="11" name="Rounded Rectangular Callout 10"/>
          <p:cNvSpPr/>
          <p:nvPr/>
        </p:nvSpPr>
        <p:spPr>
          <a:xfrm>
            <a:off x="6701890" y="2395259"/>
            <a:ext cx="4826000" cy="1767138"/>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“Yeah, she showed me videos and stuff. Because obviously I just thought it was a bad thing, people assume you're different. And she just built my confidence up and said, ‘It’s not, look at all these famous people who have got it’ and then just talked about it.” </a:t>
            </a:r>
          </a:p>
        </p:txBody>
      </p:sp>
      <p:sp>
        <p:nvSpPr>
          <p:cNvPr id="13" name="Rounded Rectangular Callout 12"/>
          <p:cNvSpPr/>
          <p:nvPr/>
        </p:nvSpPr>
        <p:spPr>
          <a:xfrm>
            <a:off x="8126519" y="4483389"/>
            <a:ext cx="3724585" cy="2011767"/>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“If I could make it last forever I genuinely would. It has honestly helped so much. And the fact that I’ve got [YJS worker] there to remind me how much I’ve changed and how much I’ve grown and matured and got on better.” </a:t>
            </a:r>
          </a:p>
        </p:txBody>
      </p:sp>
      <p:sp>
        <p:nvSpPr>
          <p:cNvPr id="14" name="Rounded Rectangular Callout 13"/>
          <p:cNvSpPr/>
          <p:nvPr/>
        </p:nvSpPr>
        <p:spPr>
          <a:xfrm>
            <a:off x="2698645" y="4967249"/>
            <a:ext cx="5185833" cy="1615689"/>
          </a:xfrm>
          <a:prstGeom prst="wedgeRoundRectCallou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 remember [YJS worker] taking me to the park, the park where I’m always hanging out...  I had to draw down all the antisocial behaviour. And then after, he told me to run around the whole park, trying to tire me 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547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Conclusion</a:t>
            </a: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21</a:t>
            </a:fld>
            <a:endParaRPr lang="en-GB" dirty="0">
              <a:latin typeface="Franklin Gothic Book" panose="020B0503020102020204" pitchFamily="34" charset="0"/>
            </a:endParaRPr>
          </a:p>
        </p:txBody>
      </p:sp>
      <p:sp>
        <p:nvSpPr>
          <p:cNvPr id="12" name="Content Placeholder 2">
            <a:extLst>
              <a:ext uri="{FF2B5EF4-FFF2-40B4-BE49-F238E27FC236}">
                <a16:creationId xmlns:a16="http://schemas.microsoft.com/office/drawing/2014/main" id="{6569BE46-A94A-D22A-44E5-511FB45E22FB}"/>
              </a:ext>
            </a:extLst>
          </p:cNvPr>
          <p:cNvSpPr txBox="1">
            <a:spLocks/>
          </p:cNvSpPr>
          <p:nvPr/>
        </p:nvSpPr>
        <p:spPr>
          <a:xfrm>
            <a:off x="588433" y="1571873"/>
            <a:ext cx="11215640" cy="4784477"/>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1ABC97"/>
                </a:solidFill>
                <a:latin typeface="Franklin Gothic Book" panose="020B0503020102020204" pitchFamily="34" charset="0"/>
                <a:ea typeface="+mn-ea"/>
                <a:cs typeface="+mn-cs"/>
              </a:defRPr>
            </a:lvl1pPr>
            <a:lvl2pPr marL="1778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4pPr>
            <a:lvl5pPr marL="35560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400" b="0" dirty="0">
                <a:solidFill>
                  <a:srgbClr val="1AA39A"/>
                </a:solidFill>
              </a:rPr>
              <a:t>The youth justice system is not currently working for children. To address this, the priorities should be to: </a:t>
            </a:r>
          </a:p>
          <a:p>
            <a:endParaRPr lang="en-US" sz="3400" b="0" dirty="0">
              <a:solidFill>
                <a:schemeClr val="tx1"/>
              </a:solidFill>
            </a:endParaRPr>
          </a:p>
          <a:p>
            <a:pPr marL="342900" indent="-342900">
              <a:buFont typeface="Arial" panose="020B0604020202020204" pitchFamily="34" charset="0"/>
              <a:buChar char="•"/>
            </a:pPr>
            <a:r>
              <a:rPr lang="en-GB" sz="3100" b="0" dirty="0">
                <a:solidFill>
                  <a:schemeClr val="tx1"/>
                </a:solidFill>
              </a:rPr>
              <a:t>Ensure the policing of children is responding appropriately to the needs of children with SEND</a:t>
            </a:r>
          </a:p>
          <a:p>
            <a:pPr marL="342900" indent="-342900">
              <a:buFont typeface="Arial" panose="020B0604020202020204" pitchFamily="34" charset="0"/>
              <a:buChar char="•"/>
            </a:pPr>
            <a:r>
              <a:rPr lang="en-GB" sz="3100" b="0" dirty="0">
                <a:solidFill>
                  <a:schemeClr val="tx1"/>
                </a:solidFill>
              </a:rPr>
              <a:t>Provide clarity on the requirements surrounding admission of guilt, acceptance of responsibility and remorse</a:t>
            </a:r>
          </a:p>
          <a:p>
            <a:pPr marL="342900" indent="-342900">
              <a:buFont typeface="Arial" panose="020B0604020202020204" pitchFamily="34" charset="0"/>
              <a:buChar char="•"/>
            </a:pPr>
            <a:r>
              <a:rPr lang="en-GB" sz="3100" b="0" dirty="0">
                <a:solidFill>
                  <a:schemeClr val="tx1"/>
                </a:solidFill>
              </a:rPr>
              <a:t>Ensure that children with SEND are receiving adequate and accessible legal advice</a:t>
            </a:r>
          </a:p>
          <a:p>
            <a:pPr marL="342900" indent="-342900">
              <a:buFont typeface="Arial" panose="020B0604020202020204" pitchFamily="34" charset="0"/>
              <a:buChar char="•"/>
            </a:pPr>
            <a:r>
              <a:rPr lang="en-GB" sz="3100" b="0" dirty="0">
                <a:solidFill>
                  <a:schemeClr val="tx1"/>
                </a:solidFill>
              </a:rPr>
              <a:t>Share good practice between youth justice services around adapting interventions to children with SEND</a:t>
            </a:r>
          </a:p>
          <a:p>
            <a:pPr marL="342900" indent="-342900">
              <a:buFont typeface="Arial" panose="020B0604020202020204" pitchFamily="34" charset="0"/>
              <a:buChar char="•"/>
            </a:pPr>
            <a:r>
              <a:rPr lang="en-GB" sz="3100" b="0" dirty="0">
                <a:solidFill>
                  <a:schemeClr val="tx1"/>
                </a:solidFill>
              </a:rPr>
              <a:t>Expand youth justice services’ diversion processes to include co-location of speech and language therapists and balanced joint decision-making panels</a:t>
            </a:r>
          </a:p>
          <a:p>
            <a:pPr marL="457200" indent="-457200">
              <a:buFont typeface="+mj-lt"/>
              <a:buAutoNum type="arabicPeriod"/>
            </a:pPr>
            <a:endParaRPr lang="en-GB" sz="2400" b="0" dirty="0">
              <a:solidFill>
                <a:schemeClr val="tx1"/>
              </a:solidFill>
            </a:endParaRPr>
          </a:p>
          <a:p>
            <a:pPr marL="457200" indent="-457200">
              <a:buFont typeface="+mj-lt"/>
              <a:buAutoNum type="arabicPeriod"/>
            </a:pPr>
            <a:endParaRPr lang="en-US" sz="2400" b="0" dirty="0">
              <a:solidFill>
                <a:schemeClr val="tx1"/>
              </a:solidFill>
            </a:endParaRPr>
          </a:p>
          <a:p>
            <a:pPr marL="457200" indent="-457200">
              <a:buFont typeface="+mj-lt"/>
              <a:buAutoNum type="arabicPeriod"/>
            </a:pPr>
            <a:endParaRPr lang="en-US" sz="2400" b="0" dirty="0">
              <a:solidFill>
                <a:schemeClr val="tx1"/>
              </a:solidFill>
              <a:latin typeface="Franklin Gothic Book" panose="020B0503020102020204" pitchFamily="34" charset="0"/>
            </a:endParaRPr>
          </a:p>
          <a:p>
            <a:pPr marL="457200" indent="-457200">
              <a:buFont typeface="Arial" panose="020B0604020202020204" pitchFamily="34" charset="0"/>
              <a:buChar char="•"/>
            </a:pPr>
            <a:endParaRPr lang="en-US" sz="2800" b="0" dirty="0">
              <a:solidFill>
                <a:schemeClr val="tx1"/>
              </a:solidFill>
            </a:endParaRPr>
          </a:p>
          <a:p>
            <a:pPr marL="457200" indent="-457200">
              <a:buFont typeface="Arial" panose="020B0604020202020204" pitchFamily="34" charset="0"/>
              <a:buChar char="•"/>
            </a:pPr>
            <a:endParaRPr lang="en-US" sz="2800" b="0" dirty="0">
              <a:solidFill>
                <a:schemeClr val="tx1"/>
              </a:solidFill>
            </a:endParaRPr>
          </a:p>
        </p:txBody>
      </p:sp>
    </p:spTree>
    <p:extLst>
      <p:ext uri="{BB962C8B-B14F-4D97-AF65-F5344CB8AC3E}">
        <p14:creationId xmlns:p14="http://schemas.microsoft.com/office/powerpoint/2010/main" val="2004921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3200" dirty="0">
                <a:solidFill>
                  <a:prstClr val="white"/>
                </a:solidFill>
                <a:latin typeface="Franklin Gothic Book" panose="020B0503020102020204" pitchFamily="34" charset="0"/>
              </a:rPr>
              <a:t>Our work</a:t>
            </a:r>
            <a:endParaRPr kumimoji="0" lang="en-GB" sz="3200" b="0" i="1" u="none" strike="noStrike" kern="1200" cap="none" spc="0" normalizeH="0" baseline="0" noProof="0" dirty="0">
              <a:ln>
                <a:noFill/>
              </a:ln>
              <a:solidFill>
                <a:prstClr val="white"/>
              </a:solidFill>
              <a:effectLst/>
              <a:uLnTx/>
              <a:uFillTx/>
              <a:latin typeface="Franklin Gothic Book" panose="020B0503020102020204" pitchFamily="34" charset="0"/>
            </a:endParaRPr>
          </a:p>
        </p:txBody>
      </p:sp>
      <p:sp>
        <p:nvSpPr>
          <p:cNvPr id="6" name="Content Placeholder 2"/>
          <p:cNvSpPr txBox="1">
            <a:spLocks/>
          </p:cNvSpPr>
          <p:nvPr/>
        </p:nvSpPr>
        <p:spPr>
          <a:xfrm>
            <a:off x="338667" y="2345267"/>
            <a:ext cx="11512437" cy="38726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7" name="Footer Placeholder 2"/>
          <p:cNvSpPr>
            <a:spLocks noGrp="1"/>
          </p:cNvSpPr>
          <p:nvPr>
            <p:ph type="ftr" sz="quarter" idx="11"/>
          </p:nvPr>
        </p:nvSpPr>
        <p:spPr>
          <a:xfrm>
            <a:off x="2519265" y="6356350"/>
            <a:ext cx="723122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3537A-61D4-4C8B-A810-C212CA4599AB}" type="slidenum">
              <a:rPr kumimoji="0" lang="en-GB"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tint val="75000"/>
                </a:prstClr>
              </a:solidFill>
              <a:effectLst/>
              <a:uLnTx/>
              <a:uFillTx/>
              <a:latin typeface="Franklin Gothic Book" panose="020B0503020102020204" pitchFamily="34" charset="0"/>
              <a:ea typeface="+mn-ea"/>
              <a:cs typeface="+mn-cs"/>
            </a:endParaRPr>
          </a:p>
        </p:txBody>
      </p:sp>
      <p:sp>
        <p:nvSpPr>
          <p:cNvPr id="8" name="Content Placeholder 2"/>
          <p:cNvSpPr txBox="1">
            <a:spLocks/>
          </p:cNvSpPr>
          <p:nvPr/>
        </p:nvSpPr>
        <p:spPr>
          <a:xfrm>
            <a:off x="491068" y="1468968"/>
            <a:ext cx="10742990" cy="45280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rPr>
              <a:t>You can find our other research on the topic of ‘Securing Equal Diversion’ on our website:</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ndParaRP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Franklin Gothic Book" panose="020B0503020102020204" pitchFamily="34" charset="0"/>
                <a:hlinkClick r:id="rId3"/>
              </a:rPr>
              <a:t>Equal Diversion? Racial disproportionality in Youth diversion</a:t>
            </a:r>
            <a:endParaRPr kumimoji="0" lang="en-GB" b="0" i="0" u="none" strike="noStrike" kern="1200" cap="none" spc="0" normalizeH="0" baseline="0" noProof="0" dirty="0">
              <a:ln>
                <a:noFill/>
              </a:ln>
              <a:solidFill>
                <a:prstClr val="black"/>
              </a:solidFill>
              <a:effectLst/>
              <a:uLnTx/>
              <a:uFillTx/>
              <a:latin typeface="Franklin Gothic Book" panose="020B0503020102020204" pitchFamily="34" charset="0"/>
            </a:endParaRP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Franklin Gothic Book" panose="020B0503020102020204" pitchFamily="34" charset="0"/>
                <a:hlinkClick r:id="rId4"/>
              </a:rPr>
              <a:t>Children and young people’s voices on youth diversion and disparity</a:t>
            </a:r>
            <a:endParaRPr kumimoji="0" lang="en-GB" b="0" i="0" u="none" strike="noStrike" kern="1200" cap="none" spc="0" normalizeH="0" baseline="0" noProof="0" dirty="0">
              <a:ln>
                <a:noFill/>
              </a:ln>
              <a:solidFill>
                <a:prstClr val="black"/>
              </a:solidFill>
              <a:effectLst/>
              <a:uLnTx/>
              <a:uFillTx/>
              <a:latin typeface="Franklin Gothic Book" panose="020B0503020102020204" pitchFamily="34" charset="0"/>
            </a:endParaRP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Franklin Gothic Book" panose="020B0503020102020204" pitchFamily="34" charset="0"/>
                <a:hlinkClick r:id="rId5"/>
              </a:rPr>
              <a:t>Literature Review: Exploring the Responsiveness of Youth Diversion to Children with SEND</a:t>
            </a:r>
            <a:endParaRPr kumimoji="0" lang="en-US" b="0" i="0" u="none" strike="noStrike" kern="1200" cap="none" spc="0" normalizeH="0" baseline="0" noProof="0" dirty="0">
              <a:ln>
                <a:noFill/>
              </a:ln>
              <a:solidFill>
                <a:prstClr val="black"/>
              </a:solidFill>
              <a:effectLst/>
              <a:uLnTx/>
              <a:uFillTx/>
              <a:latin typeface="Franklin Gothic Book" panose="020B0503020102020204" pitchFamily="34" charset="0"/>
            </a:endParaRPr>
          </a:p>
          <a:p>
            <a:pPr marL="800100" lvl="1" indent="-342900"/>
            <a:r>
              <a:rPr lang="en-GB" dirty="0">
                <a:solidFill>
                  <a:prstClr val="black"/>
                </a:solidFill>
                <a:latin typeface="Franklin Gothic Book" panose="020B0503020102020204" pitchFamily="34" charset="0"/>
                <a:hlinkClick r:id="rId6"/>
              </a:rPr>
              <a:t>How is youth diversion working for children with special educational needs and disabilities?</a:t>
            </a:r>
            <a:endParaRPr lang="en-GB" dirty="0">
              <a:solidFill>
                <a:prstClr val="black"/>
              </a:solidFill>
              <a:latin typeface="Franklin Gothic Book" panose="020B0503020102020204" pitchFamily="34" charset="0"/>
            </a:endParaRPr>
          </a:p>
          <a:p>
            <a:pPr marL="457200" lvl="1" indent="0">
              <a:buNone/>
            </a:pPr>
            <a:endParaRPr kumimoji="0" lang="en-US" b="0" i="0" u="none" strike="noStrike" kern="1200" cap="none" spc="0" normalizeH="0" baseline="0" noProof="0" dirty="0">
              <a:ln>
                <a:noFill/>
              </a:ln>
              <a:solidFill>
                <a:prstClr val="black"/>
              </a:solidFill>
              <a:effectLst/>
              <a:uLnTx/>
              <a:uFillTx/>
              <a:latin typeface="Franklin Gothic Book" panose="020B05030201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Franklin Gothic Book" panose="020B0503020102020204" pitchFamily="34" charset="0"/>
              </a:rPr>
              <a:t>Quarterly</a:t>
            </a: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rPr>
              <a:t> </a:t>
            </a: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hlinkClick r:id="rId7"/>
              </a:rPr>
              <a:t>bulletin</a:t>
            </a:r>
            <a:endPar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3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444967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8667" y="3716867"/>
            <a:ext cx="11512907" cy="524933"/>
          </a:xfrm>
          <a:prstGeom prst="rect">
            <a:avLst/>
          </a:prstGeom>
          <a:solidFill>
            <a:schemeClr val="bg1">
              <a:lumMod val="75000"/>
            </a:schemeClr>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38667" y="1532467"/>
            <a:ext cx="11512907" cy="4823883"/>
          </a:xfrm>
        </p:spPr>
        <p:txBody>
          <a:bodyPr anchor="t">
            <a:normAutofit/>
          </a:bodyPr>
          <a:lstStyle/>
          <a:p>
            <a:pPr marL="457200" indent="-457200">
              <a:buFont typeface="Arial" panose="020B0604020202020204" pitchFamily="34" charset="0"/>
              <a:buChar char="•"/>
            </a:pPr>
            <a:r>
              <a:rPr lang="en-GB" dirty="0">
                <a:solidFill>
                  <a:schemeClr val="tx1"/>
                </a:solidFill>
              </a:rPr>
              <a:t>Current landscape</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Areas for improvement</a:t>
            </a:r>
          </a:p>
          <a:p>
            <a:pPr marL="457200" indent="-457200">
              <a:buFont typeface="Arial" panose="020B0604020202020204" pitchFamily="34" charset="0"/>
              <a:buChar char="•"/>
            </a:pPr>
            <a:endParaRPr lang="en-GB" sz="1600" dirty="0">
              <a:solidFill>
                <a:schemeClr val="tx1"/>
              </a:solidFill>
            </a:endParaRPr>
          </a:p>
          <a:p>
            <a:pPr marL="812800" lvl="4" indent="-457200"/>
            <a:r>
              <a:rPr lang="en-GB" sz="2800" b="1" dirty="0">
                <a:solidFill>
                  <a:srgbClr val="1AA39A"/>
                </a:solidFill>
              </a:rPr>
              <a:t>Equal access to diversion</a:t>
            </a:r>
          </a:p>
          <a:p>
            <a:pPr marL="812800" lvl="4" indent="-457200"/>
            <a:r>
              <a:rPr lang="en-GB" sz="2800" b="1" dirty="0">
                <a:solidFill>
                  <a:srgbClr val="1AA39A"/>
                </a:solidFill>
              </a:rPr>
              <a:t>Inspection framework</a:t>
            </a:r>
          </a:p>
          <a:p>
            <a:pPr marL="812800" lvl="4" indent="-457200"/>
            <a:r>
              <a:rPr lang="en-GB" sz="2800" b="1" dirty="0">
                <a:solidFill>
                  <a:srgbClr val="1AA39A"/>
                </a:solidFill>
              </a:rPr>
              <a:t>Data</a:t>
            </a:r>
          </a:p>
          <a:p>
            <a:pPr marL="812800" lvl="4" indent="-457200"/>
            <a:r>
              <a:rPr lang="en-GB" sz="2800" b="1" dirty="0">
                <a:solidFill>
                  <a:srgbClr val="1AA39A"/>
                </a:solidFill>
              </a:rPr>
              <a:t>Funding</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Youth justice partnership: Our Practice offer</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What we are covering</a:t>
            </a: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23</a:t>
            </a:fld>
            <a:endParaRPr lang="en-GB" dirty="0">
              <a:latin typeface="Franklin Gothic Book" panose="020B0503020102020204" pitchFamily="34" charset="0"/>
            </a:endParaRPr>
          </a:p>
        </p:txBody>
      </p:sp>
    </p:spTree>
    <p:extLst>
      <p:ext uri="{BB962C8B-B14F-4D97-AF65-F5344CB8AC3E}">
        <p14:creationId xmlns:p14="http://schemas.microsoft.com/office/powerpoint/2010/main" val="1046009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Inspecting diversion and OOCDs for children </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24</a:t>
            </a:fld>
            <a:endParaRPr lang="en-GB" dirty="0">
              <a:latin typeface="Franklin Gothic Book" panose="020B0503020102020204" pitchFamily="34" charset="0"/>
            </a:endParaRPr>
          </a:p>
        </p:txBody>
      </p:sp>
      <p:sp>
        <p:nvSpPr>
          <p:cNvPr id="3" name="Rectangle 2"/>
          <p:cNvSpPr/>
          <p:nvPr/>
        </p:nvSpPr>
        <p:spPr>
          <a:xfrm>
            <a:off x="593766" y="1992738"/>
            <a:ext cx="11247699" cy="3416320"/>
          </a:xfrm>
          <a:prstGeom prst="rect">
            <a:avLst/>
          </a:prstGeom>
        </p:spPr>
        <p:txBody>
          <a:bodyPr wrap="square">
            <a:spAutoFit/>
          </a:bodyPr>
          <a:lstStyle/>
          <a:p>
            <a:r>
              <a:rPr lang="en-US" sz="2400" b="1" dirty="0">
                <a:solidFill>
                  <a:srgbClr val="1AA39A"/>
                </a:solidFill>
                <a:latin typeface="Franklin Gothic Book" panose="020B0503020102020204" pitchFamily="34" charset="0"/>
              </a:rPr>
              <a:t>His Majesty’s Inspectorate of Probation (HMIP): youth justice services inspection</a:t>
            </a:r>
          </a:p>
          <a:p>
            <a:endParaRPr lang="en-US" sz="2400" b="1" dirty="0">
              <a:solidFill>
                <a:srgbClr val="1AA39A"/>
              </a:solidFill>
              <a:latin typeface="Franklin Gothic Book" panose="020B0503020102020204" pitchFamily="34" charset="0"/>
            </a:endParaRPr>
          </a:p>
          <a:p>
            <a:r>
              <a:rPr lang="en-US" sz="2000" dirty="0">
                <a:latin typeface="Franklin Gothic Book" panose="020B0503020102020204" pitchFamily="34" charset="0"/>
              </a:rPr>
              <a:t>HMIP’s inspection framework has a clearly defined focus on the delivery, practice and oversight of</a:t>
            </a:r>
          </a:p>
          <a:p>
            <a:r>
              <a:rPr lang="en-US" sz="2000" dirty="0">
                <a:latin typeface="Franklin Gothic Book" panose="020B0503020102020204" pitchFamily="34" charset="0"/>
              </a:rPr>
              <a:t>diversion and OOCDs for children:</a:t>
            </a:r>
          </a:p>
          <a:p>
            <a:endParaRPr lang="en-US" sz="2000" dirty="0">
              <a:latin typeface="Franklin Gothic Book" panose="020B0503020102020204" pitchFamily="34" charset="0"/>
            </a:endParaRPr>
          </a:p>
          <a:p>
            <a:pPr marL="342900" indent="-342900">
              <a:buFont typeface="Wingdings" panose="05000000000000000000" pitchFamily="2" charset="2"/>
              <a:buChar char="Ø"/>
            </a:pPr>
            <a:r>
              <a:rPr lang="en-US" sz="2000" dirty="0">
                <a:latin typeface="Franklin Gothic Book" panose="020B0503020102020204" pitchFamily="34" charset="0"/>
              </a:rPr>
              <a:t>Inspectors look at the assessment, planning, and implementation and delivery of OOCDs for children and young people, and also at the overarching policy and provision for out of court work. Whilst not obvious from this description, this does cover diversion cases and not only OOCDs. </a:t>
            </a:r>
          </a:p>
          <a:p>
            <a:endParaRPr lang="en-US" sz="2400" b="1" dirty="0">
              <a:solidFill>
                <a:srgbClr val="1AA39A"/>
              </a:solidFill>
              <a:latin typeface="Franklin Gothic Book" panose="020B0503020102020204" pitchFamily="34" charset="0"/>
            </a:endParaRPr>
          </a:p>
          <a:p>
            <a:r>
              <a:rPr lang="en-US" sz="2400" b="1" dirty="0">
                <a:solidFill>
                  <a:srgbClr val="1AA39A"/>
                </a:solidFill>
                <a:latin typeface="Franklin Gothic Book" panose="020B0503020102020204" pitchFamily="34" charset="0"/>
              </a:rPr>
              <a:t> </a:t>
            </a:r>
            <a:endParaRPr lang="en-GB" sz="2400" b="1" dirty="0">
              <a:solidFill>
                <a:srgbClr val="1AA39A"/>
              </a:solidFill>
              <a:latin typeface="Franklin Gothic Book" panose="020B0503020102020204" pitchFamily="34" charset="0"/>
            </a:endParaRPr>
          </a:p>
        </p:txBody>
      </p:sp>
    </p:spTree>
    <p:extLst>
      <p:ext uri="{BB962C8B-B14F-4D97-AF65-F5344CB8AC3E}">
        <p14:creationId xmlns:p14="http://schemas.microsoft.com/office/powerpoint/2010/main" val="2649125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Inspecting diversion and OOCDs for children </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25</a:t>
            </a:fld>
            <a:endParaRPr lang="en-GB" dirty="0">
              <a:latin typeface="Franklin Gothic Book" panose="020B0503020102020204" pitchFamily="34" charset="0"/>
            </a:endParaRPr>
          </a:p>
        </p:txBody>
      </p:sp>
      <p:sp>
        <p:nvSpPr>
          <p:cNvPr id="3" name="Rectangle 2"/>
          <p:cNvSpPr/>
          <p:nvPr/>
        </p:nvSpPr>
        <p:spPr>
          <a:xfrm>
            <a:off x="474355" y="1462703"/>
            <a:ext cx="11247699" cy="4893647"/>
          </a:xfrm>
          <a:prstGeom prst="rect">
            <a:avLst/>
          </a:prstGeom>
        </p:spPr>
        <p:txBody>
          <a:bodyPr wrap="square">
            <a:spAutoFit/>
          </a:bodyPr>
          <a:lstStyle/>
          <a:p>
            <a:r>
              <a:rPr lang="en-US" sz="2800" b="1" dirty="0">
                <a:solidFill>
                  <a:srgbClr val="1AA39A"/>
                </a:solidFill>
                <a:latin typeface="Franklin Gothic Book" panose="020B0503020102020204" pitchFamily="34" charset="0"/>
              </a:rPr>
              <a:t>HM Inspectorate of Constabulary and Fire &amp; Rescue Services (HMICFRS)</a:t>
            </a:r>
          </a:p>
          <a:p>
            <a:endParaRPr lang="en-US" sz="2000" dirty="0">
              <a:latin typeface="Franklin Gothic Book" panose="020B0503020102020204" pitchFamily="34" charset="0"/>
            </a:endParaRPr>
          </a:p>
          <a:p>
            <a:r>
              <a:rPr lang="en-US" sz="2000" dirty="0">
                <a:latin typeface="Franklin Gothic Book" panose="020B0503020102020204" pitchFamily="34" charset="0"/>
              </a:rPr>
              <a:t>There are 10 core questions graded in a PEEL assessment when inspecting a police force area. These core questions are each supported by characteristics of good performance. Within these 10, there are no questions specific to diversion or OOCDs or the policing of children who offend; however, the following questions and characteristics could pick up this kind of activity:</a:t>
            </a:r>
          </a:p>
          <a:p>
            <a:endParaRPr lang="en-US" sz="2000" dirty="0">
              <a:latin typeface="Franklin Gothic Book" panose="020B0503020102020204" pitchFamily="34" charset="0"/>
            </a:endParaRPr>
          </a:p>
          <a:p>
            <a:pPr marL="285750" indent="-285750">
              <a:buFont typeface="Wingdings" panose="05000000000000000000" pitchFamily="2" charset="2"/>
              <a:buChar char="Ø"/>
            </a:pPr>
            <a:r>
              <a:rPr lang="en-US" sz="2000" dirty="0">
                <a:latin typeface="Franklin Gothic Book" panose="020B0503020102020204" pitchFamily="34" charset="0"/>
              </a:rPr>
              <a:t>How good is the force at preventing and deterring crime, anti-social behaviour and vulnerability? </a:t>
            </a:r>
          </a:p>
          <a:p>
            <a:pPr marL="285750" indent="-285750">
              <a:buFont typeface="Wingdings" panose="05000000000000000000" pitchFamily="2" charset="2"/>
              <a:buChar char="Ø"/>
            </a:pPr>
            <a:r>
              <a:rPr lang="en-US" sz="2000" dirty="0">
                <a:latin typeface="Franklin Gothic Book" panose="020B0503020102020204" pitchFamily="34" charset="0"/>
              </a:rPr>
              <a:t>The force uses problem solving and works in partnership to prevent crime, anti-social behaviour and vulnerability. </a:t>
            </a:r>
          </a:p>
          <a:p>
            <a:pPr marL="285750" indent="-285750">
              <a:buFont typeface="Wingdings" panose="05000000000000000000" pitchFamily="2" charset="2"/>
              <a:buChar char="Ø"/>
            </a:pPr>
            <a:r>
              <a:rPr lang="en-US" sz="2000" dirty="0">
                <a:latin typeface="Franklin Gothic Book" panose="020B0503020102020204" pitchFamily="34" charset="0"/>
              </a:rPr>
              <a:t>The force works in partnership with a wide range of other organisations in problem solving crime prevention and early intervention activity, which is effective and achieves positive outcomes and reductions in demand. </a:t>
            </a:r>
          </a:p>
          <a:p>
            <a:pPr marL="285750" indent="-285750">
              <a:buFont typeface="Wingdings" panose="05000000000000000000" pitchFamily="2" charset="2"/>
              <a:buChar char="Ø"/>
            </a:pPr>
            <a:r>
              <a:rPr lang="en-US" sz="2000" dirty="0">
                <a:latin typeface="Franklin Gothic Book" panose="020B0503020102020204" pitchFamily="34" charset="0"/>
              </a:rPr>
              <a:t>The force is undertaking early intervention approaches with a focus on positive outcomes.</a:t>
            </a:r>
          </a:p>
          <a:p>
            <a:endParaRPr lang="en-GB" sz="2400" b="1" dirty="0">
              <a:solidFill>
                <a:srgbClr val="1AA39A"/>
              </a:solidFill>
              <a:latin typeface="Franklin Gothic Book" panose="020B0503020102020204" pitchFamily="34" charset="0"/>
            </a:endParaRPr>
          </a:p>
        </p:txBody>
      </p:sp>
    </p:spTree>
    <p:extLst>
      <p:ext uri="{BB962C8B-B14F-4D97-AF65-F5344CB8AC3E}">
        <p14:creationId xmlns:p14="http://schemas.microsoft.com/office/powerpoint/2010/main" val="1406496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a:solidFill>
                  <a:schemeClr val="bg1"/>
                </a:solidFill>
                <a:latin typeface="Franklin Gothic Book" panose="020B0503020102020204" pitchFamily="34" charset="0"/>
              </a:rPr>
              <a:t>PEEL thematic report example</a:t>
            </a:r>
            <a:endParaRPr lang="en-GB" sz="3200" dirty="0">
              <a:solidFill>
                <a:schemeClr val="bg1"/>
              </a:solidFill>
              <a:latin typeface="Franklin Gothic Book" panose="020B0503020102020204" pitchFamily="34" charset="0"/>
            </a:endParaRP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26</a:t>
            </a:fld>
            <a:endParaRPr lang="en-GB" dirty="0">
              <a:latin typeface="Franklin Gothic Book" panose="020B0503020102020204" pitchFamily="34" charset="0"/>
            </a:endParaRPr>
          </a:p>
        </p:txBody>
      </p:sp>
      <p:sp>
        <p:nvSpPr>
          <p:cNvPr id="3" name="Rectangle 2"/>
          <p:cNvSpPr/>
          <p:nvPr/>
        </p:nvSpPr>
        <p:spPr>
          <a:xfrm>
            <a:off x="474355" y="1235826"/>
            <a:ext cx="11247699" cy="6494085"/>
          </a:xfrm>
          <a:prstGeom prst="rect">
            <a:avLst/>
          </a:prstGeom>
        </p:spPr>
        <p:txBody>
          <a:bodyPr wrap="square">
            <a:spAutoFit/>
          </a:bodyPr>
          <a:lstStyle/>
          <a:p>
            <a:r>
              <a:rPr lang="en-US" sz="2800" b="1" dirty="0">
                <a:solidFill>
                  <a:srgbClr val="1AA39A"/>
                </a:solidFill>
                <a:latin typeface="Franklin Gothic Book" panose="020B0503020102020204" pitchFamily="34" charset="0"/>
              </a:rPr>
              <a:t>HMICFRS thematic inspection of how well the police tackle serious youth violence, March 2023</a:t>
            </a:r>
          </a:p>
          <a:p>
            <a:r>
              <a:rPr lang="en-US" dirty="0">
                <a:latin typeface="Franklin Gothic Book" panose="020B0503020102020204" pitchFamily="34" charset="0"/>
              </a:rPr>
              <a:t>This report examined how well police address serious youth violence to reduce violent crime involving young people (particularly between the ages of 14 to 24 years). It aimed to answer three questions, two of which are relevant to diversion and OOCDs:</a:t>
            </a:r>
          </a:p>
          <a:p>
            <a:endParaRPr lang="en-US" dirty="0">
              <a:latin typeface="Franklin Gothic Book" panose="020B0503020102020204" pitchFamily="34" charset="0"/>
            </a:endParaRPr>
          </a:p>
          <a:p>
            <a:pPr marL="285750" indent="-285750">
              <a:buFont typeface="Wingdings" panose="05000000000000000000" pitchFamily="2" charset="2"/>
              <a:buChar char="Ø"/>
            </a:pPr>
            <a:r>
              <a:rPr lang="en-US" b="1" dirty="0">
                <a:latin typeface="Franklin Gothic Book" panose="020B0503020102020204" pitchFamily="34" charset="0"/>
              </a:rPr>
              <a:t>How well do police use their powers of enforcement to reduce serious youth violence, and do they</a:t>
            </a:r>
          </a:p>
          <a:p>
            <a:pPr marL="273050"/>
            <a:r>
              <a:rPr lang="en-US" b="1" dirty="0">
                <a:latin typeface="Franklin Gothic Book" panose="020B0503020102020204" pitchFamily="34" charset="0"/>
              </a:rPr>
              <a:t>understand racial disproportionality?</a:t>
            </a:r>
          </a:p>
          <a:p>
            <a:pPr marL="273050"/>
            <a:endParaRPr lang="en-US" dirty="0">
              <a:latin typeface="Franklin Gothic Book" panose="020B0503020102020204" pitchFamily="34" charset="0"/>
            </a:endParaRPr>
          </a:p>
          <a:p>
            <a:pPr marL="742950" lvl="1" indent="-285750">
              <a:buFont typeface="Arial" panose="020B0604020202020204" pitchFamily="34" charset="0"/>
              <a:buChar char="•"/>
            </a:pPr>
            <a:r>
              <a:rPr lang="en-US" dirty="0">
                <a:latin typeface="Franklin Gothic Book" panose="020B0503020102020204" pitchFamily="34" charset="0"/>
              </a:rPr>
              <a:t>Inspectors looked at the use of Outcome 22 which ‘involves the suspect being diverted to a programme intended to reform them and prevent future offending’. They found that in some circumstances its use was appropriate. </a:t>
            </a:r>
          </a:p>
          <a:p>
            <a:pPr marL="742950" lvl="1" indent="-285750">
              <a:buFont typeface="Arial" panose="020B0604020202020204" pitchFamily="34" charset="0"/>
              <a:buChar char="•"/>
            </a:pPr>
            <a:r>
              <a:rPr lang="en-US" dirty="0">
                <a:latin typeface="Franklin Gothic Book" panose="020B0503020102020204" pitchFamily="34" charset="0"/>
              </a:rPr>
              <a:t>They also found that forces were starting to use this option in relation to serious youth violence, but some officers had a flawed understanding of it, which undermined its use in those forces.</a:t>
            </a:r>
          </a:p>
          <a:p>
            <a:pPr marL="742950" lvl="1" indent="-285750">
              <a:buFont typeface="Arial" panose="020B0604020202020204" pitchFamily="34" charset="0"/>
              <a:buChar char="•"/>
            </a:pPr>
            <a:r>
              <a:rPr lang="en-US" dirty="0">
                <a:latin typeface="Franklin Gothic Book" panose="020B0503020102020204" pitchFamily="34" charset="0"/>
              </a:rPr>
              <a:t>This may disproportionately affect young people from minoritised ethnic groups and contribute to them being more likely to be prosecuted than their white counterparts.</a:t>
            </a:r>
          </a:p>
          <a:p>
            <a:pPr marL="742950" lvl="1" indent="-285750">
              <a:buFont typeface="Arial" panose="020B0604020202020204" pitchFamily="34" charset="0"/>
              <a:buChar char="•"/>
            </a:pPr>
            <a:r>
              <a:rPr lang="en-US" dirty="0">
                <a:latin typeface="Franklin Gothic Book" panose="020B0503020102020204" pitchFamily="34" charset="0"/>
              </a:rPr>
              <a:t>Recommendation: By 31 March 2024, Chief Constables should make sure their officers are trained in the use of Home Office crime Outcome 22.</a:t>
            </a:r>
          </a:p>
          <a:p>
            <a:pPr marL="742950" lvl="1" indent="-285750">
              <a:buFont typeface="Arial" panose="020B0604020202020204" pitchFamily="34" charset="0"/>
              <a:buChar char="•"/>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endParaRPr lang="en-US" dirty="0">
              <a:latin typeface="Franklin Gothic Book" panose="020B0503020102020204" pitchFamily="34" charset="0"/>
            </a:endParaRPr>
          </a:p>
        </p:txBody>
      </p:sp>
    </p:spTree>
    <p:extLst>
      <p:ext uri="{BB962C8B-B14F-4D97-AF65-F5344CB8AC3E}">
        <p14:creationId xmlns:p14="http://schemas.microsoft.com/office/powerpoint/2010/main" val="1419423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Joint thematic report example</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27</a:t>
            </a:fld>
            <a:endParaRPr lang="en-GB" dirty="0">
              <a:latin typeface="Franklin Gothic Book" panose="020B0503020102020204" pitchFamily="34" charset="0"/>
            </a:endParaRPr>
          </a:p>
        </p:txBody>
      </p:sp>
      <p:sp>
        <p:nvSpPr>
          <p:cNvPr id="3" name="Rectangle 2"/>
          <p:cNvSpPr/>
          <p:nvPr/>
        </p:nvSpPr>
        <p:spPr>
          <a:xfrm>
            <a:off x="474355" y="1235826"/>
            <a:ext cx="11247699" cy="9233297"/>
          </a:xfrm>
          <a:prstGeom prst="rect">
            <a:avLst/>
          </a:prstGeom>
        </p:spPr>
        <p:txBody>
          <a:bodyPr wrap="square">
            <a:spAutoFit/>
          </a:bodyPr>
          <a:lstStyle/>
          <a:p>
            <a:r>
              <a:rPr lang="en-US" sz="2400" b="1" dirty="0">
                <a:solidFill>
                  <a:srgbClr val="1AA39A"/>
                </a:solidFill>
                <a:latin typeface="Franklin Gothic Book" panose="020B0503020102020204" pitchFamily="34" charset="0"/>
              </a:rPr>
              <a:t>In March 2018, HMIP and HMICFRS conducted a joint thematic inspection on the use of out of court disposals in the youth justice system</a:t>
            </a:r>
          </a:p>
          <a:p>
            <a:endParaRPr lang="en-US" sz="2400" b="1" dirty="0">
              <a:solidFill>
                <a:srgbClr val="1AA39A"/>
              </a:solidFill>
              <a:latin typeface="Franklin Gothic Book" panose="020B0503020102020204" pitchFamily="34" charset="0"/>
            </a:endParaRPr>
          </a:p>
          <a:p>
            <a:r>
              <a:rPr lang="en-US" dirty="0">
                <a:latin typeface="Franklin Gothic Book" panose="020B0503020102020204" pitchFamily="34" charset="0"/>
              </a:rPr>
              <a:t>It’s recommendations included the following:</a:t>
            </a:r>
          </a:p>
          <a:p>
            <a:endParaRPr lang="en-US" dirty="0">
              <a:latin typeface="Franklin Gothic Book" panose="020B0503020102020204" pitchFamily="34" charset="0"/>
            </a:endParaRPr>
          </a:p>
          <a:p>
            <a:pPr marL="457200" indent="-457200">
              <a:buFont typeface="Wingdings" panose="05000000000000000000" pitchFamily="2" charset="2"/>
              <a:buChar char="Ø"/>
            </a:pPr>
            <a:r>
              <a:rPr lang="en-US" dirty="0">
                <a:latin typeface="Franklin Gothic Book" panose="020B0503020102020204" pitchFamily="34" charset="0"/>
              </a:rPr>
              <a:t>The </a:t>
            </a:r>
            <a:r>
              <a:rPr lang="en-US" b="1" dirty="0">
                <a:latin typeface="Franklin Gothic Book" panose="020B0503020102020204" pitchFamily="34" charset="0"/>
              </a:rPr>
              <a:t>Ministry of Justice </a:t>
            </a:r>
            <a:r>
              <a:rPr lang="en-US" dirty="0">
                <a:latin typeface="Franklin Gothic Book" panose="020B0503020102020204" pitchFamily="34" charset="0"/>
              </a:rPr>
              <a:t>and the </a:t>
            </a:r>
            <a:r>
              <a:rPr lang="en-US" b="1" dirty="0">
                <a:latin typeface="Franklin Gothic Book" panose="020B0503020102020204" pitchFamily="34" charset="0"/>
              </a:rPr>
              <a:t>Youth Justice Board </a:t>
            </a:r>
            <a:r>
              <a:rPr lang="en-US" dirty="0">
                <a:latin typeface="Franklin Gothic Book" panose="020B0503020102020204" pitchFamily="34" charset="0"/>
              </a:rPr>
              <a:t>should: Include community resolutions in CJS reoffending statistics, and evaluate their effectiveness in reducing offending and improving outcomes for children.</a:t>
            </a:r>
          </a:p>
          <a:p>
            <a:pPr marL="457200" indent="-457200">
              <a:buFont typeface="Wingdings" panose="05000000000000000000" pitchFamily="2" charset="2"/>
              <a:buChar char="Ø"/>
            </a:pPr>
            <a:r>
              <a:rPr lang="en-US" dirty="0">
                <a:latin typeface="Franklin Gothic Book" panose="020B0503020102020204" pitchFamily="34" charset="0"/>
              </a:rPr>
              <a:t>The </a:t>
            </a:r>
            <a:r>
              <a:rPr lang="en-US" b="1" dirty="0">
                <a:latin typeface="Franklin Gothic Book" panose="020B0503020102020204" pitchFamily="34" charset="0"/>
              </a:rPr>
              <a:t>Youth Justice Board </a:t>
            </a:r>
            <a:r>
              <a:rPr lang="en-US" dirty="0">
                <a:latin typeface="Franklin Gothic Book" panose="020B0503020102020204" pitchFamily="34" charset="0"/>
              </a:rPr>
              <a:t>should: Make sure that guidance on use of Asset Plus or other assessment frameworks meets the needs of local areas when seeking to undertake OOCDs work.</a:t>
            </a:r>
          </a:p>
          <a:p>
            <a:pPr marL="457200" indent="-457200">
              <a:buFont typeface="Wingdings" panose="05000000000000000000" pitchFamily="2" charset="2"/>
              <a:buChar char="Ø"/>
            </a:pPr>
            <a:r>
              <a:rPr lang="en-US" b="1" dirty="0">
                <a:latin typeface="Franklin Gothic Book" panose="020B0503020102020204" pitchFamily="34" charset="0"/>
              </a:rPr>
              <a:t>YJSs</a:t>
            </a:r>
            <a:r>
              <a:rPr lang="en-US" dirty="0">
                <a:latin typeface="Franklin Gothic Book" panose="020B0503020102020204" pitchFamily="34" charset="0"/>
              </a:rPr>
              <a:t> and </a:t>
            </a:r>
            <a:r>
              <a:rPr lang="en-US" b="1" dirty="0">
                <a:latin typeface="Franklin Gothic Book" panose="020B0503020102020204" pitchFamily="34" charset="0"/>
              </a:rPr>
              <a:t>chief constables </a:t>
            </a:r>
            <a:r>
              <a:rPr lang="en-US" dirty="0">
                <a:latin typeface="Franklin Gothic Book" panose="020B0503020102020204" pitchFamily="34" charset="0"/>
              </a:rPr>
              <a:t>should:  Make sure that all victims have a fully informed and effective opportunity to have their views heard, and to receive an appropriate restorative intervention and make sure that children understand the implications of receiving an OOCD before they are asked to accept it.</a:t>
            </a:r>
          </a:p>
          <a:p>
            <a:pPr marL="457200" indent="-457200">
              <a:buFont typeface="Wingdings" panose="05000000000000000000" pitchFamily="2" charset="2"/>
              <a:buChar char="Ø"/>
            </a:pPr>
            <a:r>
              <a:rPr lang="en-US" b="1" dirty="0">
                <a:latin typeface="Franklin Gothic Book" panose="020B0503020102020204" pitchFamily="34" charset="0"/>
              </a:rPr>
              <a:t>YJSs</a:t>
            </a:r>
            <a:r>
              <a:rPr lang="en-US" dirty="0">
                <a:latin typeface="Franklin Gothic Book" panose="020B0503020102020204" pitchFamily="34" charset="0"/>
              </a:rPr>
              <a:t> should: Make sure that assessment and planning are of good quality, and take account of the child’s views on what may help them to avoid offending and make sure that decision making is informed by assessment of the child.</a:t>
            </a:r>
          </a:p>
          <a:p>
            <a:pPr marL="457200" indent="-457200">
              <a:buFont typeface="Wingdings" panose="05000000000000000000" pitchFamily="2" charset="2"/>
              <a:buChar char="Ø"/>
            </a:pPr>
            <a:r>
              <a:rPr lang="en-US" b="1" dirty="0">
                <a:latin typeface="Franklin Gothic Book" panose="020B0503020102020204" pitchFamily="34" charset="0"/>
              </a:rPr>
              <a:t>Chief constables </a:t>
            </a:r>
            <a:r>
              <a:rPr lang="en-US" dirty="0">
                <a:latin typeface="Franklin Gothic Book" panose="020B0503020102020204" pitchFamily="34" charset="0"/>
              </a:rPr>
              <a:t>should: Make sure that referrals to YJSs are sufficiently timely to meet the needs of victims for speedy justice and achieve the objectives of OOCDs and make the YJS aware of all community resolutions given by the police.</a:t>
            </a: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457200" indent="-457200">
              <a:buFont typeface="Wingdings" panose="05000000000000000000" pitchFamily="2" charset="2"/>
              <a:buChar char="Ø"/>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endParaRPr lang="en-US" dirty="0">
              <a:latin typeface="Franklin Gothic Book" panose="020B0503020102020204" pitchFamily="34" charset="0"/>
            </a:endParaRPr>
          </a:p>
        </p:txBody>
      </p:sp>
      <p:sp>
        <p:nvSpPr>
          <p:cNvPr id="4" name="5-Point Star 3"/>
          <p:cNvSpPr/>
          <p:nvPr/>
        </p:nvSpPr>
        <p:spPr>
          <a:xfrm>
            <a:off x="387620" y="3360077"/>
            <a:ext cx="503253" cy="533385"/>
          </a:xfrm>
          <a:prstGeom prst="star5">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6" name="5-Point Star 5"/>
          <p:cNvSpPr/>
          <p:nvPr/>
        </p:nvSpPr>
        <p:spPr>
          <a:xfrm>
            <a:off x="379083" y="4754125"/>
            <a:ext cx="503253" cy="536933"/>
          </a:xfrm>
          <a:prstGeom prst="star5">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7" name="Multiply 6"/>
          <p:cNvSpPr/>
          <p:nvPr/>
        </p:nvSpPr>
        <p:spPr>
          <a:xfrm>
            <a:off x="345856" y="2689332"/>
            <a:ext cx="631751" cy="681533"/>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8" name="Multiply 7"/>
          <p:cNvSpPr/>
          <p:nvPr/>
        </p:nvSpPr>
        <p:spPr>
          <a:xfrm>
            <a:off x="334613" y="3988087"/>
            <a:ext cx="609266" cy="592012"/>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9" name="Multiply 8"/>
          <p:cNvSpPr/>
          <p:nvPr/>
        </p:nvSpPr>
        <p:spPr>
          <a:xfrm>
            <a:off x="314292" y="5494551"/>
            <a:ext cx="639247" cy="715846"/>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735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Practitioner and inspector insights </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28</a:t>
            </a:fld>
            <a:endParaRPr lang="en-GB" dirty="0">
              <a:latin typeface="Franklin Gothic Book" panose="020B0503020102020204" pitchFamily="34" charset="0"/>
            </a:endParaRPr>
          </a:p>
        </p:txBody>
      </p:sp>
      <p:sp>
        <p:nvSpPr>
          <p:cNvPr id="3" name="Rectangle 2"/>
          <p:cNvSpPr/>
          <p:nvPr/>
        </p:nvSpPr>
        <p:spPr>
          <a:xfrm>
            <a:off x="474355" y="1235826"/>
            <a:ext cx="11247699" cy="2092881"/>
          </a:xfrm>
          <a:prstGeom prst="rect">
            <a:avLst/>
          </a:prstGeom>
        </p:spPr>
        <p:txBody>
          <a:bodyPr wrap="square">
            <a:spAutoFit/>
          </a:bodyPr>
          <a:lstStyle/>
          <a:p>
            <a:endParaRPr lang="en-US" dirty="0">
              <a:latin typeface="Franklin Gothic Book" panose="020B0503020102020204" pitchFamily="34" charset="0"/>
            </a:endParaRPr>
          </a:p>
          <a:p>
            <a:pPr marL="615950" indent="-342900">
              <a:buFont typeface="Arial" panose="020B0604020202020204" pitchFamily="34" charset="0"/>
              <a:buChar char="•"/>
            </a:pPr>
            <a:endParaRPr lang="en-US" sz="2000" b="1" dirty="0">
              <a:solidFill>
                <a:srgbClr val="1AA39A"/>
              </a:solidFill>
              <a:latin typeface="Franklin Gothic Book" panose="020B0503020102020204" pitchFamily="34" charset="0"/>
            </a:endParaRPr>
          </a:p>
          <a:p>
            <a:pPr marL="273050"/>
            <a:r>
              <a:rPr lang="en-US" sz="2000" b="1" dirty="0">
                <a:solidFill>
                  <a:srgbClr val="1AA39A"/>
                </a:solidFill>
                <a:latin typeface="Franklin Gothic Book" panose="020B0503020102020204" pitchFamily="34" charset="0"/>
              </a:rPr>
              <a:t> </a:t>
            </a:r>
          </a:p>
          <a:p>
            <a:pPr marL="742950" lvl="1" indent="-285750">
              <a:buFont typeface="Arial" panose="020B0604020202020204" pitchFamily="34" charset="0"/>
              <a:buChar char="•"/>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endParaRPr lang="en-US" dirty="0">
              <a:latin typeface="Franklin Gothic Book" panose="020B0503020102020204" pitchFamily="34" charset="0"/>
            </a:endParaRPr>
          </a:p>
        </p:txBody>
      </p:sp>
      <p:sp>
        <p:nvSpPr>
          <p:cNvPr id="4" name="Rectangle 3"/>
          <p:cNvSpPr/>
          <p:nvPr/>
        </p:nvSpPr>
        <p:spPr>
          <a:xfrm>
            <a:off x="474355" y="1235826"/>
            <a:ext cx="11113042" cy="6740307"/>
          </a:xfrm>
          <a:prstGeom prst="rect">
            <a:avLst/>
          </a:prstGeom>
        </p:spPr>
        <p:txBody>
          <a:bodyPr wrap="square">
            <a:spAutoFit/>
          </a:bodyPr>
          <a:lstStyle/>
          <a:p>
            <a:pPr marL="285750" indent="-285750">
              <a:buFont typeface="Arial" panose="020B0604020202020204" pitchFamily="34" charset="0"/>
              <a:buChar char="•"/>
            </a:pPr>
            <a:r>
              <a:rPr lang="en-US" dirty="0">
                <a:latin typeface="Franklin Gothic Book" panose="020B0503020102020204" pitchFamily="34" charset="0"/>
              </a:rPr>
              <a:t>They </a:t>
            </a:r>
            <a:r>
              <a:rPr lang="en-US" dirty="0">
                <a:solidFill>
                  <a:srgbClr val="1AA39A"/>
                </a:solidFill>
                <a:latin typeface="Franklin Gothic Book" panose="020B0503020102020204" pitchFamily="34" charset="0"/>
              </a:rPr>
              <a:t>have a lack of understanding of how other inspectorates operate </a:t>
            </a:r>
            <a:r>
              <a:rPr lang="en-US" dirty="0">
                <a:latin typeface="Franklin Gothic Book" panose="020B0503020102020204" pitchFamily="34" charset="0"/>
              </a:rPr>
              <a:t>and what is expected of the agency they are inspecting. </a:t>
            </a:r>
          </a:p>
          <a:p>
            <a:pPr marL="285750" indent="-285750">
              <a:buFont typeface="Arial" panose="020B0604020202020204" pitchFamily="34" charset="0"/>
              <a:buChar char="•"/>
            </a:pP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Practitioners reported that typically </a:t>
            </a:r>
            <a:r>
              <a:rPr lang="en-US" dirty="0">
                <a:solidFill>
                  <a:srgbClr val="1AA39A"/>
                </a:solidFill>
                <a:latin typeface="Franklin Gothic Book" panose="020B0503020102020204" pitchFamily="34" charset="0"/>
              </a:rPr>
              <a:t>they responded to recommendations made by the inspectorate for their organisation</a:t>
            </a:r>
            <a:r>
              <a:rPr lang="en-US" dirty="0">
                <a:latin typeface="Franklin Gothic Book" panose="020B0503020102020204" pitchFamily="34" charset="0"/>
              </a:rPr>
              <a:t>, as opposed to those made by other inspectorates.</a:t>
            </a:r>
          </a:p>
          <a:p>
            <a:pPr marL="285750" indent="-285750">
              <a:buFont typeface="Arial" panose="020B0604020202020204" pitchFamily="34" charset="0"/>
              <a:buChar char="•"/>
            </a:pP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Effective partnership working is inspected by each inspectorate but </a:t>
            </a:r>
            <a:r>
              <a:rPr lang="en-US" dirty="0">
                <a:solidFill>
                  <a:srgbClr val="1AA39A"/>
                </a:solidFill>
                <a:latin typeface="Franklin Gothic Book" panose="020B0503020102020204" pitchFamily="34" charset="0"/>
              </a:rPr>
              <a:t>rarely are there any specifics on which agencies/organisations</a:t>
            </a:r>
            <a:r>
              <a:rPr lang="en-US" dirty="0">
                <a:latin typeface="Franklin Gothic Book" panose="020B0503020102020204" pitchFamily="34" charset="0"/>
              </a:rPr>
              <a:t> they are referring to. </a:t>
            </a:r>
          </a:p>
          <a:p>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Youth justice police officers </a:t>
            </a:r>
            <a:r>
              <a:rPr lang="en-US" dirty="0">
                <a:solidFill>
                  <a:srgbClr val="1AA39A"/>
                </a:solidFill>
                <a:latin typeface="Franklin Gothic Book" panose="020B0503020102020204" pitchFamily="34" charset="0"/>
              </a:rPr>
              <a:t>do not always feel their work is captured</a:t>
            </a:r>
            <a:r>
              <a:rPr lang="en-US" dirty="0">
                <a:latin typeface="Franklin Gothic Book" panose="020B0503020102020204" pitchFamily="34" charset="0"/>
              </a:rPr>
              <a:t> in the PEEL assessments</a:t>
            </a:r>
          </a:p>
          <a:p>
            <a:pPr marL="285750" indent="-285750">
              <a:buFont typeface="Arial" panose="020B0604020202020204" pitchFamily="34" charset="0"/>
              <a:buChar char="•"/>
            </a:pP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The </a:t>
            </a:r>
            <a:r>
              <a:rPr lang="en-US" dirty="0">
                <a:solidFill>
                  <a:srgbClr val="1AA39A"/>
                </a:solidFill>
                <a:latin typeface="Franklin Gothic Book" panose="020B0503020102020204" pitchFamily="34" charset="0"/>
              </a:rPr>
              <a:t>policing of children </a:t>
            </a:r>
            <a:r>
              <a:rPr lang="en-US" dirty="0">
                <a:latin typeface="Franklin Gothic Book" panose="020B0503020102020204" pitchFamily="34" charset="0"/>
              </a:rPr>
              <a:t>was highlighted as an area of policing that would benefit from more targeted and independent scrutiny.</a:t>
            </a:r>
          </a:p>
          <a:p>
            <a:pPr marL="285750" indent="-285750">
              <a:buFont typeface="Arial" panose="020B0604020202020204" pitchFamily="34" charset="0"/>
              <a:buChar char="•"/>
            </a:pP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Although difficult to coordinate - all agencies agreed that </a:t>
            </a:r>
            <a:r>
              <a:rPr lang="en-US" dirty="0">
                <a:solidFill>
                  <a:srgbClr val="1AA39A"/>
                </a:solidFill>
                <a:latin typeface="Franklin Gothic Book" panose="020B0503020102020204" pitchFamily="34" charset="0"/>
              </a:rPr>
              <a:t>joint inspections are a useful tool </a:t>
            </a:r>
            <a:r>
              <a:rPr lang="en-US" dirty="0">
                <a:latin typeface="Franklin Gothic Book" panose="020B0503020102020204" pitchFamily="34" charset="0"/>
              </a:rPr>
              <a:t>in understanding and scrutinising practice across a local area where partnership working is key.</a:t>
            </a:r>
          </a:p>
          <a:p>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Inspectors and practitioners alike find </a:t>
            </a:r>
            <a:r>
              <a:rPr lang="en-US" dirty="0">
                <a:solidFill>
                  <a:srgbClr val="1AA39A"/>
                </a:solidFill>
                <a:latin typeface="Franklin Gothic Book" panose="020B0503020102020204" pitchFamily="34" charset="0"/>
              </a:rPr>
              <a:t>thematic inspections a particularly useful resource for advice and good practice</a:t>
            </a:r>
            <a:r>
              <a:rPr lang="en-US" dirty="0">
                <a:latin typeface="Franklin Gothic Book" panose="020B0503020102020204" pitchFamily="34" charset="0"/>
              </a:rPr>
              <a:t> but were unsure how themes are selected and how the recommendations are monitored and reviewed.</a:t>
            </a:r>
          </a:p>
          <a:p>
            <a:pPr marL="285750" indent="-285750">
              <a:buFont typeface="Arial" panose="020B0604020202020204" pitchFamily="34" charset="0"/>
              <a:buChar char="•"/>
            </a:pPr>
            <a:endParaRPr lang="en-US" dirty="0">
              <a:latin typeface="Franklin Gothic Book" panose="020B0503020102020204" pitchFamily="34" charset="0"/>
            </a:endParaRPr>
          </a:p>
          <a:p>
            <a:pPr marL="285750" indent="-285750">
              <a:buFont typeface="Arial" panose="020B0604020202020204" pitchFamily="34" charset="0"/>
              <a:buChar char="•"/>
            </a:pPr>
            <a:endParaRPr lang="en-US" dirty="0">
              <a:latin typeface="Franklin Gothic Book" panose="020B0503020102020204" pitchFamily="34" charset="0"/>
            </a:endParaRPr>
          </a:p>
          <a:p>
            <a:pPr marL="285750" indent="-285750">
              <a:buFont typeface="Arial" panose="020B0604020202020204" pitchFamily="34" charset="0"/>
              <a:buChar char="•"/>
            </a:pPr>
            <a:endParaRPr lang="en-US" dirty="0">
              <a:latin typeface="Franklin Gothic Book" panose="020B0503020102020204" pitchFamily="34" charset="0"/>
            </a:endParaRPr>
          </a:p>
          <a:p>
            <a:pPr marL="285750" indent="-285750">
              <a:buFont typeface="Arial" panose="020B0604020202020204" pitchFamily="34" charset="0"/>
              <a:buChar char="•"/>
            </a:pPr>
            <a:endParaRPr lang="en-GB" dirty="0">
              <a:latin typeface="Franklin Gothic Book" panose="020B0503020102020204" pitchFamily="34" charset="0"/>
            </a:endParaRPr>
          </a:p>
        </p:txBody>
      </p:sp>
    </p:spTree>
    <p:extLst>
      <p:ext uri="{BB962C8B-B14F-4D97-AF65-F5344CB8AC3E}">
        <p14:creationId xmlns:p14="http://schemas.microsoft.com/office/powerpoint/2010/main" val="1509393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Recommendations </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29</a:t>
            </a:fld>
            <a:endParaRPr lang="en-GB" dirty="0">
              <a:latin typeface="Franklin Gothic Book" panose="020B0503020102020204" pitchFamily="34" charset="0"/>
            </a:endParaRPr>
          </a:p>
        </p:txBody>
      </p:sp>
      <p:sp>
        <p:nvSpPr>
          <p:cNvPr id="3" name="Rectangle 2"/>
          <p:cNvSpPr/>
          <p:nvPr/>
        </p:nvSpPr>
        <p:spPr>
          <a:xfrm>
            <a:off x="474355" y="1235826"/>
            <a:ext cx="11247699" cy="2092881"/>
          </a:xfrm>
          <a:prstGeom prst="rect">
            <a:avLst/>
          </a:prstGeom>
        </p:spPr>
        <p:txBody>
          <a:bodyPr wrap="square">
            <a:spAutoFit/>
          </a:bodyPr>
          <a:lstStyle/>
          <a:p>
            <a:endParaRPr lang="en-US" dirty="0">
              <a:latin typeface="Franklin Gothic Book" panose="020B0503020102020204" pitchFamily="34" charset="0"/>
            </a:endParaRPr>
          </a:p>
          <a:p>
            <a:pPr marL="273050"/>
            <a:endParaRPr lang="en-US" sz="2000" b="1" dirty="0">
              <a:solidFill>
                <a:srgbClr val="1AA39A"/>
              </a:solidFill>
              <a:latin typeface="Franklin Gothic Book" panose="020B0503020102020204" pitchFamily="34" charset="0"/>
            </a:endParaRPr>
          </a:p>
          <a:p>
            <a:pPr marL="273050"/>
            <a:r>
              <a:rPr lang="en-US" sz="2000" b="1" dirty="0">
                <a:solidFill>
                  <a:srgbClr val="1AA39A"/>
                </a:solidFill>
                <a:latin typeface="Franklin Gothic Book" panose="020B0503020102020204" pitchFamily="34" charset="0"/>
              </a:rPr>
              <a:t> </a:t>
            </a:r>
          </a:p>
          <a:p>
            <a:pPr marL="742950" lvl="1" indent="-285750">
              <a:buFont typeface="Arial" panose="020B0604020202020204" pitchFamily="34" charset="0"/>
              <a:buChar char="•"/>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pPr marL="742950" lvl="1" indent="-285750">
              <a:buFont typeface="Arial" panose="020B0604020202020204" pitchFamily="34" charset="0"/>
              <a:buChar char="•"/>
            </a:pPr>
            <a:endParaRPr lang="en-US" dirty="0">
              <a:latin typeface="Franklin Gothic Book" panose="020B0503020102020204" pitchFamily="34" charset="0"/>
            </a:endParaRPr>
          </a:p>
          <a:p>
            <a:endParaRPr lang="en-US" dirty="0">
              <a:latin typeface="Franklin Gothic Book" panose="020B0503020102020204" pitchFamily="34" charset="0"/>
            </a:endParaRPr>
          </a:p>
        </p:txBody>
      </p:sp>
      <p:sp>
        <p:nvSpPr>
          <p:cNvPr id="4" name="Rectangle 3"/>
          <p:cNvSpPr/>
          <p:nvPr/>
        </p:nvSpPr>
        <p:spPr>
          <a:xfrm>
            <a:off x="269823" y="1305342"/>
            <a:ext cx="11452231" cy="4708981"/>
          </a:xfrm>
          <a:prstGeom prst="rect">
            <a:avLst/>
          </a:prstGeom>
        </p:spPr>
        <p:txBody>
          <a:bodyPr wrap="square">
            <a:spAutoFit/>
          </a:bodyPr>
          <a:lstStyle/>
          <a:p>
            <a:r>
              <a:rPr lang="en-US" sz="2000" dirty="0">
                <a:solidFill>
                  <a:srgbClr val="1AA39A"/>
                </a:solidFill>
                <a:latin typeface="Franklin Gothic Book" panose="020B0503020102020204" pitchFamily="34" charset="0"/>
              </a:rPr>
              <a:t>Based on our discussions, we recommend that: </a:t>
            </a:r>
          </a:p>
          <a:p>
            <a:endParaRPr lang="en-US" sz="2000" dirty="0">
              <a:latin typeface="Franklin Gothic Book" panose="020B0503020102020204" pitchFamily="34" charset="0"/>
            </a:endParaRPr>
          </a:p>
          <a:p>
            <a:r>
              <a:rPr lang="en-US" sz="2000" dirty="0">
                <a:latin typeface="Franklin Gothic Book" panose="020B0503020102020204" pitchFamily="34" charset="0"/>
              </a:rPr>
              <a:t>• Each inspectorate should be able to make recommendations publically in their reports relating to other agencies. These should be followed up by the relevant inspectorate. </a:t>
            </a:r>
          </a:p>
          <a:p>
            <a:endParaRPr lang="en-US" sz="2000" dirty="0">
              <a:latin typeface="Franklin Gothic Book" panose="020B0503020102020204" pitchFamily="34" charset="0"/>
            </a:endParaRPr>
          </a:p>
          <a:p>
            <a:r>
              <a:rPr lang="en-US" sz="2000" dirty="0">
                <a:latin typeface="Franklin Gothic Book" panose="020B0503020102020204" pitchFamily="34" charset="0"/>
              </a:rPr>
              <a:t>• HMIP should undertake another thematic inspection on OOCDs and diversion for children due to the significant change in YJS caseloads, YJS and policing practice and policy in recent years. This should be undertaken jointly with HMICFRS and occur once all the new guidance and tools have gone live and are embedded. </a:t>
            </a:r>
          </a:p>
          <a:p>
            <a:endParaRPr lang="en-US" sz="2000" dirty="0">
              <a:latin typeface="Franklin Gothic Book" panose="020B0503020102020204" pitchFamily="34" charset="0"/>
            </a:endParaRPr>
          </a:p>
          <a:p>
            <a:r>
              <a:rPr lang="en-US" sz="2000" dirty="0">
                <a:latin typeface="Franklin Gothic Book" panose="020B0503020102020204" pitchFamily="34" charset="0"/>
              </a:rPr>
              <a:t>• HMICFRS should publish a spotlight report on the theme of OOCDs and diversion of children to highlight good practice being undertaken by police forces. </a:t>
            </a:r>
          </a:p>
          <a:p>
            <a:endParaRPr lang="en-US" sz="2000" dirty="0">
              <a:latin typeface="Franklin Gothic Book" panose="020B0503020102020204" pitchFamily="34" charset="0"/>
            </a:endParaRPr>
          </a:p>
          <a:p>
            <a:r>
              <a:rPr lang="en-US" sz="2000" dirty="0">
                <a:latin typeface="Franklin Gothic Book" panose="020B0503020102020204" pitchFamily="34" charset="0"/>
              </a:rPr>
              <a:t>• The policing of children, from arrest to investigation, up until the outcome of a case, should be the topic of a future joint thematic inspection by HMICFRS and HMIP. </a:t>
            </a:r>
            <a:endParaRPr lang="en-GB" sz="2000" dirty="0">
              <a:latin typeface="Franklin Gothic Book" panose="020B0503020102020204" pitchFamily="34" charset="0"/>
            </a:endParaRPr>
          </a:p>
        </p:txBody>
      </p:sp>
    </p:spTree>
    <p:extLst>
      <p:ext uri="{BB962C8B-B14F-4D97-AF65-F5344CB8AC3E}">
        <p14:creationId xmlns:p14="http://schemas.microsoft.com/office/powerpoint/2010/main" val="4142322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8666" y="4174067"/>
            <a:ext cx="11512907" cy="982133"/>
          </a:xfrm>
          <a:prstGeom prst="rect">
            <a:avLst/>
          </a:prstGeom>
          <a:solidFill>
            <a:schemeClr val="bg1">
              <a:lumMod val="75000"/>
            </a:schemeClr>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38667" y="1532467"/>
            <a:ext cx="11512907" cy="4823883"/>
          </a:xfrm>
        </p:spPr>
        <p:txBody>
          <a:bodyPr anchor="t">
            <a:normAutofit/>
          </a:bodyPr>
          <a:lstStyle/>
          <a:p>
            <a:pPr marL="457200" indent="-457200">
              <a:buFont typeface="Arial" panose="020B0604020202020204" pitchFamily="34" charset="0"/>
              <a:buChar char="•"/>
            </a:pPr>
            <a:r>
              <a:rPr lang="en-GB" dirty="0">
                <a:solidFill>
                  <a:schemeClr val="tx1"/>
                </a:solidFill>
              </a:rPr>
              <a:t>Current landscape</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Areas for improvement</a:t>
            </a:r>
          </a:p>
          <a:p>
            <a:pPr marL="457200" indent="-457200">
              <a:buFont typeface="Arial" panose="020B0604020202020204" pitchFamily="34" charset="0"/>
              <a:buChar char="•"/>
            </a:pPr>
            <a:endParaRPr lang="en-GB" sz="1600" dirty="0">
              <a:solidFill>
                <a:schemeClr val="tx1"/>
              </a:solidFill>
            </a:endParaRPr>
          </a:p>
          <a:p>
            <a:pPr marL="812800" lvl="4" indent="-457200"/>
            <a:r>
              <a:rPr lang="en-GB" sz="2800" b="1" dirty="0">
                <a:solidFill>
                  <a:srgbClr val="1AA39A"/>
                </a:solidFill>
              </a:rPr>
              <a:t>Equal access to diversion</a:t>
            </a:r>
          </a:p>
          <a:p>
            <a:pPr marL="812800" lvl="4" indent="-457200"/>
            <a:r>
              <a:rPr lang="en-GB" sz="2800" b="1" dirty="0">
                <a:solidFill>
                  <a:srgbClr val="1AA39A"/>
                </a:solidFill>
              </a:rPr>
              <a:t>Inspection framework</a:t>
            </a:r>
          </a:p>
          <a:p>
            <a:pPr marL="812800" lvl="4" indent="-457200"/>
            <a:r>
              <a:rPr lang="en-GB" sz="2800" b="1" dirty="0">
                <a:solidFill>
                  <a:srgbClr val="1AA39A"/>
                </a:solidFill>
              </a:rPr>
              <a:t>Data</a:t>
            </a:r>
          </a:p>
          <a:p>
            <a:pPr marL="812800" lvl="4" indent="-457200"/>
            <a:r>
              <a:rPr lang="en-GB" sz="2800" b="1" dirty="0">
                <a:solidFill>
                  <a:srgbClr val="1AA39A"/>
                </a:solidFill>
              </a:rPr>
              <a:t>Funding</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Youth justice partnership: Our Practice offer</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What we are covering</a:t>
            </a: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30</a:t>
            </a:fld>
            <a:endParaRPr lang="en-GB" dirty="0">
              <a:latin typeface="Franklin Gothic Book" panose="020B0503020102020204" pitchFamily="34" charset="0"/>
            </a:endParaRPr>
          </a:p>
        </p:txBody>
      </p:sp>
    </p:spTree>
    <p:extLst>
      <p:ext uri="{BB962C8B-B14F-4D97-AF65-F5344CB8AC3E}">
        <p14:creationId xmlns:p14="http://schemas.microsoft.com/office/powerpoint/2010/main" val="527096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342900" lvl="1" indent="-342900">
              <a:spcBef>
                <a:spcPts val="1000"/>
              </a:spcBef>
            </a:pPr>
            <a:r>
              <a:rPr lang="en-GB" sz="2400" b="0" dirty="0">
                <a:solidFill>
                  <a:schemeClr val="tx1"/>
                </a:solidFill>
              </a:rPr>
              <a:t>The Centre and HMIP found that t</a:t>
            </a:r>
            <a:r>
              <a:rPr lang="en-GB" dirty="0"/>
              <a:t>here is no requirement for YJSs to report nationally on youth diversion and it is not compulsory for police to record such activity in a consistent way. This has the following impacts:</a:t>
            </a:r>
          </a:p>
          <a:p>
            <a:endParaRPr lang="en-GB" sz="1200" b="0" dirty="0">
              <a:solidFill>
                <a:schemeClr val="tx1"/>
              </a:solidFill>
            </a:endParaRPr>
          </a:p>
          <a:p>
            <a:pPr marL="520700" lvl="1" indent="-342900"/>
            <a:r>
              <a:rPr lang="en-GB" b="0" dirty="0">
                <a:solidFill>
                  <a:schemeClr val="tx1"/>
                </a:solidFill>
              </a:rPr>
              <a:t>There is </a:t>
            </a:r>
            <a:r>
              <a:rPr lang="en-GB" b="1" dirty="0">
                <a:solidFill>
                  <a:srgbClr val="1AA39A"/>
                </a:solidFill>
              </a:rPr>
              <a:t>no clear national picture of what youth diversion activity </a:t>
            </a:r>
            <a:r>
              <a:rPr lang="en-GB" b="0" dirty="0">
                <a:solidFill>
                  <a:schemeClr val="tx1"/>
                </a:solidFill>
              </a:rPr>
              <a:t>is being undertaken;</a:t>
            </a:r>
          </a:p>
          <a:p>
            <a:pPr marL="520700" lvl="1" indent="-342900"/>
            <a:endParaRPr lang="en-GB" dirty="0"/>
          </a:p>
          <a:p>
            <a:pPr marL="520700" lvl="1" indent="-342900"/>
            <a:r>
              <a:rPr lang="en-GB" dirty="0"/>
              <a:t>There is </a:t>
            </a:r>
            <a:r>
              <a:rPr lang="en-GB" b="1" dirty="0">
                <a:solidFill>
                  <a:srgbClr val="1AA39A"/>
                </a:solidFill>
              </a:rPr>
              <a:t>no clear picture of the needs and demographics</a:t>
            </a:r>
            <a:r>
              <a:rPr lang="en-GB" b="0" dirty="0">
                <a:solidFill>
                  <a:schemeClr val="tx1"/>
                </a:solidFill>
              </a:rPr>
              <a:t> of those who are being diverted</a:t>
            </a:r>
            <a:r>
              <a:rPr lang="en-GB" dirty="0"/>
              <a:t>;</a:t>
            </a:r>
          </a:p>
          <a:p>
            <a:pPr marL="520700" lvl="1" indent="-342900"/>
            <a:endParaRPr lang="en-GB" dirty="0"/>
          </a:p>
          <a:p>
            <a:pPr marL="520700" lvl="1" indent="-342900"/>
            <a:r>
              <a:rPr lang="en-GB" dirty="0"/>
              <a:t>It is </a:t>
            </a:r>
            <a:r>
              <a:rPr lang="en-GB" b="1" dirty="0">
                <a:solidFill>
                  <a:srgbClr val="1AA39A"/>
                </a:solidFill>
              </a:rPr>
              <a:t>difficult to understand how well needs are being addressed</a:t>
            </a:r>
            <a:r>
              <a:rPr lang="en-GB" dirty="0"/>
              <a:t>, or whether particular groups are not being treated equitably;</a:t>
            </a:r>
          </a:p>
          <a:p>
            <a:pPr marL="520700" lvl="1" indent="-342900"/>
            <a:endParaRPr lang="en-GB" dirty="0"/>
          </a:p>
          <a:p>
            <a:pPr marL="520700" lvl="1" indent="-342900"/>
            <a:r>
              <a:rPr lang="en-GB" b="1" dirty="0">
                <a:solidFill>
                  <a:srgbClr val="1AA39A"/>
                </a:solidFill>
              </a:rPr>
              <a:t>Police and YJSs do not have their diversion work recognised in current funding formulas</a:t>
            </a:r>
            <a:r>
              <a:rPr lang="en-GB" dirty="0"/>
              <a:t>, resulting in inadequate funding for this significant aspect of their workload. </a:t>
            </a:r>
            <a:endParaRPr lang="en-GB" altLang="en-US" dirty="0">
              <a:ea typeface="ＭＳ Ｐゴシック" panose="020B0600070205080204" pitchFamily="34" charset="-128"/>
            </a:endParaRPr>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Areas for improvement: Data</a:t>
            </a:r>
          </a:p>
        </p:txBody>
      </p:sp>
    </p:spTree>
    <p:extLst>
      <p:ext uri="{BB962C8B-B14F-4D97-AF65-F5344CB8AC3E}">
        <p14:creationId xmlns:p14="http://schemas.microsoft.com/office/powerpoint/2010/main" val="4003448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342900" lvl="1" indent="-342900">
              <a:spcBef>
                <a:spcPts val="1000"/>
              </a:spcBef>
            </a:pPr>
            <a:r>
              <a:rPr lang="en-US" dirty="0"/>
              <a:t>In order to assess current and future youth diversion data, we conducted semi-structured interviews with a range of individuals with expertise in the subject. </a:t>
            </a:r>
          </a:p>
          <a:p>
            <a:pPr marL="342900" lvl="1" indent="-342900">
              <a:spcBef>
                <a:spcPts val="1000"/>
              </a:spcBef>
            </a:pPr>
            <a:endParaRPr lang="en-US" dirty="0"/>
          </a:p>
          <a:p>
            <a:pPr marL="342900" lvl="1" indent="-342900">
              <a:spcBef>
                <a:spcPts val="1000"/>
              </a:spcBef>
            </a:pPr>
            <a:r>
              <a:rPr lang="en-US" dirty="0"/>
              <a:t>This included three representatives of the police, two YJS representatives, two representatives from the YJB, and four academics/data analysts who have recently conducted or are conducting analysis using youth diversion data. </a:t>
            </a:r>
          </a:p>
          <a:p>
            <a:pPr marL="342900" lvl="1" indent="-342900">
              <a:spcBef>
                <a:spcPts val="1000"/>
              </a:spcBef>
            </a:pPr>
            <a:endParaRPr lang="en-US" dirty="0"/>
          </a:p>
          <a:p>
            <a:pPr marL="342900" lvl="1" indent="-342900">
              <a:spcBef>
                <a:spcPts val="1000"/>
              </a:spcBef>
            </a:pPr>
            <a:r>
              <a:rPr lang="en-US" dirty="0"/>
              <a:t>We have also sought to internally verify our findings from these interviews with our own experts in youth diversion and have conducted a limited literature search. </a:t>
            </a:r>
            <a:endParaRPr lang="en-GB" altLang="en-US" dirty="0">
              <a:ea typeface="ＭＳ Ｐゴシック" panose="020B0600070205080204" pitchFamily="34" charset="-128"/>
            </a:endParaRPr>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The methodology</a:t>
            </a:r>
          </a:p>
        </p:txBody>
      </p:sp>
    </p:spTree>
    <p:extLst>
      <p:ext uri="{BB962C8B-B14F-4D97-AF65-F5344CB8AC3E}">
        <p14:creationId xmlns:p14="http://schemas.microsoft.com/office/powerpoint/2010/main" val="9200423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342900" lvl="1" indent="-342900">
              <a:spcBef>
                <a:spcPts val="1000"/>
              </a:spcBef>
            </a:pPr>
            <a:r>
              <a:rPr lang="en-US" dirty="0"/>
              <a:t>It is important to note there are two significant amendments in the process of being implemented that will change youth diversion data:</a:t>
            </a:r>
          </a:p>
          <a:p>
            <a:pPr marL="342900" lvl="1" indent="-342900">
              <a:spcBef>
                <a:spcPts val="1000"/>
              </a:spcBef>
            </a:pPr>
            <a:endParaRPr lang="en-US" dirty="0"/>
          </a:p>
          <a:p>
            <a:pPr marL="520700" lvl="2" indent="-342900">
              <a:spcBef>
                <a:spcPts val="1000"/>
              </a:spcBef>
            </a:pPr>
            <a:r>
              <a:rPr lang="en-US" b="1" dirty="0">
                <a:solidFill>
                  <a:srgbClr val="1AA39A"/>
                </a:solidFill>
              </a:rPr>
              <a:t>Changes to youth diversion assessment</a:t>
            </a:r>
            <a:r>
              <a:rPr lang="en-US" dirty="0"/>
              <a:t>: The YJB is developing and piloting a new, slimmer version of ASSET Plus - the ‘Prevention and Diversion Assessment’.</a:t>
            </a:r>
          </a:p>
          <a:p>
            <a:pPr marL="520700" lvl="2" indent="-342900">
              <a:spcBef>
                <a:spcPts val="1000"/>
              </a:spcBef>
            </a:pPr>
            <a:endParaRPr lang="en-US" dirty="0"/>
          </a:p>
          <a:p>
            <a:pPr marL="520700" lvl="2" indent="-342900">
              <a:spcBef>
                <a:spcPts val="1000"/>
              </a:spcBef>
            </a:pPr>
            <a:r>
              <a:rPr lang="en-US" b="1" dirty="0">
                <a:solidFill>
                  <a:srgbClr val="1AA39A"/>
                </a:solidFill>
              </a:rPr>
              <a:t>New YJB Data Recording Requirement</a:t>
            </a:r>
            <a:r>
              <a:rPr lang="en-US" dirty="0"/>
              <a:t>: The 2023/24 guidance  states that “The recording of all YJS diversion work is mandatory…There are two types of informal Out of Court Disposals that YJS should be recording as diversion, neither of which result in a criminal record for the child: 1. Community Resolution (CR); 2. No Further Action (NFA).” This will also allow the YJB to provide YJSs with a measure of effectiveness— the number of children diverted who, within 12 months of the diversion, are diverted again, cautioned or convicted. </a:t>
            </a:r>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An evolving picture</a:t>
            </a:r>
          </a:p>
        </p:txBody>
      </p:sp>
    </p:spTree>
    <p:extLst>
      <p:ext uri="{BB962C8B-B14F-4D97-AF65-F5344CB8AC3E}">
        <p14:creationId xmlns:p14="http://schemas.microsoft.com/office/powerpoint/2010/main" val="4269189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0" lvl="2" indent="0">
              <a:spcBef>
                <a:spcPts val="1000"/>
              </a:spcBef>
              <a:buNone/>
            </a:pPr>
            <a:r>
              <a:rPr lang="en-GB" b="1" dirty="0">
                <a:solidFill>
                  <a:srgbClr val="1AA39A"/>
                </a:solidFill>
              </a:rPr>
              <a:t>1. There are differing views about the principle of filling in the youth diversion data gap</a:t>
            </a:r>
          </a:p>
          <a:p>
            <a:pPr marL="177800" lvl="2" indent="0">
              <a:spcBef>
                <a:spcPts val="1000"/>
              </a:spcBef>
              <a:buNone/>
            </a:pPr>
            <a:endParaRPr lang="en-GB" b="1" dirty="0">
              <a:solidFill>
                <a:srgbClr val="1AA39A"/>
              </a:solidFill>
            </a:endParaRPr>
          </a:p>
          <a:p>
            <a:pPr marL="520700" lvl="1" indent="-342900"/>
            <a:r>
              <a:rPr lang="en-GB" b="0" dirty="0">
                <a:solidFill>
                  <a:schemeClr val="tx1"/>
                </a:solidFill>
              </a:rPr>
              <a:t>Concerns about gathering more data on diverted children (</a:t>
            </a:r>
            <a:r>
              <a:rPr lang="en-GB" b="0" dirty="0" err="1">
                <a:solidFill>
                  <a:schemeClr val="tx1"/>
                </a:solidFill>
              </a:rPr>
              <a:t>i</a:t>
            </a:r>
            <a:r>
              <a:rPr lang="en-GB" b="0" dirty="0">
                <a:solidFill>
                  <a:schemeClr val="tx1"/>
                </a:solidFill>
              </a:rPr>
              <a:t>) may lead to more stigmatising contact between the child and the justice system; and (ii) may be part and parcel of an overall codification of youth diversion, which may make it more informal, less discretionary and less effective. </a:t>
            </a:r>
          </a:p>
          <a:p>
            <a:pPr lvl="1" indent="0">
              <a:buNone/>
            </a:pPr>
            <a:endParaRPr lang="en-GB" b="0" dirty="0">
              <a:solidFill>
                <a:schemeClr val="tx1"/>
              </a:solidFill>
            </a:endParaRPr>
          </a:p>
          <a:p>
            <a:pPr marL="520700" lvl="1" indent="-342900"/>
            <a:r>
              <a:rPr lang="en-US" dirty="0"/>
              <a:t>Expected benefits of </a:t>
            </a:r>
            <a:r>
              <a:rPr lang="en-GB" dirty="0"/>
              <a:t>gathering more data on diverted children (</a:t>
            </a:r>
            <a:r>
              <a:rPr lang="en-GB" dirty="0" err="1"/>
              <a:t>i</a:t>
            </a:r>
            <a:r>
              <a:rPr lang="en-GB" dirty="0"/>
              <a:t>) assessing diversion’s </a:t>
            </a:r>
            <a:r>
              <a:rPr lang="en-US" dirty="0"/>
              <a:t>positive role in addressing racial disparity; (ii) help YJSs and the YJB to tell a ‘good story’ about diversion; (iii) help broader arguments about strengthening and funding youth diversion in the medium and long term; (iv) assist research </a:t>
            </a:r>
            <a:r>
              <a:rPr lang="en-GB" dirty="0"/>
              <a:t>to underline and strengthen claims for diversion’s efficacy</a:t>
            </a:r>
            <a:r>
              <a:rPr lang="en-US" dirty="0"/>
              <a:t> </a:t>
            </a:r>
            <a:r>
              <a:rPr lang="en-GB" b="0" dirty="0">
                <a:solidFill>
                  <a:schemeClr val="tx1"/>
                </a:solidFill>
              </a:rPr>
              <a:t> </a:t>
            </a:r>
            <a:endParaRPr lang="en-US" b="0" dirty="0">
              <a:solidFill>
                <a:schemeClr val="tx1"/>
              </a:solidFill>
            </a:endParaRPr>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Findings</a:t>
            </a:r>
          </a:p>
        </p:txBody>
      </p:sp>
    </p:spTree>
    <p:extLst>
      <p:ext uri="{BB962C8B-B14F-4D97-AF65-F5344CB8AC3E}">
        <p14:creationId xmlns:p14="http://schemas.microsoft.com/office/powerpoint/2010/main" val="1024659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0" lvl="2" indent="0">
              <a:spcBef>
                <a:spcPts val="1000"/>
              </a:spcBef>
              <a:buNone/>
            </a:pPr>
            <a:r>
              <a:rPr lang="en-GB" b="1" dirty="0">
                <a:solidFill>
                  <a:srgbClr val="1AA39A"/>
                </a:solidFill>
              </a:rPr>
              <a:t>2. </a:t>
            </a:r>
            <a:r>
              <a:rPr lang="en-US" b="1" dirty="0">
                <a:solidFill>
                  <a:srgbClr val="1AA39A"/>
                </a:solidFill>
              </a:rPr>
              <a:t>Data transmission between the police and the YJSs is relatively </a:t>
            </a:r>
            <a:r>
              <a:rPr lang="en-US" b="1" dirty="0" err="1">
                <a:solidFill>
                  <a:srgbClr val="1AA39A"/>
                </a:solidFill>
              </a:rPr>
              <a:t>routinised</a:t>
            </a:r>
            <a:r>
              <a:rPr lang="en-US" b="1" dirty="0">
                <a:solidFill>
                  <a:srgbClr val="1AA39A"/>
                </a:solidFill>
              </a:rPr>
              <a:t>, except around ‘on the spot’ community resolutions’</a:t>
            </a:r>
          </a:p>
          <a:p>
            <a:pPr marL="177800" lvl="2" indent="0">
              <a:spcBef>
                <a:spcPts val="1000"/>
              </a:spcBef>
              <a:buNone/>
            </a:pPr>
            <a:endParaRPr lang="en-US" b="1" dirty="0">
              <a:solidFill>
                <a:srgbClr val="1AA39A"/>
              </a:solidFill>
            </a:endParaRPr>
          </a:p>
          <a:p>
            <a:pPr marL="520700" lvl="1" indent="-342900"/>
            <a:r>
              <a:rPr lang="en-US" dirty="0"/>
              <a:t>We heard high levels of confidence and satisfaction that data is being transmitted by the police to YJSs on diverted children. We heard that some YJSs receive data on all diverted children, including those subject to ‘on the spot’ community resolutions, but we are aware that is not standard practice across the country. </a:t>
            </a:r>
          </a:p>
          <a:p>
            <a:pPr marL="520700" lvl="1" indent="-342900"/>
            <a:endParaRPr lang="en-US" dirty="0"/>
          </a:p>
          <a:p>
            <a:pPr marL="0" lvl="2" indent="0">
              <a:spcBef>
                <a:spcPts val="1000"/>
              </a:spcBef>
              <a:buNone/>
            </a:pPr>
            <a:r>
              <a:rPr lang="en-GB" b="1" dirty="0">
                <a:solidFill>
                  <a:srgbClr val="1AA39A"/>
                </a:solidFill>
              </a:rPr>
              <a:t>3. There are data quality issues with youth diversion data, especially data gathered on children diverted by the police into ‘on the spot’ community resolutions</a:t>
            </a:r>
          </a:p>
          <a:p>
            <a:pPr marL="0" lvl="2" indent="0">
              <a:spcBef>
                <a:spcPts val="1000"/>
              </a:spcBef>
              <a:buNone/>
            </a:pPr>
            <a:endParaRPr lang="en-GB" b="1" dirty="0">
              <a:solidFill>
                <a:srgbClr val="1AA39A"/>
              </a:solidFill>
            </a:endParaRPr>
          </a:p>
          <a:p>
            <a:pPr marL="520700" lvl="1" indent="-342900"/>
            <a:r>
              <a:rPr lang="en-US" dirty="0"/>
              <a:t>We heard some concern that personal data around ethnicity is sometimes gathered in informal ways that do not meet National Statistics recording standards and is also not always recorded. This was highlighted in a recent HMICFRS report </a:t>
            </a:r>
            <a:endParaRPr lang="en-GB" dirty="0"/>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Findings</a:t>
            </a:r>
          </a:p>
        </p:txBody>
      </p:sp>
    </p:spTree>
    <p:extLst>
      <p:ext uri="{BB962C8B-B14F-4D97-AF65-F5344CB8AC3E}">
        <p14:creationId xmlns:p14="http://schemas.microsoft.com/office/powerpoint/2010/main" val="2284144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0" lvl="2" indent="0">
              <a:spcBef>
                <a:spcPts val="1000"/>
              </a:spcBef>
              <a:buNone/>
            </a:pPr>
            <a:r>
              <a:rPr lang="en-US" b="1" dirty="0">
                <a:solidFill>
                  <a:srgbClr val="1AA39A"/>
                </a:solidFill>
              </a:rPr>
              <a:t>4. There is strong support for the adoption of Outcome 22 as a positive outcome which would result in all police using it to record youth diversion accurately</a:t>
            </a:r>
          </a:p>
          <a:p>
            <a:pPr marL="0" lvl="2" indent="0">
              <a:spcBef>
                <a:spcPts val="1000"/>
              </a:spcBef>
              <a:buNone/>
            </a:pPr>
            <a:endParaRPr lang="en-US" b="1" dirty="0">
              <a:solidFill>
                <a:srgbClr val="1AA39A"/>
              </a:solidFill>
            </a:endParaRPr>
          </a:p>
          <a:p>
            <a:pPr marL="520700" lvl="1" indent="-342900"/>
            <a:r>
              <a:rPr lang="en-US" dirty="0"/>
              <a:t>Our interviewees, and additional conversations we have been privy to in the course of our work on youth diversion, strongly suggest that the Home Office need to ensure Outcome 22 is made a positive outcome (i.e. that it counts as a detection). Latest NPCC guidance strongly supports the use of Outcome 22 for informal diversion.</a:t>
            </a:r>
          </a:p>
          <a:p>
            <a:pPr lvl="1" indent="0">
              <a:buNone/>
            </a:pPr>
            <a:endParaRPr lang="en-US" dirty="0"/>
          </a:p>
          <a:p>
            <a:pPr marL="0" lvl="2" indent="0">
              <a:spcBef>
                <a:spcPts val="1000"/>
              </a:spcBef>
              <a:buNone/>
            </a:pPr>
            <a:r>
              <a:rPr lang="en-GB" b="1" dirty="0">
                <a:solidFill>
                  <a:srgbClr val="1AA39A"/>
                </a:solidFill>
              </a:rPr>
              <a:t>5. </a:t>
            </a:r>
            <a:r>
              <a:rPr lang="en-US" b="1" dirty="0">
                <a:solidFill>
                  <a:srgbClr val="1AA39A"/>
                </a:solidFill>
              </a:rPr>
              <a:t>The YJB’s changes to youth diversion data will build the national picture (though it will leave some gaps)</a:t>
            </a:r>
          </a:p>
          <a:p>
            <a:pPr marL="0" lvl="2" indent="0">
              <a:spcBef>
                <a:spcPts val="1000"/>
              </a:spcBef>
              <a:buNone/>
            </a:pPr>
            <a:endParaRPr lang="en-US" b="1" dirty="0">
              <a:solidFill>
                <a:srgbClr val="1AA39A"/>
              </a:solidFill>
            </a:endParaRPr>
          </a:p>
          <a:p>
            <a:pPr marL="520700" lvl="1" indent="-342900"/>
            <a:r>
              <a:rPr lang="en-US" dirty="0"/>
              <a:t>Despite differing views on the principle of collection data on youth diversion nationally, and continuing concerns about the length of the proposed slimmer ASSET Plus assessment, we heard overall strong endorsement that the steps the YJB are taking will fill substantial gaps in the youth diversion data. </a:t>
            </a:r>
            <a:endParaRPr lang="en-GB" dirty="0"/>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Findings</a:t>
            </a:r>
          </a:p>
        </p:txBody>
      </p:sp>
    </p:spTree>
    <p:extLst>
      <p:ext uri="{BB962C8B-B14F-4D97-AF65-F5344CB8AC3E}">
        <p14:creationId xmlns:p14="http://schemas.microsoft.com/office/powerpoint/2010/main" val="3082107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0" lvl="2" indent="0">
              <a:spcBef>
                <a:spcPts val="1000"/>
              </a:spcBef>
              <a:buNone/>
            </a:pPr>
            <a:r>
              <a:rPr lang="en-US" b="1" dirty="0">
                <a:solidFill>
                  <a:srgbClr val="1AA39A"/>
                </a:solidFill>
              </a:rPr>
              <a:t>6. There will remain an evidence gap in youth diversion </a:t>
            </a:r>
          </a:p>
          <a:p>
            <a:pPr marL="0" lvl="2" indent="0">
              <a:spcBef>
                <a:spcPts val="1000"/>
              </a:spcBef>
              <a:buNone/>
            </a:pPr>
            <a:endParaRPr lang="en-US" b="1" dirty="0">
              <a:solidFill>
                <a:srgbClr val="1AA39A"/>
              </a:solidFill>
            </a:endParaRPr>
          </a:p>
          <a:p>
            <a:pPr marL="520700" lvl="1" indent="-342900"/>
            <a:r>
              <a:rPr lang="en-US" dirty="0"/>
              <a:t>While the evidence for diversion of children is strong and well-evidenced, there will remain a significant gap within England and Wales: what type of diversion works better and with whom? However, the collection of data on diverted children at a local and a national level, and data on those children within the new assessment tool, will open up the possibility for new research in these areas. </a:t>
            </a:r>
          </a:p>
          <a:p>
            <a:pPr lvl="1" indent="0">
              <a:buNone/>
            </a:pPr>
            <a:endParaRPr lang="en-US" dirty="0"/>
          </a:p>
          <a:p>
            <a:pPr marL="0" lvl="2" indent="0">
              <a:spcBef>
                <a:spcPts val="1000"/>
              </a:spcBef>
              <a:buNone/>
            </a:pPr>
            <a:endParaRPr lang="en-GB" dirty="0"/>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Findings</a:t>
            </a:r>
          </a:p>
        </p:txBody>
      </p:sp>
    </p:spTree>
    <p:extLst>
      <p:ext uri="{BB962C8B-B14F-4D97-AF65-F5344CB8AC3E}">
        <p14:creationId xmlns:p14="http://schemas.microsoft.com/office/powerpoint/2010/main" val="3815368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0" lvl="2" indent="0">
              <a:spcBef>
                <a:spcPts val="1000"/>
              </a:spcBef>
              <a:buNone/>
            </a:pPr>
            <a:r>
              <a:rPr lang="en-US" dirty="0"/>
              <a:t>Based on our findings, we recommend:</a:t>
            </a:r>
          </a:p>
          <a:p>
            <a:pPr marL="0" lvl="2" indent="0">
              <a:spcBef>
                <a:spcPts val="1000"/>
              </a:spcBef>
              <a:buNone/>
            </a:pPr>
            <a:endParaRPr lang="en-US" dirty="0"/>
          </a:p>
          <a:p>
            <a:pPr marL="534988" lvl="2" indent="-357188">
              <a:spcBef>
                <a:spcPts val="1000"/>
              </a:spcBef>
              <a:buNone/>
            </a:pPr>
            <a:r>
              <a:rPr lang="en-US" dirty="0"/>
              <a:t>•	The Home Office </a:t>
            </a:r>
            <a:r>
              <a:rPr lang="en-US" b="1" dirty="0">
                <a:solidFill>
                  <a:srgbClr val="1AA39A"/>
                </a:solidFill>
              </a:rPr>
              <a:t>make outcome 22 a positive outcome </a:t>
            </a:r>
            <a:r>
              <a:rPr lang="en-US" dirty="0"/>
              <a:t>and ensure that police involved in youth diversion fully understand its requirements and how to use it;</a:t>
            </a:r>
          </a:p>
          <a:p>
            <a:pPr marL="534988" lvl="2" indent="-357188">
              <a:spcBef>
                <a:spcPts val="1000"/>
              </a:spcBef>
              <a:buNone/>
            </a:pPr>
            <a:endParaRPr lang="en-US" dirty="0"/>
          </a:p>
          <a:p>
            <a:pPr marL="534988" lvl="2" indent="-357188">
              <a:spcBef>
                <a:spcPts val="1000"/>
              </a:spcBef>
              <a:buNone/>
            </a:pPr>
            <a:r>
              <a:rPr lang="en-US" dirty="0"/>
              <a:t>•	The </a:t>
            </a:r>
            <a:r>
              <a:rPr lang="en-US" b="1" dirty="0">
                <a:solidFill>
                  <a:srgbClr val="1AA39A"/>
                </a:solidFill>
              </a:rPr>
              <a:t>police should inform their local YJS of any CRs given to children</a:t>
            </a:r>
            <a:r>
              <a:rPr lang="en-US" dirty="0"/>
              <a:t>, ensuring that children and their families can be offered (if appropriate) voluntary support;</a:t>
            </a:r>
          </a:p>
          <a:p>
            <a:pPr marL="534988" lvl="2" indent="-357188">
              <a:spcBef>
                <a:spcPts val="1000"/>
              </a:spcBef>
              <a:buNone/>
            </a:pPr>
            <a:endParaRPr lang="en-US" dirty="0"/>
          </a:p>
          <a:p>
            <a:pPr marL="534988" lvl="2" indent="-357188">
              <a:spcBef>
                <a:spcPts val="1000"/>
              </a:spcBef>
              <a:buNone/>
            </a:pPr>
            <a:r>
              <a:rPr lang="en-US" dirty="0"/>
              <a:t>•	</a:t>
            </a:r>
            <a:r>
              <a:rPr lang="en-US" b="1" dirty="0">
                <a:solidFill>
                  <a:srgbClr val="1AA39A"/>
                </a:solidFill>
              </a:rPr>
              <a:t>The YEF, and others, fund more research</a:t>
            </a:r>
            <a:r>
              <a:rPr lang="en-US" dirty="0"/>
              <a:t>, using  the new YJB data collection requirement as a platform from which they can conduct additional, scheme level-evaluations of youth diversion.</a:t>
            </a:r>
          </a:p>
          <a:p>
            <a:pPr marL="534988" lvl="2" indent="-357188">
              <a:spcBef>
                <a:spcPts val="1000"/>
              </a:spcBef>
              <a:buNone/>
            </a:pPr>
            <a:endParaRPr lang="en-US" dirty="0"/>
          </a:p>
          <a:p>
            <a:pPr marL="0" lvl="2" indent="0">
              <a:spcBef>
                <a:spcPts val="1000"/>
              </a:spcBef>
              <a:buNone/>
            </a:pPr>
            <a:endParaRPr lang="en-GB" dirty="0"/>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Recommendations</a:t>
            </a:r>
          </a:p>
        </p:txBody>
      </p:sp>
    </p:spTree>
    <p:extLst>
      <p:ext uri="{BB962C8B-B14F-4D97-AF65-F5344CB8AC3E}">
        <p14:creationId xmlns:p14="http://schemas.microsoft.com/office/powerpoint/2010/main" val="1535596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342900" lvl="2" indent="-342900">
              <a:spcBef>
                <a:spcPts val="1000"/>
              </a:spcBef>
            </a:pPr>
            <a:r>
              <a:rPr lang="en-US" dirty="0"/>
              <a:t>The current funding regime is not operating effectively for youth diversion. All YJSs are now running youth diversion schemes, but funding arrangements – at least at a national level – have not yet been revised to reflect this aspect of their work. </a:t>
            </a:r>
          </a:p>
          <a:p>
            <a:pPr marL="342900" lvl="2" indent="-342900">
              <a:spcBef>
                <a:spcPts val="1000"/>
              </a:spcBef>
            </a:pPr>
            <a:endParaRPr lang="en-US" dirty="0"/>
          </a:p>
          <a:p>
            <a:pPr marL="342900" lvl="2" indent="-342900">
              <a:spcBef>
                <a:spcPts val="1000"/>
              </a:spcBef>
            </a:pPr>
            <a:r>
              <a:rPr lang="en-US" dirty="0"/>
              <a:t>There is </a:t>
            </a:r>
            <a:r>
              <a:rPr lang="en-US" b="1" dirty="0">
                <a:solidFill>
                  <a:srgbClr val="1AA39A"/>
                </a:solidFill>
              </a:rPr>
              <a:t>no direct funding for youth diversion activity</a:t>
            </a:r>
            <a:r>
              <a:rPr lang="en-US" dirty="0"/>
              <a:t>, with funding for youth diversion coming from two national sources – from the HMPPS and from the Youth Justice Board’s Youth Justice Grant – and a variety of local partners including police, health and local authorities. Neither of the national funding formulae currently allocate money on the basis of youth diversion activity. </a:t>
            </a:r>
          </a:p>
          <a:p>
            <a:pPr marL="0" lvl="2" indent="0">
              <a:spcBef>
                <a:spcPts val="1000"/>
              </a:spcBef>
              <a:buNone/>
            </a:pPr>
            <a:endParaRPr lang="en-US" dirty="0"/>
          </a:p>
          <a:p>
            <a:pPr marL="342900" lvl="2" indent="-342900">
              <a:spcBef>
                <a:spcPts val="1000"/>
              </a:spcBef>
            </a:pPr>
            <a:r>
              <a:rPr lang="en-US" dirty="0"/>
              <a:t>The </a:t>
            </a:r>
            <a:r>
              <a:rPr lang="en-US" b="1" dirty="0">
                <a:solidFill>
                  <a:srgbClr val="1AA39A"/>
                </a:solidFill>
              </a:rPr>
              <a:t>local funding arrangements that diversion schemes rely on are often changeable and short-term</a:t>
            </a:r>
            <a:r>
              <a:rPr lang="en-US" dirty="0"/>
              <a:t>.</a:t>
            </a:r>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Areas for improvement: Funding</a:t>
            </a:r>
          </a:p>
        </p:txBody>
      </p:sp>
    </p:spTree>
    <p:extLst>
      <p:ext uri="{BB962C8B-B14F-4D97-AF65-F5344CB8AC3E}">
        <p14:creationId xmlns:p14="http://schemas.microsoft.com/office/powerpoint/2010/main" val="161122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48266"/>
            <a:ext cx="12192000" cy="59097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lvl="1" indent="0">
              <a:spcBef>
                <a:spcPct val="20000"/>
              </a:spcBef>
              <a:buNone/>
            </a:pPr>
            <a:endParaRPr lang="en-US" sz="1200" i="1" dirty="0">
              <a:ea typeface="ＭＳ Ｐゴシック" panose="020B0600070205080204" pitchFamily="34" charset="-128"/>
            </a:endParaRPr>
          </a:p>
          <a:p>
            <a:pPr marL="342900" lvl="2" indent="-342900">
              <a:spcBef>
                <a:spcPts val="1000"/>
              </a:spcBef>
            </a:pPr>
            <a:r>
              <a:rPr lang="en-US" dirty="0"/>
              <a:t>Given the </a:t>
            </a:r>
            <a:r>
              <a:rPr lang="en-US" b="1" dirty="0">
                <a:solidFill>
                  <a:srgbClr val="1AA39A"/>
                </a:solidFill>
              </a:rPr>
              <a:t>limited availability of data on youth diversion activity</a:t>
            </a:r>
            <a:r>
              <a:rPr lang="en-US" dirty="0"/>
              <a:t>, it is hard to demonstrate what is currently being done, and therefore hard to articulate the need to resource it properly. </a:t>
            </a:r>
          </a:p>
          <a:p>
            <a:pPr marL="342900" lvl="2" indent="-342900">
              <a:spcBef>
                <a:spcPts val="1000"/>
              </a:spcBef>
            </a:pPr>
            <a:endParaRPr lang="en-US" dirty="0"/>
          </a:p>
          <a:p>
            <a:pPr marL="342900" lvl="2" indent="-342900">
              <a:spcBef>
                <a:spcPts val="1000"/>
              </a:spcBef>
            </a:pPr>
            <a:r>
              <a:rPr lang="en-US" dirty="0"/>
              <a:t>As well as the challenges with how funding systems operate, there are </a:t>
            </a:r>
            <a:r>
              <a:rPr lang="en-US" b="1" dirty="0">
                <a:solidFill>
                  <a:srgbClr val="1AA39A"/>
                </a:solidFill>
              </a:rPr>
              <a:t>wider financial pressures on YJSs</a:t>
            </a:r>
            <a:r>
              <a:rPr lang="en-US" dirty="0"/>
              <a:t>.</a:t>
            </a:r>
          </a:p>
          <a:p>
            <a:pPr marL="342900" lvl="2" indent="-342900">
              <a:spcBef>
                <a:spcPts val="1000"/>
              </a:spcBef>
            </a:pPr>
            <a:endParaRPr lang="en-US" dirty="0"/>
          </a:p>
          <a:p>
            <a:pPr marL="342900" lvl="2" indent="-342900">
              <a:spcBef>
                <a:spcPts val="1000"/>
              </a:spcBef>
            </a:pPr>
            <a:r>
              <a:rPr lang="en-US" dirty="0"/>
              <a:t>A recent survey highlighted significant and increasing pressures on their capacity to deliver youth diversion. The biggest self-reported challenges in the survey included “funding cuts, staff shortages [and] increased demand”. This situation threatens the ability of YJSs to deliver this beneficial service in a sustained and consistent manner. </a:t>
            </a:r>
          </a:p>
          <a:p>
            <a:pPr marL="534988" lvl="2" indent="-357188">
              <a:spcBef>
                <a:spcPts val="1000"/>
              </a:spcBef>
              <a:buNone/>
            </a:pPr>
            <a:endParaRPr lang="en-US" dirty="0"/>
          </a:p>
          <a:p>
            <a:pPr marL="0" lvl="2" indent="0">
              <a:spcBef>
                <a:spcPts val="1000"/>
              </a:spcBef>
              <a:buNone/>
            </a:pPr>
            <a:endParaRPr lang="en-GB" dirty="0"/>
          </a:p>
        </p:txBody>
      </p:sp>
      <p:sp>
        <p:nvSpPr>
          <p:cNvPr id="6"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Areas for improvement: Funding</a:t>
            </a:r>
          </a:p>
        </p:txBody>
      </p:sp>
    </p:spTree>
    <p:extLst>
      <p:ext uri="{BB962C8B-B14F-4D97-AF65-F5344CB8AC3E}">
        <p14:creationId xmlns:p14="http://schemas.microsoft.com/office/powerpoint/2010/main" val="2601927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8666" y="5410200"/>
            <a:ext cx="11512907" cy="762000"/>
          </a:xfrm>
          <a:prstGeom prst="rect">
            <a:avLst/>
          </a:prstGeom>
          <a:solidFill>
            <a:schemeClr val="bg1">
              <a:lumMod val="75000"/>
            </a:schemeClr>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38667" y="1532467"/>
            <a:ext cx="11512907" cy="4823883"/>
          </a:xfrm>
        </p:spPr>
        <p:txBody>
          <a:bodyPr anchor="t">
            <a:normAutofit/>
          </a:bodyPr>
          <a:lstStyle/>
          <a:p>
            <a:pPr marL="457200" indent="-457200">
              <a:buFont typeface="Arial" panose="020B0604020202020204" pitchFamily="34" charset="0"/>
              <a:buChar char="•"/>
            </a:pPr>
            <a:r>
              <a:rPr lang="en-GB" dirty="0">
                <a:solidFill>
                  <a:schemeClr val="tx1"/>
                </a:solidFill>
              </a:rPr>
              <a:t>Current landscape</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Areas for improvement</a:t>
            </a:r>
          </a:p>
          <a:p>
            <a:pPr marL="457200" indent="-457200">
              <a:buFont typeface="Arial" panose="020B0604020202020204" pitchFamily="34" charset="0"/>
              <a:buChar char="•"/>
            </a:pPr>
            <a:endParaRPr lang="en-GB" sz="1600" dirty="0">
              <a:solidFill>
                <a:schemeClr val="tx1"/>
              </a:solidFill>
            </a:endParaRPr>
          </a:p>
          <a:p>
            <a:pPr marL="812800" lvl="4" indent="-457200"/>
            <a:r>
              <a:rPr lang="en-GB" sz="2800" b="1" dirty="0">
                <a:solidFill>
                  <a:srgbClr val="1AA39A"/>
                </a:solidFill>
              </a:rPr>
              <a:t>Equal access to diversion</a:t>
            </a:r>
          </a:p>
          <a:p>
            <a:pPr marL="812800" lvl="4" indent="-457200"/>
            <a:r>
              <a:rPr lang="en-GB" sz="2800" b="1" dirty="0">
                <a:solidFill>
                  <a:srgbClr val="1AA39A"/>
                </a:solidFill>
              </a:rPr>
              <a:t>Inspection framework</a:t>
            </a:r>
          </a:p>
          <a:p>
            <a:pPr marL="812800" lvl="4" indent="-457200"/>
            <a:r>
              <a:rPr lang="en-GB" sz="2800" b="1" dirty="0">
                <a:solidFill>
                  <a:srgbClr val="1AA39A"/>
                </a:solidFill>
              </a:rPr>
              <a:t>Data</a:t>
            </a:r>
          </a:p>
          <a:p>
            <a:pPr marL="812800" lvl="4" indent="-457200"/>
            <a:r>
              <a:rPr lang="en-GB" sz="2800" b="1" dirty="0">
                <a:solidFill>
                  <a:srgbClr val="1AA39A"/>
                </a:solidFill>
              </a:rPr>
              <a:t>Funding</a:t>
            </a:r>
          </a:p>
          <a:p>
            <a:pPr marL="457200" indent="-457200">
              <a:buFont typeface="Arial" panose="020B0604020202020204" pitchFamily="34" charset="0"/>
              <a:buChar char="•"/>
            </a:pPr>
            <a:endParaRPr lang="en-GB" sz="1600" dirty="0">
              <a:solidFill>
                <a:schemeClr val="tx1"/>
              </a:solidFill>
            </a:endParaRPr>
          </a:p>
          <a:p>
            <a:pPr marL="457200" indent="-457200">
              <a:buFont typeface="Arial" panose="020B0604020202020204" pitchFamily="34" charset="0"/>
              <a:buChar char="•"/>
            </a:pPr>
            <a:r>
              <a:rPr lang="en-GB" dirty="0">
                <a:solidFill>
                  <a:schemeClr val="tx1"/>
                </a:solidFill>
              </a:rPr>
              <a:t>Youth justice partnership: Our Practice offer</a:t>
            </a:r>
          </a:p>
        </p:txBody>
      </p:sp>
      <p:sp>
        <p:nvSpPr>
          <p:cNvPr id="5" name="Title 1"/>
          <p:cNvSpPr txBox="1">
            <a:spLocks/>
          </p:cNvSpPr>
          <p:nvPr/>
        </p:nvSpPr>
        <p:spPr>
          <a:xfrm>
            <a:off x="0" y="0"/>
            <a:ext cx="12196410" cy="1235826"/>
          </a:xfrm>
          <a:prstGeom prst="rect">
            <a:avLst/>
          </a:prstGeom>
          <a:solidFill>
            <a:schemeClr val="tx1"/>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Franklin Gothic Book" panose="020B0503020102020204" pitchFamily="34" charset="0"/>
              </a:rPr>
              <a:t>What we are covering</a:t>
            </a:r>
          </a:p>
        </p:txBody>
      </p:sp>
      <p:sp>
        <p:nvSpPr>
          <p:cNvPr id="7" name="Footer Placeholder 2"/>
          <p:cNvSpPr>
            <a:spLocks noGrp="1"/>
          </p:cNvSpPr>
          <p:nvPr>
            <p:ph type="ftr" sz="quarter" idx="11"/>
          </p:nvPr>
        </p:nvSpPr>
        <p:spPr>
          <a:xfrm>
            <a:off x="2519265" y="6356350"/>
            <a:ext cx="7231225" cy="365125"/>
          </a:xfrm>
        </p:spPr>
        <p:txBody>
          <a:bodyPr/>
          <a:lstStyle/>
          <a:p>
            <a:r>
              <a:rPr lang="en-GB" i="1" dirty="0">
                <a:solidFill>
                  <a:schemeClr val="tx1"/>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2" name="Slide Number Placeholder 1"/>
          <p:cNvSpPr>
            <a:spLocks noGrp="1"/>
          </p:cNvSpPr>
          <p:nvPr>
            <p:ph type="sldNum" sz="quarter" idx="12"/>
          </p:nvPr>
        </p:nvSpPr>
        <p:spPr/>
        <p:txBody>
          <a:bodyPr/>
          <a:lstStyle/>
          <a:p>
            <a:fld id="{3273537A-61D4-4C8B-A810-C212CA4599AB}" type="slidenum">
              <a:rPr lang="en-GB" smtClean="0">
                <a:latin typeface="Franklin Gothic Book" panose="020B0503020102020204" pitchFamily="34" charset="0"/>
              </a:rPr>
              <a:t>41</a:t>
            </a:fld>
            <a:endParaRPr lang="en-GB" dirty="0">
              <a:latin typeface="Franklin Gothic Book" panose="020B0503020102020204" pitchFamily="34" charset="0"/>
            </a:endParaRPr>
          </a:p>
        </p:txBody>
      </p:sp>
    </p:spTree>
    <p:extLst>
      <p:ext uri="{BB962C8B-B14F-4D97-AF65-F5344CB8AC3E}">
        <p14:creationId xmlns:p14="http://schemas.microsoft.com/office/powerpoint/2010/main" val="1443298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81713" y="4007946"/>
            <a:ext cx="5757333" cy="75353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93793"/>
            <a:ext cx="2527300" cy="964207"/>
          </a:xfrm>
          <a:prstGeom prst="rect">
            <a:avLst/>
          </a:prstGeom>
        </p:spPr>
      </p:pic>
      <p:sp>
        <p:nvSpPr>
          <p:cNvPr id="4" name="Rectangle 3"/>
          <p:cNvSpPr/>
          <p:nvPr/>
        </p:nvSpPr>
        <p:spPr>
          <a:xfrm>
            <a:off x="292100" y="948267"/>
            <a:ext cx="11531913" cy="60016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We are funded to provide free enhanced support to 10 YJSs and their partners to develop or improve their diversion offer. This support can include: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Improving processes: </a:t>
            </a: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reviewing your eligibility criteria and referral processes against evidence and best practice;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Providing multi-agency training: </a:t>
            </a: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on a variety of subjects, including on Outcome 22 implementation and delivery;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Addressing disproportionality: </a:t>
            </a: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reviewing your local data and practice to understand why not all children have equal access to your scheme;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Reviewing protocols and documents: </a:t>
            </a: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helping you to formalise procedures and paperwork for your scheme;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Support with inspections: </a:t>
            </a:r>
            <a:r>
              <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helping you to prepare for an inspection or implement recommendations from an inspection.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To apply for this support, please contact </a:t>
            </a:r>
            <a:r>
              <a:rPr kumimoji="0" lang="en-US" sz="2400" b="1" i="0" u="none" strike="noStrike" kern="1200" cap="none" spc="0" normalizeH="0" baseline="0" noProof="0" dirty="0" err="1">
                <a:ln>
                  <a:noFill/>
                </a:ln>
                <a:solidFill>
                  <a:prstClr val="black"/>
                </a:solidFill>
                <a:effectLst/>
                <a:uLnTx/>
                <a:uFillTx/>
                <a:latin typeface="Franklin Gothic Book" panose="020B0503020102020204" pitchFamily="34" charset="0"/>
                <a:ea typeface="+mn-ea"/>
                <a:cs typeface="+mn-cs"/>
              </a:rPr>
              <a:t>Bami</a:t>
            </a:r>
            <a:r>
              <a:rPr kumimoji="0" lang="en-US" sz="24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at bjolaoso@justiceinnovation.org</a:t>
            </a:r>
            <a:endParaRPr kumimoji="0" lang="en-GB" sz="24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1" i="0" u="none" strike="noStrike" kern="1200" cap="none" spc="0" normalizeH="0" baseline="0" noProof="0" dirty="0">
              <a:ln>
                <a:noFill/>
              </a:ln>
              <a:solidFill>
                <a:srgbClr val="1AA39A"/>
              </a:solidFill>
              <a:effectLst/>
              <a:uLnTx/>
              <a:uFillTx/>
              <a:latin typeface="Franklin Gothic Book" panose="020B0503020102020204" pitchFamily="34" charset="0"/>
              <a:ea typeface="+mn-ea"/>
              <a:cs typeface="+mn-cs"/>
            </a:endParaRPr>
          </a:p>
        </p:txBody>
      </p:sp>
      <p:pic>
        <p:nvPicPr>
          <p:cNvPr id="7" name="Picture 6"/>
          <p:cNvPicPr>
            <a:picLocks noChangeAspect="1"/>
          </p:cNvPicPr>
          <p:nvPr/>
        </p:nvPicPr>
        <p:blipFill>
          <a:blip r:embed="rId4"/>
          <a:stretch>
            <a:fillRect/>
          </a:stretch>
        </p:blipFill>
        <p:spPr>
          <a:xfrm>
            <a:off x="9931399" y="5893793"/>
            <a:ext cx="2273613" cy="948271"/>
          </a:xfrm>
          <a:prstGeom prst="rect">
            <a:avLst/>
          </a:prstGeom>
        </p:spPr>
      </p:pic>
      <p:sp>
        <p:nvSpPr>
          <p:cNvPr id="10" name="Title 1"/>
          <p:cNvSpPr>
            <a:spLocks noGrp="1"/>
          </p:cNvSpPr>
          <p:nvPr>
            <p:ph type="title"/>
          </p:nvPr>
        </p:nvSpPr>
        <p:spPr>
          <a:xfrm>
            <a:off x="0" y="0"/>
            <a:ext cx="12192000" cy="948267"/>
          </a:xfrm>
          <a:solidFill>
            <a:schemeClr val="tx1"/>
          </a:solidFill>
        </p:spPr>
        <p:txBody>
          <a:bodyPr vert="horz" lIns="91440" tIns="45720" rIns="91440" bIns="45720" rtlCol="0" anchor="ctr">
            <a:noAutofit/>
          </a:bodyPr>
          <a:lstStyle/>
          <a:p>
            <a:pPr algn="ctr"/>
            <a:r>
              <a:rPr lang="en-GB" altLang="en-US" dirty="0">
                <a:ea typeface="ＭＳ Ｐゴシック" panose="020B0600070205080204" pitchFamily="34" charset="-128"/>
              </a:rPr>
              <a:t>How we can help: The new Youth </a:t>
            </a:r>
            <a:r>
              <a:rPr lang="en-GB" altLang="en-US" dirty="0" err="1">
                <a:ea typeface="ＭＳ Ｐゴシック" panose="020B0600070205080204" pitchFamily="34" charset="-128"/>
              </a:rPr>
              <a:t>Jusitce</a:t>
            </a:r>
            <a:r>
              <a:rPr lang="en-GB" altLang="en-US" dirty="0">
                <a:ea typeface="ＭＳ Ｐゴシック" panose="020B0600070205080204" pitchFamily="34" charset="-128"/>
              </a:rPr>
              <a:t> Partnership</a:t>
            </a:r>
          </a:p>
        </p:txBody>
      </p:sp>
    </p:spTree>
    <p:extLst>
      <p:ext uri="{BB962C8B-B14F-4D97-AF65-F5344CB8AC3E}">
        <p14:creationId xmlns:p14="http://schemas.microsoft.com/office/powerpoint/2010/main" val="55588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519265" y="6356350"/>
            <a:ext cx="7231225" cy="365125"/>
          </a:xfrm>
        </p:spPr>
        <p:txBody>
          <a:bodyPr/>
          <a:lstStyle/>
          <a:p>
            <a:r>
              <a:rPr lang="en-GB" i="1" dirty="0">
                <a:solidFill>
                  <a:prstClr val="white"/>
                </a:solidFill>
                <a:latin typeface="Franklin Gothic Book" panose="020B0503020102020204" pitchFamily="34" charset="0"/>
                <a:cs typeface="Arial" panose="020B0604020202020204" pitchFamily="34" charset="0"/>
              </a:rPr>
              <a:t>Putting practitioners and evidence at the heart of justice reform</a:t>
            </a:r>
          </a:p>
        </p:txBody>
      </p:sp>
      <p:sp>
        <p:nvSpPr>
          <p:cNvPr id="5" name="TextBox 4"/>
          <p:cNvSpPr txBox="1"/>
          <p:nvPr/>
        </p:nvSpPr>
        <p:spPr>
          <a:xfrm>
            <a:off x="15572" y="2725405"/>
            <a:ext cx="12176427" cy="2646394"/>
          </a:xfrm>
          <a:prstGeom prst="rect">
            <a:avLst/>
          </a:prstGeom>
          <a:noFill/>
        </p:spPr>
        <p:txBody>
          <a:bodyPr wrap="square" tIns="0" bIns="792000" rtlCol="0" anchor="ctr">
            <a:spAutoFit/>
          </a:bodyPr>
          <a:lstStyle/>
          <a:p>
            <a:pPr algn="ctr"/>
            <a:r>
              <a:rPr lang="en-GB" sz="2400" dirty="0">
                <a:solidFill>
                  <a:schemeClr val="bg1"/>
                </a:solidFill>
                <a:latin typeface="Franklin Gothic Book" panose="020B0503020102020204" pitchFamily="34" charset="0"/>
                <a:cs typeface="Arial" panose="020B0604020202020204" pitchFamily="34" charset="0"/>
              </a:rPr>
              <a:t>www.justiceinnovation.org</a:t>
            </a:r>
          </a:p>
          <a:p>
            <a:pPr algn="ctr"/>
            <a:endParaRPr lang="en-GB" sz="2400" dirty="0">
              <a:solidFill>
                <a:schemeClr val="bg1"/>
              </a:solidFill>
              <a:latin typeface="Franklin Gothic Book" panose="020B0503020102020204" pitchFamily="34" charset="0"/>
              <a:cs typeface="Arial" panose="020B0604020202020204" pitchFamily="34" charset="0"/>
            </a:endParaRPr>
          </a:p>
          <a:p>
            <a:pPr algn="ctr"/>
            <a:r>
              <a:rPr lang="en-GB" sz="2400" dirty="0">
                <a:solidFill>
                  <a:schemeClr val="bg1"/>
                </a:solidFill>
                <a:latin typeface="Franklin Gothic Book" panose="020B0503020102020204" pitchFamily="34" charset="0"/>
                <a:cs typeface="Arial" panose="020B0604020202020204" pitchFamily="34" charset="0"/>
              </a:rPr>
              <a:t>info@justiceinnovation.org</a:t>
            </a:r>
          </a:p>
          <a:p>
            <a:pPr algn="ctr"/>
            <a:endParaRPr lang="en-GB" sz="2400" dirty="0">
              <a:solidFill>
                <a:schemeClr val="bg1"/>
              </a:solidFill>
              <a:latin typeface="Franklin Gothic Book" panose="020B0503020102020204" pitchFamily="34" charset="0"/>
              <a:cs typeface="Arial" panose="020B0604020202020204" pitchFamily="34" charset="0"/>
            </a:endParaRPr>
          </a:p>
          <a:p>
            <a:pPr algn="ctr"/>
            <a:r>
              <a:rPr lang="en-GB" sz="2400" dirty="0">
                <a:solidFill>
                  <a:schemeClr val="bg1"/>
                </a:solidFill>
                <a:latin typeface="Franklin Gothic Book" panose="020B0503020102020204" pitchFamily="34" charset="0"/>
                <a:cs typeface="Arial" panose="020B0604020202020204" pitchFamily="34" charset="0"/>
              </a:rPr>
              <a:t>@</a:t>
            </a:r>
            <a:r>
              <a:rPr lang="en-GB" sz="2400" dirty="0" err="1">
                <a:solidFill>
                  <a:schemeClr val="bg1"/>
                </a:solidFill>
                <a:latin typeface="Franklin Gothic Book" panose="020B0503020102020204" pitchFamily="34" charset="0"/>
                <a:cs typeface="Arial" panose="020B0604020202020204" pitchFamily="34" charset="0"/>
              </a:rPr>
              <a:t>cjinnovation</a:t>
            </a:r>
            <a:r>
              <a:rPr lang="en-GB" sz="2400" dirty="0">
                <a:solidFill>
                  <a:schemeClr val="bg1"/>
                </a:solidFill>
                <a:latin typeface="Franklin Gothic Book" panose="020B0503020102020204" pitchFamily="34" charset="0"/>
                <a:cs typeface="Arial" panose="020B0604020202020204" pitchFamily="34" charset="0"/>
              </a:rPr>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72" y="14282"/>
            <a:ext cx="3811566" cy="1782714"/>
          </a:xfrm>
          <a:prstGeom prst="rect">
            <a:avLst/>
          </a:prstGeom>
        </p:spPr>
      </p:pic>
    </p:spTree>
    <p:extLst>
      <p:ext uri="{BB962C8B-B14F-4D97-AF65-F5344CB8AC3E}">
        <p14:creationId xmlns:p14="http://schemas.microsoft.com/office/powerpoint/2010/main" val="3593879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35CE2A4-AB38-4734-B8DD-FC3505F4F61B}" vid="{67D19BC6-3411-48C2-AC5C-8F83B8C22EE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7B0BDA28354FE428CF9D5CDBBDC2B51" ma:contentTypeVersion="21" ma:contentTypeDescription="Create a new document." ma:contentTypeScope="" ma:versionID="c8b424a024638107e862ef661ce3e927">
  <xsd:schema xmlns:xsd="http://www.w3.org/2001/XMLSchema" xmlns:xs="http://www.w3.org/2001/XMLSchema" xmlns:p="http://schemas.microsoft.com/office/2006/metadata/properties" xmlns:ns2="ba5dce25-404e-4194-9dc5-dcf768767489" xmlns:ns3="2aa160fe-8a58-4125-82cc-1ae39e484653" targetNamespace="http://schemas.microsoft.com/office/2006/metadata/properties" ma:root="true" ma:fieldsID="d9351619b71cfe5e2960395e735a4df0" ns2:_="" ns3:_="">
    <xsd:import namespace="ba5dce25-404e-4194-9dc5-dcf768767489"/>
    <xsd:import namespace="2aa160fe-8a58-4125-82cc-1ae39e48465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Number" minOccurs="0"/>
                <xsd:element ref="ns3:MediaLengthInSeconds" minOccurs="0"/>
                <xsd:element ref="ns2:TaxCatchAll"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dce25-404e-4194-9dc5-dcf76876748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3e890bc-2287-4bc0-92db-c68d2805e993}" ma:internalName="TaxCatchAll" ma:showField="CatchAllData" ma:web="ba5dce25-404e-4194-9dc5-dcf76876748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aa160fe-8a58-4125-82cc-1ae39e48465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Number" ma:index="20" nillable="true" ma:displayName="Number" ma:format="Dropdown" ma:internalName="Number"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e2959a9-0533-44f9-9984-75b1ff78bc0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99E633-FA7B-4C80-9C7A-EFC04B7FEA13}">
  <ds:schemaRefs>
    <ds:schemaRef ds:uri="http://schemas.microsoft.com/sharepoint/v3/contenttype/forms"/>
  </ds:schemaRefs>
</ds:datastoreItem>
</file>

<file path=customXml/itemProps2.xml><?xml version="1.0" encoding="utf-8"?>
<ds:datastoreItem xmlns:ds="http://schemas.openxmlformats.org/officeDocument/2006/customXml" ds:itemID="{731F3CAF-36C1-4E3D-8E39-28C2A4B6EE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5dce25-404e-4194-9dc5-dcf768767489"/>
    <ds:schemaRef ds:uri="2aa160fe-8a58-4125-82cc-1ae39e4846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2995</TotalTime>
  <Words>10801</Words>
  <Application>Microsoft Office PowerPoint</Application>
  <PresentationFormat>Widescreen</PresentationFormat>
  <Paragraphs>762</Paragraphs>
  <Slides>43</Slides>
  <Notes>42</Notes>
  <HiddenSlides>0</HiddenSlides>
  <MMClips>0</MMClip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Office Theme</vt:lpstr>
      <vt:lpstr>1_Office Theme</vt:lpstr>
      <vt:lpstr>PowerPoint Presentation</vt:lpstr>
      <vt:lpstr>PowerPoint Presentation</vt:lpstr>
      <vt:lpstr>PowerPoint Presentation</vt:lpstr>
      <vt:lpstr>PowerPoint Presentation</vt:lpstr>
      <vt:lpstr>Existing practice and policy</vt:lpstr>
      <vt:lpstr>Existing practice and policy</vt:lpstr>
      <vt:lpstr>New Government: ‘Take back our streets’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Areas for improvement: Data</vt:lpstr>
      <vt:lpstr>The methodology</vt:lpstr>
      <vt:lpstr>An evolving picture</vt:lpstr>
      <vt:lpstr>Findings</vt:lpstr>
      <vt:lpstr>Findings</vt:lpstr>
      <vt:lpstr>Findings</vt:lpstr>
      <vt:lpstr>Findings</vt:lpstr>
      <vt:lpstr>Recommendations</vt:lpstr>
      <vt:lpstr>Areas for improvement: Funding</vt:lpstr>
      <vt:lpstr>Areas for improvement: Funding</vt:lpstr>
      <vt:lpstr>PowerPoint Presentation</vt:lpstr>
      <vt:lpstr>How we can help: The new Youth Jusitce Partnership</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Bowen</dc:creator>
  <cp:lastModifiedBy>Spare PC</cp:lastModifiedBy>
  <cp:revision>84</cp:revision>
  <cp:lastPrinted>2024-07-25T08:49:03Z</cp:lastPrinted>
  <dcterms:created xsi:type="dcterms:W3CDTF">2018-09-12T08:56:50Z</dcterms:created>
  <dcterms:modified xsi:type="dcterms:W3CDTF">2024-07-29T14:52:53Z</dcterms:modified>
  <cp:contentStatus/>
</cp:coreProperties>
</file>