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30"/>
  </p:notesMasterIdLst>
  <p:sldIdLst>
    <p:sldId id="257" r:id="rId6"/>
    <p:sldId id="268" r:id="rId7"/>
    <p:sldId id="618" r:id="rId8"/>
    <p:sldId id="620" r:id="rId9"/>
    <p:sldId id="622" r:id="rId10"/>
    <p:sldId id="621" r:id="rId11"/>
    <p:sldId id="623" r:id="rId12"/>
    <p:sldId id="266" r:id="rId13"/>
    <p:sldId id="274" r:id="rId14"/>
    <p:sldId id="273" r:id="rId15"/>
    <p:sldId id="256" r:id="rId16"/>
    <p:sldId id="624" r:id="rId17"/>
    <p:sldId id="258" r:id="rId18"/>
    <p:sldId id="259" r:id="rId19"/>
    <p:sldId id="260" r:id="rId20"/>
    <p:sldId id="261" r:id="rId21"/>
    <p:sldId id="262" r:id="rId22"/>
    <p:sldId id="270" r:id="rId23"/>
    <p:sldId id="278" r:id="rId24"/>
    <p:sldId id="279" r:id="rId25"/>
    <p:sldId id="283" r:id="rId26"/>
    <p:sldId id="280" r:id="rId27"/>
    <p:sldId id="284" r:id="rId28"/>
    <p:sldId id="617" r:id="rId2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D2CB"/>
    <a:srgbClr val="D6BE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F8E09C-8AEC-4167-883D-03C1CF79A42E}" v="7" dt="2023-06-06T21:16:43.6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79526" autoAdjust="0"/>
  </p:normalViewPr>
  <p:slideViewPr>
    <p:cSldViewPr snapToGrid="0">
      <p:cViewPr varScale="1">
        <p:scale>
          <a:sx n="90" d="100"/>
          <a:sy n="90" d="100"/>
        </p:scale>
        <p:origin x="127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684464BB-A1DD-47BF-9C51-B8B08B3FD8E9}" type="datetimeFigureOut">
              <a:rPr lang="en-GB" smtClean="0"/>
              <a:t>14/11/2023</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65098D7-26D8-4C5A-94F1-2BE437347A53}" type="slidenum">
              <a:rPr lang="en-GB" smtClean="0"/>
              <a:t>‹#›</a:t>
            </a:fld>
            <a:endParaRPr lang="en-GB"/>
          </a:p>
        </p:txBody>
      </p:sp>
    </p:spTree>
    <p:extLst>
      <p:ext uri="{BB962C8B-B14F-4D97-AF65-F5344CB8AC3E}">
        <p14:creationId xmlns:p14="http://schemas.microsoft.com/office/powerpoint/2010/main" val="2768714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F48B9A-CD34-C042-B78E-F2E8969B9B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9684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F48B9A-CD34-C042-B78E-F2E8969B9B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4656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rtl="0">
              <a:lnSpc>
                <a:spcPct val="107000"/>
              </a:lnSpc>
              <a:buFont typeface="Symbol" panose="05050102010706020507" pitchFamily="18" charset="2"/>
              <a:buChar char=""/>
            </a:pPr>
            <a:r>
              <a:rPr lang="en-GB" sz="1100" kern="100" dirty="0">
                <a:effectLst/>
                <a:latin typeface="Calibri" panose="020F0502020204030204" pitchFamily="34" charset="0"/>
                <a:ea typeface="Calibri" panose="020F0502020204030204" pitchFamily="34" charset="0"/>
                <a:cs typeface="Arial" panose="020B0604020202020204" pitchFamily="34" charset="0"/>
              </a:rPr>
              <a:t>Health care services, especially EDs, are particularly burdened by the consequences of violence, with a high volume of individuals requiring treatment for violence-related injuries. </a:t>
            </a:r>
          </a:p>
          <a:p>
            <a:pPr marL="742950" lvl="1" indent="-285750">
              <a:lnSpc>
                <a:spcPct val="107000"/>
              </a:lnSpc>
              <a:buFont typeface="Courier New" panose="02070309020205020404" pitchFamily="49" charset="0"/>
              <a:buChar char="o"/>
            </a:pPr>
            <a:r>
              <a:rPr lang="en-GB" sz="1100" kern="100" dirty="0">
                <a:effectLst/>
                <a:latin typeface="Calibri" panose="020F0502020204030204" pitchFamily="34" charset="0"/>
                <a:ea typeface="Calibri" panose="020F0502020204030204" pitchFamily="34" charset="0"/>
                <a:cs typeface="Arial" panose="020B0604020202020204" pitchFamily="34" charset="0"/>
              </a:rPr>
              <a:t>The National Violence Surveillance Network- which utilised Cardiff Model/ISTV data identified ~187,584 people received emergency care for violence related injury in England and Wales in 2018</a:t>
            </a:r>
          </a:p>
          <a:p>
            <a:pPr marL="342900" lvl="0" indent="-342900">
              <a:lnSpc>
                <a:spcPct val="107000"/>
              </a:lnSpc>
              <a:buFont typeface="Symbol" panose="05050102010706020507" pitchFamily="18" charset="2"/>
              <a:buChar char=""/>
            </a:pPr>
            <a:r>
              <a:rPr lang="en-GB" sz="1100" kern="100" dirty="0">
                <a:effectLst/>
                <a:latin typeface="Calibri" panose="020F0502020204030204" pitchFamily="34" charset="0"/>
                <a:ea typeface="Calibri" panose="020F0502020204030204" pitchFamily="34" charset="0"/>
                <a:cs typeface="Arial" panose="020B0604020202020204" pitchFamily="34" charset="0"/>
              </a:rPr>
              <a:t>As you would expect, there is a high cost and resource implication for responding to violence-related injury. </a:t>
            </a:r>
          </a:p>
          <a:p>
            <a:pPr marL="342900" lvl="0" indent="-342900">
              <a:lnSpc>
                <a:spcPct val="107000"/>
              </a:lnSpc>
              <a:buFont typeface="Symbol" panose="05050102010706020507" pitchFamily="18" charset="2"/>
              <a:buChar char=""/>
            </a:pPr>
            <a:r>
              <a:rPr lang="en-GB" sz="1100" kern="100" dirty="0">
                <a:effectLst/>
                <a:latin typeface="Calibri" panose="020F0502020204030204" pitchFamily="34" charset="0"/>
                <a:ea typeface="Calibri" panose="020F0502020204030204" pitchFamily="34" charset="0"/>
                <a:cs typeface="Arial" panose="020B0604020202020204" pitchFamily="34" charset="0"/>
              </a:rPr>
              <a:t>However, violence with injury is significantly under-reported to the police. Research in Public Health Wales using the Cardiff model data highlighted that 59% of ED assault attendances were unknown to the police. In part, this is often because clinical staff are unable to disclose to police due to patient confidentiality.  </a:t>
            </a:r>
          </a:p>
          <a:p>
            <a:pPr marL="342900" lvl="0" indent="-342900">
              <a:lnSpc>
                <a:spcPct val="107000"/>
              </a:lnSpc>
              <a:buFont typeface="Symbol" panose="05050102010706020507" pitchFamily="18" charset="2"/>
              <a:buChar char=""/>
            </a:pPr>
            <a:r>
              <a:rPr lang="en-GB" sz="1100" kern="100" dirty="0">
                <a:effectLst/>
                <a:latin typeface="Calibri" panose="020F0502020204030204" pitchFamily="34" charset="0"/>
                <a:ea typeface="Calibri" panose="020F0502020204030204" pitchFamily="34" charset="0"/>
                <a:cs typeface="Arial" panose="020B0604020202020204" pitchFamily="34" charset="0"/>
              </a:rPr>
              <a:t>Patients whose injuries are not reported to the police are unable to receive support and protective measures from the police. Often these people have high levels of vulnerability, and experience violence can increase the likelihood of future victimisation and perpetration. </a:t>
            </a:r>
          </a:p>
          <a:p>
            <a:pPr marL="342900" lvl="0" indent="-342900">
              <a:lnSpc>
                <a:spcPct val="107000"/>
              </a:lnSpc>
              <a:spcAft>
                <a:spcPts val="800"/>
              </a:spcAft>
              <a:buFont typeface="Symbol" panose="05050102010706020507" pitchFamily="18" charset="2"/>
              <a:buChar char=""/>
            </a:pPr>
            <a:r>
              <a:rPr lang="en-GB" sz="1100" kern="100" dirty="0">
                <a:effectLst/>
                <a:latin typeface="Calibri" panose="020F0502020204030204" pitchFamily="34" charset="0"/>
                <a:ea typeface="Calibri" panose="020F0502020204030204" pitchFamily="34" charset="0"/>
                <a:cs typeface="Arial" panose="020B0604020202020204" pitchFamily="34" charset="0"/>
              </a:rPr>
              <a:t>While hospital staff are well placed to identify injuries and offer support and intervention, the infrastructure in health care doesn’t make this possible, and consequently patients are discharged with minimal support and follow-up. </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F48B9A-CD34-C042-B78E-F2E8969B9B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3881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Arial" panose="020B0604020202020204" pitchFamily="34" charset="0"/>
              </a:rPr>
              <a:t>Hospital-based violence prevention interventions have been established across the UK- including services such as Red Thread and hospital navigators.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Arial" panose="020B0604020202020204" pitchFamily="34" charset="0"/>
              </a:rPr>
              <a:t>This type of intervention was promoted by the Home Office in the serious violence strategy.</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Arial" panose="020B0604020202020204" pitchFamily="34" charset="0"/>
              </a:rPr>
              <a:t>While these services vary in their delivery, broadly speaking, these services seek to identify and intervene with children and young people involved in violence at what is considered a ‘teachable moment’, at a time they are most vulnerable and may be more inclined to engage with services to address their vulnerabilities. </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F48B9A-CD34-C042-B78E-F2E8969B9B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9257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Arial" panose="020B0604020202020204" pitchFamily="34" charset="0"/>
              </a:rPr>
              <a:t>In Wales, the Violence Prevention Unit (VPU) funded the development and implementation of a Violence Prevention Team (VPT) in October 2019, which was to operate within the ED in the University Hospital of Wales (UHW), Cardiff.</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Arial" panose="020B0604020202020204" pitchFamily="34" charset="0"/>
              </a:rPr>
              <a:t>Previous work around the ACE agenda, and the link between vulnerability and crime created an appetite for the provision in Wales. This allowed the service to be set up with relative ease. The health board safeguarding lead worked with the VPU to establish a localised, needs-based provision. The intervention providers were given the autonomy to develop the service. The VPU provided the support to overcomes challenges/ blockers, and problem-solve.</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Arial" panose="020B0604020202020204" pitchFamily="34" charset="0"/>
              </a:rPr>
              <a:t>The service was established to engage with patients who attend the ED with violence-related injuries, with the aim to improve police reporting, and provide advice, support and guidance to encourage engagement with services and promote movement away from violence. </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F48B9A-CD34-C042-B78E-F2E8969B9B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67020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Arial" panose="020B0604020202020204" pitchFamily="34" charset="0"/>
              </a:rPr>
              <a:t>We have numerous evaluations to provide a robust evidence base to support the delivery of the VPT, and to facilitate with sustainability.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Arial" panose="020B0604020202020204" pitchFamily="34" charset="0"/>
              </a:rPr>
              <a:t>This includes an: </a:t>
            </a:r>
          </a:p>
          <a:p>
            <a:pPr marL="342900" lvl="0" indent="-342900">
              <a:lnSpc>
                <a:spcPct val="107000"/>
              </a:lnSpc>
              <a:spcAft>
                <a:spcPts val="800"/>
              </a:spcAft>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Initial VPU internal process evaluation of the service operating in Cardiff- completed in 2021.</a:t>
            </a:r>
          </a:p>
          <a:p>
            <a:pPr marL="0" lvl="0" indent="0">
              <a:lnSpc>
                <a:spcPct val="107000"/>
              </a:lnSpc>
              <a:spcAft>
                <a:spcPts val="800"/>
              </a:spcAft>
              <a:buFont typeface="Symbol" panose="05050102010706020507" pitchFamily="18" charset="2"/>
              <a:buNone/>
            </a:pPr>
            <a:endParaRPr lang="en-GB" sz="18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Arial" panose="020B0604020202020204" pitchFamily="34" charset="0"/>
              </a:rPr>
              <a:t>And two independent evaluations of the Cardiff and Swansea services, led by Cardiff University, including:</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An implementation and process evaluation </a:t>
            </a:r>
          </a:p>
          <a:p>
            <a:pPr marL="342900" lvl="0" indent="-342900">
              <a:lnSpc>
                <a:spcPct val="107000"/>
              </a:lnSpc>
              <a:spcAft>
                <a:spcPts val="800"/>
              </a:spcAft>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An effectiveness and cost-effectiveness evaluation </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F48B9A-CD34-C042-B78E-F2E8969B9B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2468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rtl="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Carried out by VPU Public Health colleagues, this evaluation captured the initial development and implementation of the service, and the nature of support provided to patients attending ED with violence-related injury.</a:t>
            </a:r>
          </a:p>
          <a:p>
            <a:pPr marL="228600">
              <a:lnSpc>
                <a:spcPct val="107000"/>
              </a:lnSpc>
            </a:pPr>
            <a:r>
              <a:rPr lang="en-GB" sz="1800" kern="100" dirty="0">
                <a:effectLst/>
                <a:latin typeface="Calibri" panose="020F0502020204030204" pitchFamily="34" charset="0"/>
                <a:ea typeface="Calibri" panose="020F0502020204030204" pitchFamily="34" charset="0"/>
                <a:cs typeface="Arial" panose="020B0604020202020204" pitchFamily="34" charset="0"/>
              </a:rPr>
              <a:t> </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Some of the learning from that evaluation has featured throughout the presentation already, but broadly speaking, the findings revealed that:</a:t>
            </a:r>
          </a:p>
          <a:p>
            <a:pPr marL="342900" lvl="0" indent="-342900">
              <a:lnSpc>
                <a:spcPct val="107000"/>
              </a:lnSpc>
              <a:buFont typeface="Calibri" panose="020F0502020204030204" pitchFamily="34" charset="0"/>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Despite setting up at the start of COVID, the provision was successfully embedded within the hospital. </a:t>
            </a:r>
          </a:p>
          <a:p>
            <a:pPr marL="342900" lvl="0" indent="-342900">
              <a:lnSpc>
                <a:spcPct val="107000"/>
              </a:lnSpc>
              <a:buFont typeface="Calibri" panose="020F0502020204030204" pitchFamily="34" charset="0"/>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The VPT established an effective model for responding to patients –providing early intervention and prevention to address patient needs and underlying vulnerabilities, as well as more intensive support for children and young people at high risk from SOC/ county lines/ exploitations. </a:t>
            </a:r>
          </a:p>
          <a:p>
            <a:pPr marL="457200">
              <a:lnSpc>
                <a:spcPct val="107000"/>
              </a:lnSpc>
            </a:pPr>
            <a:r>
              <a:rPr lang="en-GB" sz="1800" kern="100" dirty="0">
                <a:effectLst/>
                <a:latin typeface="Calibri" panose="020F0502020204030204" pitchFamily="34" charset="0"/>
                <a:ea typeface="Calibri" panose="020F0502020204030204" pitchFamily="34" charset="0"/>
                <a:cs typeface="Arial" panose="020B0604020202020204" pitchFamily="34" charset="0"/>
              </a:rPr>
              <a:t> </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Positive outcomes have begun to emerge, including improvements in:</a:t>
            </a:r>
          </a:p>
          <a:p>
            <a:pPr marL="342900" lvl="0" indent="-342900">
              <a:lnSpc>
                <a:spcPct val="107000"/>
              </a:lnSpc>
              <a:buFont typeface="Calibri" panose="020F0502020204030204" pitchFamily="34" charset="0"/>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Safeguarding practices across the ED department - due to training from the VPT on violence and safeguarding, allowing for better identification of victims, assessment of risk, and increased referrals. </a:t>
            </a:r>
          </a:p>
          <a:p>
            <a:pPr marL="342900" lvl="0" indent="-342900">
              <a:lnSpc>
                <a:spcPct val="107000"/>
              </a:lnSpc>
              <a:buFont typeface="Calibri" panose="020F0502020204030204" pitchFamily="34" charset="0"/>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Greater access to support for patients -more patients have their needs and vulnerabilities assessed and are referred on to other services for support. </a:t>
            </a:r>
          </a:p>
          <a:p>
            <a:pPr marL="342900" lvl="0" indent="-342900">
              <a:lnSpc>
                <a:spcPct val="107000"/>
              </a:lnSpc>
              <a:buFont typeface="Calibri" panose="020F0502020204030204" pitchFamily="34" charset="0"/>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Improvements to staff knowledge, awareness, and confidence working with patients of violence related injury. </a:t>
            </a:r>
          </a:p>
          <a:p>
            <a:pPr marL="342900" lvl="0" indent="-342900">
              <a:lnSpc>
                <a:spcPct val="107000"/>
              </a:lnSpc>
              <a:buFont typeface="Calibri" panose="020F0502020204030204" pitchFamily="34" charset="0"/>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Increased reporting to the police</a:t>
            </a:r>
          </a:p>
          <a:p>
            <a:pPr marL="457200">
              <a:lnSpc>
                <a:spcPct val="107000"/>
              </a:lnSpc>
            </a:pPr>
            <a:r>
              <a:rPr lang="en-GB" sz="1800" kern="100" dirty="0">
                <a:effectLst/>
                <a:latin typeface="Calibri" panose="020F0502020204030204" pitchFamily="34" charset="0"/>
                <a:ea typeface="Calibri" panose="020F0502020204030204" pitchFamily="34" charset="0"/>
                <a:cs typeface="Arial" panose="020B0604020202020204" pitchFamily="34" charset="0"/>
              </a:rPr>
              <a:t> </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However, in order for the intervention to be sustained beyond the life expectancy of the VPU, a strong business case is needed, including evidence on the impact on patients, and cost-effectiveness of the service. </a:t>
            </a:r>
          </a:p>
          <a:p>
            <a:pPr marL="270510">
              <a:lnSpc>
                <a:spcPct val="107000"/>
              </a:lnSpc>
            </a:pPr>
            <a:r>
              <a:rPr lang="en-GB" sz="1800" kern="100" dirty="0">
                <a:effectLst/>
                <a:latin typeface="Calibri" panose="020F0502020204030204" pitchFamily="34" charset="0"/>
                <a:ea typeface="Calibri" panose="020F0502020204030204" pitchFamily="34" charset="0"/>
                <a:cs typeface="Arial" panose="020B0604020202020204" pitchFamily="34" charset="0"/>
              </a:rPr>
              <a:t> </a:t>
            </a:r>
          </a:p>
          <a:p>
            <a:pPr marL="342900" lvl="0" indent="-342900">
              <a:lnSpc>
                <a:spcPct val="107000"/>
              </a:lnSpc>
              <a:spcAft>
                <a:spcPts val="800"/>
              </a:spcAft>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While this evaluation provided useful information of what works well within the service and what doesn’t, it was carried out during COVID, thus does not reflect delivery since lock down measures have been lifted, and we have since made changes to delivery of the intervention.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F48B9A-CD34-C042-B78E-F2E8969B9B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78211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rtl="0">
              <a:lnSpc>
                <a:spcPct val="107000"/>
              </a:lnSpc>
              <a:buFont typeface="Symbol" panose="05050102010706020507" pitchFamily="18" charset="2"/>
              <a:buChar char=""/>
            </a:pPr>
            <a:r>
              <a:rPr lang="en-GB" sz="1100" kern="100" dirty="0">
                <a:effectLst/>
                <a:latin typeface="Calibri" panose="020F0502020204030204" pitchFamily="34" charset="0"/>
                <a:ea typeface="Calibri" panose="020F0502020204030204" pitchFamily="34" charset="0"/>
                <a:cs typeface="Arial" panose="020B0604020202020204" pitchFamily="34" charset="0"/>
              </a:rPr>
              <a:t>Funded by the YEF, who also provided funding towards the delivery of the VPT in Morriston hospital in Swansea. The evaluation is lead by Professor Simon Moore at Cardiff Uni. </a:t>
            </a:r>
          </a:p>
          <a:p>
            <a:pPr marL="342900" lvl="0" indent="-342900">
              <a:lnSpc>
                <a:spcPct val="107000"/>
              </a:lnSpc>
              <a:buFont typeface="Symbol" panose="05050102010706020507" pitchFamily="18" charset="2"/>
              <a:buChar char=""/>
            </a:pPr>
            <a:r>
              <a:rPr lang="en-GB" sz="1100" kern="100" dirty="0">
                <a:effectLst/>
                <a:latin typeface="Calibri" panose="020F0502020204030204" pitchFamily="34" charset="0"/>
                <a:ea typeface="Calibri" panose="020F0502020204030204" pitchFamily="34" charset="0"/>
                <a:cs typeface="Arial" panose="020B0604020202020204" pitchFamily="34" charset="0"/>
              </a:rPr>
              <a:t>This evaluation aimed to understand how the VPTs have been set-up and how they are currently working. The research questions were co-produced with the YEF, Home Office, VPU, and Public Health Wales. </a:t>
            </a:r>
          </a:p>
          <a:p>
            <a:pPr marL="342900" lvl="0" indent="-342900">
              <a:lnSpc>
                <a:spcPct val="107000"/>
              </a:lnSpc>
              <a:buFont typeface="Symbol" panose="05050102010706020507" pitchFamily="18" charset="2"/>
              <a:buChar char=""/>
            </a:pPr>
            <a:r>
              <a:rPr lang="en-GB" sz="1100" kern="100" dirty="0">
                <a:effectLst/>
                <a:latin typeface="Calibri" panose="020F0502020204030204" pitchFamily="34" charset="0"/>
                <a:ea typeface="Calibri" panose="020F0502020204030204" pitchFamily="34" charset="0"/>
                <a:cs typeface="Arial" panose="020B0604020202020204" pitchFamily="34" charset="0"/>
              </a:rPr>
              <a:t>Broadly speaking the research will aim to explore:</a:t>
            </a:r>
          </a:p>
          <a:p>
            <a:pPr marL="742950" lvl="1" indent="-285750">
              <a:lnSpc>
                <a:spcPct val="107000"/>
              </a:lnSpc>
              <a:buFont typeface="Courier New" panose="02070309020205020404" pitchFamily="49" charset="0"/>
              <a:buChar char="o"/>
            </a:pPr>
            <a:r>
              <a:rPr lang="en-GB" sz="1100" kern="100" dirty="0">
                <a:effectLst/>
                <a:latin typeface="Calibri" panose="020F0502020204030204" pitchFamily="34" charset="0"/>
                <a:ea typeface="Calibri" panose="020F0502020204030204" pitchFamily="34" charset="0"/>
                <a:cs typeface="Arial" panose="020B0604020202020204" pitchFamily="34" charset="0"/>
              </a:rPr>
              <a:t>The extent VPTs have been embedded within hospital systems.</a:t>
            </a:r>
          </a:p>
          <a:p>
            <a:pPr marL="742950" lvl="1" indent="-285750">
              <a:lnSpc>
                <a:spcPct val="107000"/>
              </a:lnSpc>
              <a:buFont typeface="Courier New" panose="02070309020205020404" pitchFamily="49" charset="0"/>
              <a:buChar char="o"/>
            </a:pPr>
            <a:r>
              <a:rPr lang="en-GB" sz="1100" kern="100" dirty="0">
                <a:effectLst/>
                <a:latin typeface="Calibri" panose="020F0502020204030204" pitchFamily="34" charset="0"/>
                <a:ea typeface="Calibri" panose="020F0502020204030204" pitchFamily="34" charset="0"/>
                <a:cs typeface="Arial" panose="020B0604020202020204" pitchFamily="34" charset="0"/>
              </a:rPr>
              <a:t>The intended delivery model has been adhered to. </a:t>
            </a:r>
          </a:p>
          <a:p>
            <a:pPr marL="742950" lvl="1" indent="-285750">
              <a:lnSpc>
                <a:spcPct val="107000"/>
              </a:lnSpc>
              <a:buFont typeface="Courier New" panose="02070309020205020404" pitchFamily="49" charset="0"/>
              <a:buChar char="o"/>
            </a:pPr>
            <a:r>
              <a:rPr lang="en-GB" sz="1100" kern="100" dirty="0">
                <a:effectLst/>
                <a:latin typeface="Calibri" panose="020F0502020204030204" pitchFamily="34" charset="0"/>
                <a:ea typeface="Calibri" panose="020F0502020204030204" pitchFamily="34" charset="0"/>
                <a:cs typeface="Arial" panose="020B0604020202020204" pitchFamily="34" charset="0"/>
              </a:rPr>
              <a:t>How well the components of the model are delivered</a:t>
            </a:r>
          </a:p>
          <a:p>
            <a:pPr marL="742950" lvl="1" indent="-285750">
              <a:lnSpc>
                <a:spcPct val="107000"/>
              </a:lnSpc>
              <a:buFont typeface="Courier New" panose="02070309020205020404" pitchFamily="49" charset="0"/>
              <a:buChar char="o"/>
            </a:pPr>
            <a:r>
              <a:rPr lang="en-GB" sz="1100" kern="100" dirty="0">
                <a:effectLst/>
                <a:latin typeface="Calibri" panose="020F0502020204030204" pitchFamily="34" charset="0"/>
                <a:ea typeface="Calibri" panose="020F0502020204030204" pitchFamily="34" charset="0"/>
                <a:cs typeface="Arial" panose="020B0604020202020204" pitchFamily="34" charset="0"/>
              </a:rPr>
              <a:t>The reach of the intervention for all ED assault attendances </a:t>
            </a:r>
          </a:p>
          <a:p>
            <a:pPr marL="742950" lvl="1" indent="-285750">
              <a:lnSpc>
                <a:spcPct val="107000"/>
              </a:lnSpc>
              <a:buFont typeface="Courier New" panose="02070309020205020404" pitchFamily="49" charset="0"/>
              <a:buChar char="o"/>
            </a:pPr>
            <a:r>
              <a:rPr lang="en-GB" sz="1100" kern="100" dirty="0">
                <a:effectLst/>
                <a:latin typeface="Calibri" panose="020F0502020204030204" pitchFamily="34" charset="0"/>
                <a:ea typeface="Calibri" panose="020F0502020204030204" pitchFamily="34" charset="0"/>
                <a:cs typeface="Arial" panose="020B0604020202020204" pitchFamily="34" charset="0"/>
              </a:rPr>
              <a:t>Extent patients engage with the intervention </a:t>
            </a:r>
          </a:p>
          <a:p>
            <a:pPr marL="742950" lvl="1" indent="-285750">
              <a:lnSpc>
                <a:spcPct val="107000"/>
              </a:lnSpc>
              <a:buFont typeface="Courier New" panose="02070309020205020404" pitchFamily="49" charset="0"/>
              <a:buChar char="o"/>
            </a:pPr>
            <a:r>
              <a:rPr lang="en-GB" sz="1100" kern="100" dirty="0">
                <a:effectLst/>
                <a:latin typeface="Calibri" panose="020F0502020204030204" pitchFamily="34" charset="0"/>
                <a:ea typeface="Calibri" panose="020F0502020204030204" pitchFamily="34" charset="0"/>
                <a:cs typeface="Arial" panose="020B0604020202020204" pitchFamily="34" charset="0"/>
              </a:rPr>
              <a:t>Development of hospital referral pathways and support across health care settings.</a:t>
            </a:r>
          </a:p>
          <a:p>
            <a:pPr marL="742950" lvl="1" indent="-285750">
              <a:lnSpc>
                <a:spcPct val="107000"/>
              </a:lnSpc>
              <a:buFont typeface="Courier New" panose="02070309020205020404" pitchFamily="49" charset="0"/>
              <a:buChar char="o"/>
            </a:pPr>
            <a:r>
              <a:rPr lang="en-GB" sz="1100" kern="100" dirty="0">
                <a:effectLst/>
                <a:latin typeface="Calibri" panose="020F0502020204030204" pitchFamily="34" charset="0"/>
                <a:ea typeface="Calibri" panose="020F0502020204030204" pitchFamily="34" charset="0"/>
                <a:cs typeface="Arial" panose="020B0604020202020204" pitchFamily="34" charset="0"/>
              </a:rPr>
              <a:t>Perceived benefit of intervention </a:t>
            </a:r>
          </a:p>
          <a:p>
            <a:pPr marL="742950" lvl="1" indent="-285750">
              <a:lnSpc>
                <a:spcPct val="107000"/>
              </a:lnSpc>
              <a:spcAft>
                <a:spcPts val="800"/>
              </a:spcAft>
              <a:buFont typeface="Courier New" panose="02070309020205020404" pitchFamily="49" charset="0"/>
              <a:buChar char="o"/>
            </a:pPr>
            <a:r>
              <a:rPr lang="en-GB" sz="1100" kern="100" dirty="0">
                <a:effectLst/>
                <a:latin typeface="Calibri" panose="020F0502020204030204" pitchFamily="34" charset="0"/>
                <a:ea typeface="Calibri" panose="020F0502020204030204" pitchFamily="34" charset="0"/>
                <a:cs typeface="Arial" panose="020B0604020202020204" pitchFamily="34" charset="0"/>
              </a:rPr>
              <a:t>Similarities and differences across settings- and the context of these differences given interventions aim to address local needs (are place-based)</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F48B9A-CD34-C042-B78E-F2E8969B9B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4367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Arial" panose="020B0604020202020204" pitchFamily="34" charset="0"/>
              </a:rPr>
              <a:t>As you can see, a range of methods are being used to evaluate the interventions, including:</a:t>
            </a:r>
          </a:p>
          <a:p>
            <a:pPr marL="342900" lvl="0" indent="-342900">
              <a:lnSpc>
                <a:spcPct val="107000"/>
              </a:lnSpc>
              <a:buFont typeface="Calibri" panose="020F0502020204030204" pitchFamily="34" charset="0"/>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A scoping review of ED based interventions.</a:t>
            </a:r>
          </a:p>
          <a:p>
            <a:pPr marL="342900" lvl="0" indent="-342900">
              <a:lnSpc>
                <a:spcPct val="107000"/>
              </a:lnSpc>
              <a:buFont typeface="Calibri" panose="020F0502020204030204" pitchFamily="34" charset="0"/>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Analysis of available documents pertaining to the service</a:t>
            </a:r>
          </a:p>
          <a:p>
            <a:pPr marL="342900" lvl="0" indent="-342900">
              <a:lnSpc>
                <a:spcPct val="107000"/>
              </a:lnSpc>
              <a:buFont typeface="Calibri" panose="020F0502020204030204" pitchFamily="34" charset="0"/>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Analysis of routine ED data and engagement. </a:t>
            </a:r>
          </a:p>
          <a:p>
            <a:pPr marL="342900" lvl="0" indent="-342900">
              <a:lnSpc>
                <a:spcPct val="107000"/>
              </a:lnSpc>
              <a:spcAft>
                <a:spcPts val="800"/>
              </a:spcAft>
              <a:buFont typeface="Calibri" panose="020F0502020204030204" pitchFamily="34" charset="0"/>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Interviews with stakeholders</a:t>
            </a:r>
          </a:p>
          <a:p>
            <a:endParaRPr lang="en-GB" dirty="0"/>
          </a:p>
        </p:txBody>
      </p:sp>
      <p:sp>
        <p:nvSpPr>
          <p:cNvPr id="4" name="Slide Number Placeholder 3"/>
          <p:cNvSpPr>
            <a:spLocks noGrp="1"/>
          </p:cNvSpPr>
          <p:nvPr>
            <p:ph type="sldNum" sz="quarter" idx="5"/>
          </p:nvPr>
        </p:nvSpPr>
        <p:spPr/>
        <p:txBody>
          <a:bodyPr/>
          <a:lstStyle/>
          <a:p>
            <a:fld id="{565098D7-26D8-4C5A-94F1-2BE437347A53}" type="slidenum">
              <a:rPr lang="en-GB" smtClean="0"/>
              <a:t>21</a:t>
            </a:fld>
            <a:endParaRPr lang="en-GB"/>
          </a:p>
        </p:txBody>
      </p:sp>
    </p:spTree>
    <p:extLst>
      <p:ext uri="{BB962C8B-B14F-4D97-AF65-F5344CB8AC3E}">
        <p14:creationId xmlns:p14="http://schemas.microsoft.com/office/powerpoint/2010/main" val="2178884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rtl="0">
              <a:lnSpc>
                <a:spcPct val="107000"/>
              </a:lnSpc>
              <a:buFont typeface="Symbol" panose="05050102010706020507" pitchFamily="18" charset="2"/>
              <a:buChar char=""/>
            </a:pPr>
            <a:r>
              <a:rPr lang="en-GB" sz="1100" kern="100" dirty="0">
                <a:effectLst/>
                <a:latin typeface="Calibri" panose="020F0502020204030204" pitchFamily="34" charset="0"/>
                <a:ea typeface="Calibri" panose="020F0502020204030204" pitchFamily="34" charset="0"/>
                <a:cs typeface="Arial" panose="020B0604020202020204" pitchFamily="34" charset="0"/>
              </a:rPr>
              <a:t>Also led by Professor Simon Moore at Cardiff University, this evaluation received funding from the NIHR- National Institute of Health Research. There are numerous collaborators on this project. </a:t>
            </a:r>
          </a:p>
          <a:p>
            <a:pPr marL="342900" lvl="0" indent="-342900">
              <a:lnSpc>
                <a:spcPct val="107000"/>
              </a:lnSpc>
              <a:buFont typeface="Symbol" panose="05050102010706020507" pitchFamily="18" charset="2"/>
              <a:buChar char=""/>
            </a:pPr>
            <a:r>
              <a:rPr lang="en-GB" sz="1100" kern="100" dirty="0">
                <a:effectLst/>
                <a:latin typeface="Calibri" panose="020F0502020204030204" pitchFamily="34" charset="0"/>
                <a:ea typeface="Calibri" panose="020F0502020204030204" pitchFamily="34" charset="0"/>
                <a:cs typeface="Arial" panose="020B0604020202020204" pitchFamily="34" charset="0"/>
              </a:rPr>
              <a:t>This is a very complex evaluation, but put simply, the evaluation seeks to answer the question: </a:t>
            </a:r>
            <a:r>
              <a:rPr lang="en-GB" sz="1100" b="1" kern="100" dirty="0">
                <a:effectLst/>
                <a:latin typeface="Calibri" panose="020F0502020204030204" pitchFamily="34" charset="0"/>
                <a:ea typeface="Calibri" panose="020F0502020204030204" pitchFamily="34" charset="0"/>
                <a:cs typeface="Arial" panose="020B0604020202020204" pitchFamily="34" charset="0"/>
              </a:rPr>
              <a:t>Does an ED based violence intervention programme reduce future emergency healthcare utilisation?</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r>
              <a:rPr lang="en-GB" sz="1100" kern="100" dirty="0">
                <a:effectLst/>
                <a:latin typeface="Calibri" panose="020F0502020204030204" pitchFamily="34" charset="0"/>
                <a:ea typeface="Calibri" panose="020F0502020204030204" pitchFamily="34" charset="0"/>
                <a:cs typeface="Arial" panose="020B0604020202020204" pitchFamily="34" charset="0"/>
              </a:rPr>
              <a:t>This is a large-scale data linkage project bringing data together across numerous services in Wales, allowing us to establish a more extensive and longitudinal understanding of violence, and the vulnerabilities that features in the populations effected. </a:t>
            </a:r>
          </a:p>
          <a:p>
            <a:pPr marL="342900" lvl="0" indent="-342900">
              <a:lnSpc>
                <a:spcPct val="107000"/>
              </a:lnSpc>
              <a:buFont typeface="Symbol" panose="05050102010706020507" pitchFamily="18" charset="2"/>
              <a:buChar char=""/>
            </a:pPr>
            <a:r>
              <a:rPr lang="en-GB" sz="1100" kern="100" dirty="0">
                <a:effectLst/>
                <a:latin typeface="Calibri" panose="020F0502020204030204" pitchFamily="34" charset="0"/>
                <a:ea typeface="Calibri" panose="020F0502020204030204" pitchFamily="34" charset="0"/>
                <a:cs typeface="Arial" panose="020B0604020202020204" pitchFamily="34" charset="0"/>
              </a:rPr>
              <a:t>Initially the data linkage will seek to answer whether:</a:t>
            </a:r>
          </a:p>
          <a:p>
            <a:pPr marL="742950" lvl="1" indent="-285750">
              <a:lnSpc>
                <a:spcPct val="107000"/>
              </a:lnSpc>
              <a:buFont typeface="Courier New" panose="02070309020205020404" pitchFamily="49" charset="0"/>
              <a:buChar char="o"/>
            </a:pPr>
            <a:r>
              <a:rPr lang="en-GB" sz="1100" kern="100" dirty="0">
                <a:effectLst/>
                <a:latin typeface="Calibri" panose="020F0502020204030204" pitchFamily="34" charset="0"/>
                <a:ea typeface="Calibri" panose="020F0502020204030204" pitchFamily="34" charset="0"/>
                <a:cs typeface="Arial" panose="020B0604020202020204" pitchFamily="34" charset="0"/>
              </a:rPr>
              <a:t>Involvement in VPT reduce the likelihood of unscheduled ED re-attendance. </a:t>
            </a:r>
          </a:p>
          <a:p>
            <a:pPr marL="742950" lvl="1" indent="-285750">
              <a:lnSpc>
                <a:spcPct val="107000"/>
              </a:lnSpc>
              <a:buFont typeface="Courier New" panose="02070309020205020404" pitchFamily="49" charset="0"/>
              <a:buChar char="o"/>
            </a:pPr>
            <a:r>
              <a:rPr lang="en-GB" sz="1100" kern="100" dirty="0">
                <a:effectLst/>
                <a:latin typeface="Calibri" panose="020F0502020204030204" pitchFamily="34" charset="0"/>
                <a:ea typeface="Calibri" panose="020F0502020204030204" pitchFamily="34" charset="0"/>
                <a:cs typeface="Arial" panose="020B0604020202020204" pitchFamily="34" charset="0"/>
              </a:rPr>
              <a:t>VPTs represent value for money</a:t>
            </a:r>
          </a:p>
          <a:p>
            <a:pPr marL="742950" lvl="1" indent="-285750">
              <a:lnSpc>
                <a:spcPct val="107000"/>
              </a:lnSpc>
              <a:buFont typeface="Courier New" panose="02070309020205020404" pitchFamily="49" charset="0"/>
              <a:buChar char="o"/>
            </a:pPr>
            <a:r>
              <a:rPr lang="en-GB" sz="1100" kern="100" dirty="0">
                <a:effectLst/>
                <a:latin typeface="Calibri" panose="020F0502020204030204" pitchFamily="34" charset="0"/>
                <a:ea typeface="Calibri" panose="020F0502020204030204" pitchFamily="34" charset="0"/>
                <a:cs typeface="Arial" panose="020B0604020202020204" pitchFamily="34" charset="0"/>
              </a:rPr>
              <a:t>Presence of VPTs improve ascertainment of assault-related attendance in Eds.</a:t>
            </a:r>
          </a:p>
          <a:p>
            <a:pPr marL="342900" lvl="0" indent="-342900">
              <a:lnSpc>
                <a:spcPct val="107000"/>
              </a:lnSpc>
              <a:spcAft>
                <a:spcPts val="800"/>
              </a:spcAft>
              <a:buFont typeface="Symbol" panose="05050102010706020507" pitchFamily="18" charset="2"/>
              <a:buChar char=""/>
            </a:pPr>
            <a:r>
              <a:rPr lang="en-GB" sz="1100" kern="100" dirty="0">
                <a:effectLst/>
                <a:latin typeface="Calibri" panose="020F0502020204030204" pitchFamily="34" charset="0"/>
                <a:ea typeface="Calibri" panose="020F0502020204030204" pitchFamily="34" charset="0"/>
                <a:cs typeface="Arial" panose="020B0604020202020204" pitchFamily="34" charset="0"/>
              </a:rPr>
              <a:t>The project also aims to understand the characteristics of individuals exposed to violence and how violence in the environment effects individual outcomes. </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F48B9A-CD34-C042-B78E-F2E8969B9B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59084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rtl="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Very briefly on the methods- this is a very complex process that will be developed along the way. </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The SAIL database will be used to link data- this is a large databank in Swansea University- which hosts large datasets across different sectors.</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The project team are working to put police data into the databank across the Four Police forces in Wales, which has never been achieved before. </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This will be linked to a large number of data sets already held in SAIL. Examples of data sets including CAFCASS, ED, Outpatient referral data, substance misuse data, GP data, and </a:t>
            </a:r>
            <a:r>
              <a:rPr lang="en-GB" sz="1800" kern="100" dirty="0" err="1">
                <a:effectLst/>
                <a:latin typeface="Calibri" panose="020F0502020204030204" pitchFamily="34" charset="0"/>
                <a:ea typeface="Calibri" panose="020F0502020204030204" pitchFamily="34" charset="0"/>
                <a:cs typeface="Arial" panose="020B0604020202020204" pitchFamily="34" charset="0"/>
              </a:rPr>
              <a:t>MoJ</a:t>
            </a:r>
            <a:r>
              <a:rPr lang="en-GB" sz="1800" kern="100" dirty="0">
                <a:effectLst/>
                <a:latin typeface="Calibri" panose="020F0502020204030204" pitchFamily="34" charset="0"/>
                <a:ea typeface="Calibri" panose="020F0502020204030204" pitchFamily="34" charset="0"/>
                <a:cs typeface="Arial" panose="020B0604020202020204" pitchFamily="34" charset="0"/>
              </a:rPr>
              <a:t> magistrates court and crown court defendant data. </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Data is anonymised. It is linked through a two-step process that allows person identifiable data remain separate from the core data (e.g., offence data). </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A lot of work needs to be done to prepare the data and establish the methodology- including harmonising the datasets so they align. </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It’s important to first understand the data and how people feature within it- for example, people may attend different health care settings for the same injury, including ED, outpatient services and primary physicians. Simply counting how many times a person features in the datasets can give an inaccurate picture of the number of injuries experienced. The team are establishing a methodology to ensure we do not duplicate injuries in the datasets. </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In addition to answering the main questions, the research seeks to understand what events can lead to violence perpetration or victimisation. For example, whether there are a series of events that took place which may/may not be violence in itself or highlight risk individually, but when you look at them together, can signify high risk. </a:t>
            </a:r>
          </a:p>
          <a:p>
            <a:pPr marL="342900" lvl="0" indent="-342900">
              <a:lnSpc>
                <a:spcPct val="107000"/>
              </a:lnSpc>
              <a:spcAft>
                <a:spcPts val="800"/>
              </a:spcAft>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Arial" panose="020B0604020202020204" pitchFamily="34" charset="0"/>
              </a:rPr>
              <a:t>While data linkage is intended to support the evaluation, it provides us the opportunity to ask a multitude of questions. We will work with the forces to identify the priority questions, and to translate the data into strategic and operational delivery. </a:t>
            </a:r>
          </a:p>
          <a:p>
            <a:pPr marL="0" indent="0">
              <a:buFont typeface="Arial" panose="020B0604020202020204" pitchFamily="34" charset="0"/>
              <a:buNone/>
            </a:pPr>
            <a:endParaRPr lang="en-GB" dirty="0"/>
          </a:p>
          <a:p>
            <a:endParaRPr lang="en-GB" dirty="0"/>
          </a:p>
          <a:p>
            <a:pPr marL="285750" indent="-285750">
              <a:buFont typeface="Arial" panose="020B0604020202020204" pitchFamily="34" charset="0"/>
              <a:buChar char="•"/>
            </a:pPr>
            <a:r>
              <a:rPr lang="en-GB" dirty="0"/>
              <a:t>Evaluation March 2025. Interim report November 2023. </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F48B9A-CD34-C042-B78E-F2E8969B9B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346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Health data provided by the VPT (Cardiff) demonstrates significant discrepancies between the actual volume of patients who have attended the ED with stab-related injuries, and the number of patients captured within the Cardiff Model standardised dataset. Only 49% of stab injuries seen were accurately recorded within the standard dataset, while 18% were miscoded as another form of injury. The further 33% of the patients with stab-related injuries were not recorded within the ED standard dataset.</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F48B9A-CD34-C042-B78E-F2E8969B9B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87212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A7EAF-EE66-144A-8A90-32619A9DE2B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07138C54-42F1-1340-8645-6F6FE3C368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29F55C9F-ED68-BC4B-AE4F-070F9AAEF5FC}"/>
              </a:ext>
            </a:extLst>
          </p:cNvPr>
          <p:cNvSpPr>
            <a:spLocks noGrp="1"/>
          </p:cNvSpPr>
          <p:nvPr>
            <p:ph type="dt" sz="half" idx="10"/>
          </p:nvPr>
        </p:nvSpPr>
        <p:spPr/>
        <p:txBody>
          <a:bodyPr/>
          <a:lstStyle/>
          <a:p>
            <a:fld id="{E0DA4803-ABD7-6B4E-BB45-6D081CBCF9CA}" type="datetimeFigureOut">
              <a:rPr lang="en-GB" smtClean="0"/>
              <a:t>14/11/2023</a:t>
            </a:fld>
            <a:endParaRPr lang="en-GB"/>
          </a:p>
        </p:txBody>
      </p:sp>
      <p:sp>
        <p:nvSpPr>
          <p:cNvPr id="5" name="Footer Placeholder 4">
            <a:extLst>
              <a:ext uri="{FF2B5EF4-FFF2-40B4-BE49-F238E27FC236}">
                <a16:creationId xmlns:a16="http://schemas.microsoft.com/office/drawing/2014/main" id="{91CE0156-A778-6945-99A6-5FDFE2F8E4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447D53-C358-804B-A1BA-97FC7A7F4C60}"/>
              </a:ext>
            </a:extLst>
          </p:cNvPr>
          <p:cNvSpPr>
            <a:spLocks noGrp="1"/>
          </p:cNvSpPr>
          <p:nvPr>
            <p:ph type="sldNum" sz="quarter" idx="12"/>
          </p:nvPr>
        </p:nvSpPr>
        <p:spPr/>
        <p:txBody>
          <a:bodyPr/>
          <a:lstStyle/>
          <a:p>
            <a:fld id="{8EB7C763-82A9-0C4A-932B-02253200B555}" type="slidenum">
              <a:rPr lang="en-GB" smtClean="0"/>
              <a:t>‹#›</a:t>
            </a:fld>
            <a:endParaRPr lang="en-GB"/>
          </a:p>
        </p:txBody>
      </p:sp>
    </p:spTree>
    <p:extLst>
      <p:ext uri="{BB962C8B-B14F-4D97-AF65-F5344CB8AC3E}">
        <p14:creationId xmlns:p14="http://schemas.microsoft.com/office/powerpoint/2010/main" val="1406144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909FE-B6AA-E442-A157-988419634D4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61CF8531-6906-644F-9665-C86DDF5369B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A0926F9-DCA6-9141-B49F-D6EC0F30A995}"/>
              </a:ext>
            </a:extLst>
          </p:cNvPr>
          <p:cNvSpPr>
            <a:spLocks noGrp="1"/>
          </p:cNvSpPr>
          <p:nvPr>
            <p:ph type="dt" sz="half" idx="10"/>
          </p:nvPr>
        </p:nvSpPr>
        <p:spPr/>
        <p:txBody>
          <a:bodyPr/>
          <a:lstStyle/>
          <a:p>
            <a:fld id="{E0DA4803-ABD7-6B4E-BB45-6D081CBCF9CA}" type="datetimeFigureOut">
              <a:rPr lang="en-GB" smtClean="0"/>
              <a:t>14/11/2023</a:t>
            </a:fld>
            <a:endParaRPr lang="en-GB"/>
          </a:p>
        </p:txBody>
      </p:sp>
      <p:sp>
        <p:nvSpPr>
          <p:cNvPr id="5" name="Footer Placeholder 4">
            <a:extLst>
              <a:ext uri="{FF2B5EF4-FFF2-40B4-BE49-F238E27FC236}">
                <a16:creationId xmlns:a16="http://schemas.microsoft.com/office/drawing/2014/main" id="{49A70632-2A1A-E940-AA54-1E34F472CF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2B611C-9782-B848-9BB3-0C4B53DF352E}"/>
              </a:ext>
            </a:extLst>
          </p:cNvPr>
          <p:cNvSpPr>
            <a:spLocks noGrp="1"/>
          </p:cNvSpPr>
          <p:nvPr>
            <p:ph type="sldNum" sz="quarter" idx="12"/>
          </p:nvPr>
        </p:nvSpPr>
        <p:spPr/>
        <p:txBody>
          <a:bodyPr/>
          <a:lstStyle/>
          <a:p>
            <a:fld id="{8EB7C763-82A9-0C4A-932B-02253200B555}" type="slidenum">
              <a:rPr lang="en-GB" smtClean="0"/>
              <a:t>‹#›</a:t>
            </a:fld>
            <a:endParaRPr lang="en-GB"/>
          </a:p>
        </p:txBody>
      </p:sp>
    </p:spTree>
    <p:extLst>
      <p:ext uri="{BB962C8B-B14F-4D97-AF65-F5344CB8AC3E}">
        <p14:creationId xmlns:p14="http://schemas.microsoft.com/office/powerpoint/2010/main" val="178016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1DEBF-4D1F-C843-8EF0-590D6DA9110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A22DE16C-D982-0041-83F0-28F769EF60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F5F9C00-EE45-DD4C-A518-5AFA587FA367}"/>
              </a:ext>
            </a:extLst>
          </p:cNvPr>
          <p:cNvSpPr>
            <a:spLocks noGrp="1"/>
          </p:cNvSpPr>
          <p:nvPr>
            <p:ph type="dt" sz="half" idx="10"/>
          </p:nvPr>
        </p:nvSpPr>
        <p:spPr/>
        <p:txBody>
          <a:bodyPr/>
          <a:lstStyle/>
          <a:p>
            <a:fld id="{E0DA4803-ABD7-6B4E-BB45-6D081CBCF9CA}" type="datetimeFigureOut">
              <a:rPr lang="en-GB" smtClean="0"/>
              <a:t>14/11/2023</a:t>
            </a:fld>
            <a:endParaRPr lang="en-GB"/>
          </a:p>
        </p:txBody>
      </p:sp>
      <p:sp>
        <p:nvSpPr>
          <p:cNvPr id="5" name="Footer Placeholder 4">
            <a:extLst>
              <a:ext uri="{FF2B5EF4-FFF2-40B4-BE49-F238E27FC236}">
                <a16:creationId xmlns:a16="http://schemas.microsoft.com/office/drawing/2014/main" id="{5E7CCE89-F364-184A-B67E-99CE067823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DA235F-4295-3147-AD19-F9CDCC3229EC}"/>
              </a:ext>
            </a:extLst>
          </p:cNvPr>
          <p:cNvSpPr>
            <a:spLocks noGrp="1"/>
          </p:cNvSpPr>
          <p:nvPr>
            <p:ph type="sldNum" sz="quarter" idx="12"/>
          </p:nvPr>
        </p:nvSpPr>
        <p:spPr/>
        <p:txBody>
          <a:bodyPr/>
          <a:lstStyle/>
          <a:p>
            <a:fld id="{8EB7C763-82A9-0C4A-932B-02253200B555}" type="slidenum">
              <a:rPr lang="en-GB" smtClean="0"/>
              <a:t>‹#›</a:t>
            </a:fld>
            <a:endParaRPr lang="en-GB"/>
          </a:p>
        </p:txBody>
      </p:sp>
    </p:spTree>
    <p:extLst>
      <p:ext uri="{BB962C8B-B14F-4D97-AF65-F5344CB8AC3E}">
        <p14:creationId xmlns:p14="http://schemas.microsoft.com/office/powerpoint/2010/main" val="2253907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7A930-472C-8246-8F03-CE51117454D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3AB82AC-938E-4548-AC73-CAF7A1BCED5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D25C4BD4-AFF3-324E-ABD9-03C99E4ECF0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D21F8B10-5A24-9349-BF40-A67D6CDC4A68}"/>
              </a:ext>
            </a:extLst>
          </p:cNvPr>
          <p:cNvSpPr>
            <a:spLocks noGrp="1"/>
          </p:cNvSpPr>
          <p:nvPr>
            <p:ph type="dt" sz="half" idx="10"/>
          </p:nvPr>
        </p:nvSpPr>
        <p:spPr/>
        <p:txBody>
          <a:bodyPr/>
          <a:lstStyle/>
          <a:p>
            <a:fld id="{E0DA4803-ABD7-6B4E-BB45-6D081CBCF9CA}" type="datetimeFigureOut">
              <a:rPr lang="en-GB" smtClean="0"/>
              <a:t>14/11/2023</a:t>
            </a:fld>
            <a:endParaRPr lang="en-GB"/>
          </a:p>
        </p:txBody>
      </p:sp>
      <p:sp>
        <p:nvSpPr>
          <p:cNvPr id="6" name="Footer Placeholder 5">
            <a:extLst>
              <a:ext uri="{FF2B5EF4-FFF2-40B4-BE49-F238E27FC236}">
                <a16:creationId xmlns:a16="http://schemas.microsoft.com/office/drawing/2014/main" id="{9BDDE047-1B34-694F-BAF1-3F44807DFA1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F05D347-DD34-5248-B276-2676CEBAFBA6}"/>
              </a:ext>
            </a:extLst>
          </p:cNvPr>
          <p:cNvSpPr>
            <a:spLocks noGrp="1"/>
          </p:cNvSpPr>
          <p:nvPr>
            <p:ph type="sldNum" sz="quarter" idx="12"/>
          </p:nvPr>
        </p:nvSpPr>
        <p:spPr/>
        <p:txBody>
          <a:bodyPr/>
          <a:lstStyle/>
          <a:p>
            <a:fld id="{8EB7C763-82A9-0C4A-932B-02253200B555}" type="slidenum">
              <a:rPr lang="en-GB" smtClean="0"/>
              <a:t>‹#›</a:t>
            </a:fld>
            <a:endParaRPr lang="en-GB"/>
          </a:p>
        </p:txBody>
      </p:sp>
    </p:spTree>
    <p:extLst>
      <p:ext uri="{BB962C8B-B14F-4D97-AF65-F5344CB8AC3E}">
        <p14:creationId xmlns:p14="http://schemas.microsoft.com/office/powerpoint/2010/main" val="3040824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452A5-A32B-6F46-AD4C-05F6BEE60FBB}"/>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A2148E75-B469-3241-8E82-7AC061ED1E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1EC368B-5672-FC41-9CC8-CCACE1D14AC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8F48A05B-AF31-6A47-9DA8-FB1FC413D5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2D11000-9BA1-614E-8787-F0DB0610997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354D279D-8D2F-B04D-B597-BFE8AD5D9658}"/>
              </a:ext>
            </a:extLst>
          </p:cNvPr>
          <p:cNvSpPr>
            <a:spLocks noGrp="1"/>
          </p:cNvSpPr>
          <p:nvPr>
            <p:ph type="dt" sz="half" idx="10"/>
          </p:nvPr>
        </p:nvSpPr>
        <p:spPr/>
        <p:txBody>
          <a:bodyPr/>
          <a:lstStyle/>
          <a:p>
            <a:fld id="{E0DA4803-ABD7-6B4E-BB45-6D081CBCF9CA}" type="datetimeFigureOut">
              <a:rPr lang="en-GB" smtClean="0"/>
              <a:t>14/11/2023</a:t>
            </a:fld>
            <a:endParaRPr lang="en-GB"/>
          </a:p>
        </p:txBody>
      </p:sp>
      <p:sp>
        <p:nvSpPr>
          <p:cNvPr id="8" name="Footer Placeholder 7">
            <a:extLst>
              <a:ext uri="{FF2B5EF4-FFF2-40B4-BE49-F238E27FC236}">
                <a16:creationId xmlns:a16="http://schemas.microsoft.com/office/drawing/2014/main" id="{D82CDBF3-CA9B-D543-9635-1DCBBA84D64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4249B1A-6BE5-6B42-9289-D8A513B9F8BE}"/>
              </a:ext>
            </a:extLst>
          </p:cNvPr>
          <p:cNvSpPr>
            <a:spLocks noGrp="1"/>
          </p:cNvSpPr>
          <p:nvPr>
            <p:ph type="sldNum" sz="quarter" idx="12"/>
          </p:nvPr>
        </p:nvSpPr>
        <p:spPr/>
        <p:txBody>
          <a:bodyPr/>
          <a:lstStyle/>
          <a:p>
            <a:fld id="{8EB7C763-82A9-0C4A-932B-02253200B555}" type="slidenum">
              <a:rPr lang="en-GB" smtClean="0"/>
              <a:t>‹#›</a:t>
            </a:fld>
            <a:endParaRPr lang="en-GB"/>
          </a:p>
        </p:txBody>
      </p:sp>
    </p:spTree>
    <p:extLst>
      <p:ext uri="{BB962C8B-B14F-4D97-AF65-F5344CB8AC3E}">
        <p14:creationId xmlns:p14="http://schemas.microsoft.com/office/powerpoint/2010/main" val="2397866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1CBCE-10DD-E64A-84C7-D2D368C7E05C}"/>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B240F360-1400-BB4F-9074-7B21E6BD0994}"/>
              </a:ext>
            </a:extLst>
          </p:cNvPr>
          <p:cNvSpPr>
            <a:spLocks noGrp="1"/>
          </p:cNvSpPr>
          <p:nvPr>
            <p:ph type="dt" sz="half" idx="10"/>
          </p:nvPr>
        </p:nvSpPr>
        <p:spPr/>
        <p:txBody>
          <a:bodyPr/>
          <a:lstStyle/>
          <a:p>
            <a:fld id="{E0DA4803-ABD7-6B4E-BB45-6D081CBCF9CA}" type="datetimeFigureOut">
              <a:rPr lang="en-GB" smtClean="0"/>
              <a:t>14/11/2023</a:t>
            </a:fld>
            <a:endParaRPr lang="en-GB"/>
          </a:p>
        </p:txBody>
      </p:sp>
      <p:sp>
        <p:nvSpPr>
          <p:cNvPr id="4" name="Footer Placeholder 3">
            <a:extLst>
              <a:ext uri="{FF2B5EF4-FFF2-40B4-BE49-F238E27FC236}">
                <a16:creationId xmlns:a16="http://schemas.microsoft.com/office/drawing/2014/main" id="{64B18D83-A9C3-3A4F-B2A9-C2D04535093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AE83D77-7B45-8442-A5BB-695358515CB6}"/>
              </a:ext>
            </a:extLst>
          </p:cNvPr>
          <p:cNvSpPr>
            <a:spLocks noGrp="1"/>
          </p:cNvSpPr>
          <p:nvPr>
            <p:ph type="sldNum" sz="quarter" idx="12"/>
          </p:nvPr>
        </p:nvSpPr>
        <p:spPr/>
        <p:txBody>
          <a:bodyPr/>
          <a:lstStyle/>
          <a:p>
            <a:fld id="{8EB7C763-82A9-0C4A-932B-02253200B555}" type="slidenum">
              <a:rPr lang="en-GB" smtClean="0"/>
              <a:t>‹#›</a:t>
            </a:fld>
            <a:endParaRPr lang="en-GB"/>
          </a:p>
        </p:txBody>
      </p:sp>
    </p:spTree>
    <p:extLst>
      <p:ext uri="{BB962C8B-B14F-4D97-AF65-F5344CB8AC3E}">
        <p14:creationId xmlns:p14="http://schemas.microsoft.com/office/powerpoint/2010/main" val="1442014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037934-5D58-3841-8AA3-F67DAC98DD6D}"/>
              </a:ext>
            </a:extLst>
          </p:cNvPr>
          <p:cNvSpPr>
            <a:spLocks noGrp="1"/>
          </p:cNvSpPr>
          <p:nvPr>
            <p:ph type="dt" sz="half" idx="10"/>
          </p:nvPr>
        </p:nvSpPr>
        <p:spPr/>
        <p:txBody>
          <a:bodyPr/>
          <a:lstStyle/>
          <a:p>
            <a:fld id="{E0DA4803-ABD7-6B4E-BB45-6D081CBCF9CA}" type="datetimeFigureOut">
              <a:rPr lang="en-GB" smtClean="0"/>
              <a:t>14/11/2023</a:t>
            </a:fld>
            <a:endParaRPr lang="en-GB"/>
          </a:p>
        </p:txBody>
      </p:sp>
      <p:sp>
        <p:nvSpPr>
          <p:cNvPr id="3" name="Footer Placeholder 2">
            <a:extLst>
              <a:ext uri="{FF2B5EF4-FFF2-40B4-BE49-F238E27FC236}">
                <a16:creationId xmlns:a16="http://schemas.microsoft.com/office/drawing/2014/main" id="{877B2500-3FA9-2040-AE46-F5DE4101DB4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4CC32D3-746D-6A49-93B5-AFC08C39B334}"/>
              </a:ext>
            </a:extLst>
          </p:cNvPr>
          <p:cNvSpPr>
            <a:spLocks noGrp="1"/>
          </p:cNvSpPr>
          <p:nvPr>
            <p:ph type="sldNum" sz="quarter" idx="12"/>
          </p:nvPr>
        </p:nvSpPr>
        <p:spPr/>
        <p:txBody>
          <a:bodyPr/>
          <a:lstStyle/>
          <a:p>
            <a:fld id="{8EB7C763-82A9-0C4A-932B-02253200B555}" type="slidenum">
              <a:rPr lang="en-GB" smtClean="0"/>
              <a:t>‹#›</a:t>
            </a:fld>
            <a:endParaRPr lang="en-GB"/>
          </a:p>
        </p:txBody>
      </p:sp>
    </p:spTree>
    <p:extLst>
      <p:ext uri="{BB962C8B-B14F-4D97-AF65-F5344CB8AC3E}">
        <p14:creationId xmlns:p14="http://schemas.microsoft.com/office/powerpoint/2010/main" val="2890942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11A7E-D707-714C-B9FB-BCF7C3C23F2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90C685E7-8384-9F42-A5E0-03D106FB69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F4E23DB0-166B-A541-8707-4FFD0A6648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2C3D5B9-7D29-5D44-A63A-566143C3539B}"/>
              </a:ext>
            </a:extLst>
          </p:cNvPr>
          <p:cNvSpPr>
            <a:spLocks noGrp="1"/>
          </p:cNvSpPr>
          <p:nvPr>
            <p:ph type="dt" sz="half" idx="10"/>
          </p:nvPr>
        </p:nvSpPr>
        <p:spPr/>
        <p:txBody>
          <a:bodyPr/>
          <a:lstStyle/>
          <a:p>
            <a:fld id="{E0DA4803-ABD7-6B4E-BB45-6D081CBCF9CA}" type="datetimeFigureOut">
              <a:rPr lang="en-GB" smtClean="0"/>
              <a:t>14/11/2023</a:t>
            </a:fld>
            <a:endParaRPr lang="en-GB"/>
          </a:p>
        </p:txBody>
      </p:sp>
      <p:sp>
        <p:nvSpPr>
          <p:cNvPr id="6" name="Footer Placeholder 5">
            <a:extLst>
              <a:ext uri="{FF2B5EF4-FFF2-40B4-BE49-F238E27FC236}">
                <a16:creationId xmlns:a16="http://schemas.microsoft.com/office/drawing/2014/main" id="{4685F27F-0B70-E84E-BD1F-56C794CF959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9DDF338-C4EB-3D44-B12E-22F18CBD0CD8}"/>
              </a:ext>
            </a:extLst>
          </p:cNvPr>
          <p:cNvSpPr>
            <a:spLocks noGrp="1"/>
          </p:cNvSpPr>
          <p:nvPr>
            <p:ph type="sldNum" sz="quarter" idx="12"/>
          </p:nvPr>
        </p:nvSpPr>
        <p:spPr/>
        <p:txBody>
          <a:bodyPr/>
          <a:lstStyle/>
          <a:p>
            <a:fld id="{8EB7C763-82A9-0C4A-932B-02253200B555}" type="slidenum">
              <a:rPr lang="en-GB" smtClean="0"/>
              <a:t>‹#›</a:t>
            </a:fld>
            <a:endParaRPr lang="en-GB"/>
          </a:p>
        </p:txBody>
      </p:sp>
    </p:spTree>
    <p:extLst>
      <p:ext uri="{BB962C8B-B14F-4D97-AF65-F5344CB8AC3E}">
        <p14:creationId xmlns:p14="http://schemas.microsoft.com/office/powerpoint/2010/main" val="987284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9C779-3A1A-2E44-8906-68C9DC18309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CC0CDAC5-3CA7-614E-97FD-31F11ED9DA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9884EC2-62E3-AD44-86C6-7DCA532322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341B211-60B0-AC4F-9C98-C57B05BC95F0}"/>
              </a:ext>
            </a:extLst>
          </p:cNvPr>
          <p:cNvSpPr>
            <a:spLocks noGrp="1"/>
          </p:cNvSpPr>
          <p:nvPr>
            <p:ph type="dt" sz="half" idx="10"/>
          </p:nvPr>
        </p:nvSpPr>
        <p:spPr/>
        <p:txBody>
          <a:bodyPr/>
          <a:lstStyle/>
          <a:p>
            <a:fld id="{E0DA4803-ABD7-6B4E-BB45-6D081CBCF9CA}" type="datetimeFigureOut">
              <a:rPr lang="en-GB" smtClean="0"/>
              <a:t>14/11/2023</a:t>
            </a:fld>
            <a:endParaRPr lang="en-GB"/>
          </a:p>
        </p:txBody>
      </p:sp>
      <p:sp>
        <p:nvSpPr>
          <p:cNvPr id="6" name="Footer Placeholder 5">
            <a:extLst>
              <a:ext uri="{FF2B5EF4-FFF2-40B4-BE49-F238E27FC236}">
                <a16:creationId xmlns:a16="http://schemas.microsoft.com/office/drawing/2014/main" id="{E0726991-4632-5240-AF81-A3C16D1A637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7440536-A9A5-1745-979F-8759BF81A48B}"/>
              </a:ext>
            </a:extLst>
          </p:cNvPr>
          <p:cNvSpPr>
            <a:spLocks noGrp="1"/>
          </p:cNvSpPr>
          <p:nvPr>
            <p:ph type="sldNum" sz="quarter" idx="12"/>
          </p:nvPr>
        </p:nvSpPr>
        <p:spPr/>
        <p:txBody>
          <a:bodyPr/>
          <a:lstStyle/>
          <a:p>
            <a:fld id="{8EB7C763-82A9-0C4A-932B-02253200B555}" type="slidenum">
              <a:rPr lang="en-GB" smtClean="0"/>
              <a:t>‹#›</a:t>
            </a:fld>
            <a:endParaRPr lang="en-GB"/>
          </a:p>
        </p:txBody>
      </p:sp>
    </p:spTree>
    <p:extLst>
      <p:ext uri="{BB962C8B-B14F-4D97-AF65-F5344CB8AC3E}">
        <p14:creationId xmlns:p14="http://schemas.microsoft.com/office/powerpoint/2010/main" val="4212164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E151D-5862-0147-A1F1-BF8B9AF8285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3C0D8F1E-765F-124E-9802-CC5B83D2FD1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9C6B84A-933C-5847-B414-C3F70D8EE29E}"/>
              </a:ext>
            </a:extLst>
          </p:cNvPr>
          <p:cNvSpPr>
            <a:spLocks noGrp="1"/>
          </p:cNvSpPr>
          <p:nvPr>
            <p:ph type="dt" sz="half" idx="10"/>
          </p:nvPr>
        </p:nvSpPr>
        <p:spPr/>
        <p:txBody>
          <a:bodyPr/>
          <a:lstStyle/>
          <a:p>
            <a:fld id="{E0DA4803-ABD7-6B4E-BB45-6D081CBCF9CA}" type="datetimeFigureOut">
              <a:rPr lang="en-GB" smtClean="0"/>
              <a:t>14/11/2023</a:t>
            </a:fld>
            <a:endParaRPr lang="en-GB"/>
          </a:p>
        </p:txBody>
      </p:sp>
      <p:sp>
        <p:nvSpPr>
          <p:cNvPr id="5" name="Footer Placeholder 4">
            <a:extLst>
              <a:ext uri="{FF2B5EF4-FFF2-40B4-BE49-F238E27FC236}">
                <a16:creationId xmlns:a16="http://schemas.microsoft.com/office/drawing/2014/main" id="{05618879-A8E2-1743-9178-F1C9175F3B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8E0ADA-3970-6D41-B906-B46A42E8AC31}"/>
              </a:ext>
            </a:extLst>
          </p:cNvPr>
          <p:cNvSpPr>
            <a:spLocks noGrp="1"/>
          </p:cNvSpPr>
          <p:nvPr>
            <p:ph type="sldNum" sz="quarter" idx="12"/>
          </p:nvPr>
        </p:nvSpPr>
        <p:spPr/>
        <p:txBody>
          <a:bodyPr/>
          <a:lstStyle/>
          <a:p>
            <a:fld id="{8EB7C763-82A9-0C4A-932B-02253200B555}" type="slidenum">
              <a:rPr lang="en-GB" smtClean="0"/>
              <a:t>‹#›</a:t>
            </a:fld>
            <a:endParaRPr lang="en-GB"/>
          </a:p>
        </p:txBody>
      </p:sp>
    </p:spTree>
    <p:extLst>
      <p:ext uri="{BB962C8B-B14F-4D97-AF65-F5344CB8AC3E}">
        <p14:creationId xmlns:p14="http://schemas.microsoft.com/office/powerpoint/2010/main" val="181266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92B3E88-AD46-2D48-8E7D-881DF1CDB3AA}"/>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E58DC69F-319C-294E-B265-DE03C8578C7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8676109-7A74-A847-9BB5-0A9DC4EAEA42}"/>
              </a:ext>
            </a:extLst>
          </p:cNvPr>
          <p:cNvSpPr>
            <a:spLocks noGrp="1"/>
          </p:cNvSpPr>
          <p:nvPr>
            <p:ph type="dt" sz="half" idx="10"/>
          </p:nvPr>
        </p:nvSpPr>
        <p:spPr/>
        <p:txBody>
          <a:bodyPr/>
          <a:lstStyle/>
          <a:p>
            <a:fld id="{E0DA4803-ABD7-6B4E-BB45-6D081CBCF9CA}" type="datetimeFigureOut">
              <a:rPr lang="en-GB" smtClean="0"/>
              <a:t>14/11/2023</a:t>
            </a:fld>
            <a:endParaRPr lang="en-GB"/>
          </a:p>
        </p:txBody>
      </p:sp>
      <p:sp>
        <p:nvSpPr>
          <p:cNvPr id="5" name="Footer Placeholder 4">
            <a:extLst>
              <a:ext uri="{FF2B5EF4-FFF2-40B4-BE49-F238E27FC236}">
                <a16:creationId xmlns:a16="http://schemas.microsoft.com/office/drawing/2014/main" id="{6F928FDD-DFC3-3F43-AE3B-10664FAAD4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35FB79-E711-024D-BBC6-BF99B4E079A6}"/>
              </a:ext>
            </a:extLst>
          </p:cNvPr>
          <p:cNvSpPr>
            <a:spLocks noGrp="1"/>
          </p:cNvSpPr>
          <p:nvPr>
            <p:ph type="sldNum" sz="quarter" idx="12"/>
          </p:nvPr>
        </p:nvSpPr>
        <p:spPr/>
        <p:txBody>
          <a:bodyPr/>
          <a:lstStyle/>
          <a:p>
            <a:fld id="{8EB7C763-82A9-0C4A-932B-02253200B555}" type="slidenum">
              <a:rPr lang="en-GB" smtClean="0"/>
              <a:t>‹#›</a:t>
            </a:fld>
            <a:endParaRPr lang="en-GB"/>
          </a:p>
        </p:txBody>
      </p:sp>
    </p:spTree>
    <p:extLst>
      <p:ext uri="{BB962C8B-B14F-4D97-AF65-F5344CB8AC3E}">
        <p14:creationId xmlns:p14="http://schemas.microsoft.com/office/powerpoint/2010/main" val="2576106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A7EAF-EE66-144A-8A90-32619A9DE2B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07138C54-42F1-1340-8645-6F6FE3C368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29F55C9F-ED68-BC4B-AE4F-070F9AAEF5FC}"/>
              </a:ext>
            </a:extLst>
          </p:cNvPr>
          <p:cNvSpPr>
            <a:spLocks noGrp="1"/>
          </p:cNvSpPr>
          <p:nvPr>
            <p:ph type="dt" sz="half" idx="10"/>
          </p:nvPr>
        </p:nvSpPr>
        <p:spPr/>
        <p:txBody>
          <a:bodyPr/>
          <a:lstStyle/>
          <a:p>
            <a:fld id="{E0DA4803-ABD7-6B4E-BB45-6D081CBCF9CA}" type="datetimeFigureOut">
              <a:rPr lang="en-GB" smtClean="0"/>
              <a:t>14/11/2023</a:t>
            </a:fld>
            <a:endParaRPr lang="en-GB"/>
          </a:p>
        </p:txBody>
      </p:sp>
      <p:sp>
        <p:nvSpPr>
          <p:cNvPr id="5" name="Footer Placeholder 4">
            <a:extLst>
              <a:ext uri="{FF2B5EF4-FFF2-40B4-BE49-F238E27FC236}">
                <a16:creationId xmlns:a16="http://schemas.microsoft.com/office/drawing/2014/main" id="{91CE0156-A778-6945-99A6-5FDFE2F8E4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447D53-C358-804B-A1BA-97FC7A7F4C60}"/>
              </a:ext>
            </a:extLst>
          </p:cNvPr>
          <p:cNvSpPr>
            <a:spLocks noGrp="1"/>
          </p:cNvSpPr>
          <p:nvPr>
            <p:ph type="sldNum" sz="quarter" idx="12"/>
          </p:nvPr>
        </p:nvSpPr>
        <p:spPr/>
        <p:txBody>
          <a:bodyPr/>
          <a:lstStyle/>
          <a:p>
            <a:fld id="{8EB7C763-82A9-0C4A-932B-02253200B555}" type="slidenum">
              <a:rPr lang="en-GB" smtClean="0"/>
              <a:t>‹#›</a:t>
            </a:fld>
            <a:endParaRPr lang="en-GB"/>
          </a:p>
        </p:txBody>
      </p:sp>
    </p:spTree>
    <p:extLst>
      <p:ext uri="{BB962C8B-B14F-4D97-AF65-F5344CB8AC3E}">
        <p14:creationId xmlns:p14="http://schemas.microsoft.com/office/powerpoint/2010/main" val="23035351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909FE-B6AA-E442-A157-988419634D4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61CF8531-6906-644F-9665-C86DDF5369B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A0926F9-DCA6-9141-B49F-D6EC0F30A995}"/>
              </a:ext>
            </a:extLst>
          </p:cNvPr>
          <p:cNvSpPr>
            <a:spLocks noGrp="1"/>
          </p:cNvSpPr>
          <p:nvPr>
            <p:ph type="dt" sz="half" idx="10"/>
          </p:nvPr>
        </p:nvSpPr>
        <p:spPr/>
        <p:txBody>
          <a:bodyPr/>
          <a:lstStyle/>
          <a:p>
            <a:fld id="{E0DA4803-ABD7-6B4E-BB45-6D081CBCF9CA}" type="datetimeFigureOut">
              <a:rPr lang="en-GB" smtClean="0"/>
              <a:t>14/11/2023</a:t>
            </a:fld>
            <a:endParaRPr lang="en-GB"/>
          </a:p>
        </p:txBody>
      </p:sp>
      <p:sp>
        <p:nvSpPr>
          <p:cNvPr id="5" name="Footer Placeholder 4">
            <a:extLst>
              <a:ext uri="{FF2B5EF4-FFF2-40B4-BE49-F238E27FC236}">
                <a16:creationId xmlns:a16="http://schemas.microsoft.com/office/drawing/2014/main" id="{49A70632-2A1A-E940-AA54-1E34F472CF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2B611C-9782-B848-9BB3-0C4B53DF352E}"/>
              </a:ext>
            </a:extLst>
          </p:cNvPr>
          <p:cNvSpPr>
            <a:spLocks noGrp="1"/>
          </p:cNvSpPr>
          <p:nvPr>
            <p:ph type="sldNum" sz="quarter" idx="12"/>
          </p:nvPr>
        </p:nvSpPr>
        <p:spPr/>
        <p:txBody>
          <a:bodyPr/>
          <a:lstStyle/>
          <a:p>
            <a:fld id="{8EB7C763-82A9-0C4A-932B-02253200B555}" type="slidenum">
              <a:rPr lang="en-GB" smtClean="0"/>
              <a:t>‹#›</a:t>
            </a:fld>
            <a:endParaRPr lang="en-GB"/>
          </a:p>
        </p:txBody>
      </p:sp>
    </p:spTree>
    <p:extLst>
      <p:ext uri="{BB962C8B-B14F-4D97-AF65-F5344CB8AC3E}">
        <p14:creationId xmlns:p14="http://schemas.microsoft.com/office/powerpoint/2010/main" val="30269155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1DEBF-4D1F-C843-8EF0-590D6DA9110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A22DE16C-D982-0041-83F0-28F769EF60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F5F9C00-EE45-DD4C-A518-5AFA587FA367}"/>
              </a:ext>
            </a:extLst>
          </p:cNvPr>
          <p:cNvSpPr>
            <a:spLocks noGrp="1"/>
          </p:cNvSpPr>
          <p:nvPr>
            <p:ph type="dt" sz="half" idx="10"/>
          </p:nvPr>
        </p:nvSpPr>
        <p:spPr/>
        <p:txBody>
          <a:bodyPr/>
          <a:lstStyle/>
          <a:p>
            <a:fld id="{E0DA4803-ABD7-6B4E-BB45-6D081CBCF9CA}" type="datetimeFigureOut">
              <a:rPr lang="en-GB" smtClean="0"/>
              <a:t>14/11/2023</a:t>
            </a:fld>
            <a:endParaRPr lang="en-GB"/>
          </a:p>
        </p:txBody>
      </p:sp>
      <p:sp>
        <p:nvSpPr>
          <p:cNvPr id="5" name="Footer Placeholder 4">
            <a:extLst>
              <a:ext uri="{FF2B5EF4-FFF2-40B4-BE49-F238E27FC236}">
                <a16:creationId xmlns:a16="http://schemas.microsoft.com/office/drawing/2014/main" id="{5E7CCE89-F364-184A-B67E-99CE067823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DA235F-4295-3147-AD19-F9CDCC3229EC}"/>
              </a:ext>
            </a:extLst>
          </p:cNvPr>
          <p:cNvSpPr>
            <a:spLocks noGrp="1"/>
          </p:cNvSpPr>
          <p:nvPr>
            <p:ph type="sldNum" sz="quarter" idx="12"/>
          </p:nvPr>
        </p:nvSpPr>
        <p:spPr/>
        <p:txBody>
          <a:bodyPr/>
          <a:lstStyle/>
          <a:p>
            <a:fld id="{8EB7C763-82A9-0C4A-932B-02253200B555}" type="slidenum">
              <a:rPr lang="en-GB" smtClean="0"/>
              <a:t>‹#›</a:t>
            </a:fld>
            <a:endParaRPr lang="en-GB"/>
          </a:p>
        </p:txBody>
      </p:sp>
    </p:spTree>
    <p:extLst>
      <p:ext uri="{BB962C8B-B14F-4D97-AF65-F5344CB8AC3E}">
        <p14:creationId xmlns:p14="http://schemas.microsoft.com/office/powerpoint/2010/main" val="26802429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7A930-472C-8246-8F03-CE51117454D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3AB82AC-938E-4548-AC73-CAF7A1BCED5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D25C4BD4-AFF3-324E-ABD9-03C99E4ECF0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D21F8B10-5A24-9349-BF40-A67D6CDC4A68}"/>
              </a:ext>
            </a:extLst>
          </p:cNvPr>
          <p:cNvSpPr>
            <a:spLocks noGrp="1"/>
          </p:cNvSpPr>
          <p:nvPr>
            <p:ph type="dt" sz="half" idx="10"/>
          </p:nvPr>
        </p:nvSpPr>
        <p:spPr/>
        <p:txBody>
          <a:bodyPr/>
          <a:lstStyle/>
          <a:p>
            <a:fld id="{E0DA4803-ABD7-6B4E-BB45-6D081CBCF9CA}" type="datetimeFigureOut">
              <a:rPr lang="en-GB" smtClean="0"/>
              <a:t>14/11/2023</a:t>
            </a:fld>
            <a:endParaRPr lang="en-GB"/>
          </a:p>
        </p:txBody>
      </p:sp>
      <p:sp>
        <p:nvSpPr>
          <p:cNvPr id="6" name="Footer Placeholder 5">
            <a:extLst>
              <a:ext uri="{FF2B5EF4-FFF2-40B4-BE49-F238E27FC236}">
                <a16:creationId xmlns:a16="http://schemas.microsoft.com/office/drawing/2014/main" id="{9BDDE047-1B34-694F-BAF1-3F44807DFA1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F05D347-DD34-5248-B276-2676CEBAFBA6}"/>
              </a:ext>
            </a:extLst>
          </p:cNvPr>
          <p:cNvSpPr>
            <a:spLocks noGrp="1"/>
          </p:cNvSpPr>
          <p:nvPr>
            <p:ph type="sldNum" sz="quarter" idx="12"/>
          </p:nvPr>
        </p:nvSpPr>
        <p:spPr/>
        <p:txBody>
          <a:bodyPr/>
          <a:lstStyle/>
          <a:p>
            <a:fld id="{8EB7C763-82A9-0C4A-932B-02253200B555}" type="slidenum">
              <a:rPr lang="en-GB" smtClean="0"/>
              <a:t>‹#›</a:t>
            </a:fld>
            <a:endParaRPr lang="en-GB"/>
          </a:p>
        </p:txBody>
      </p:sp>
    </p:spTree>
    <p:extLst>
      <p:ext uri="{BB962C8B-B14F-4D97-AF65-F5344CB8AC3E}">
        <p14:creationId xmlns:p14="http://schemas.microsoft.com/office/powerpoint/2010/main" val="18168622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452A5-A32B-6F46-AD4C-05F6BEE60FBB}"/>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A2148E75-B469-3241-8E82-7AC061ED1E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1EC368B-5672-FC41-9CC8-CCACE1D14AC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8F48A05B-AF31-6A47-9DA8-FB1FC413D5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2D11000-9BA1-614E-8787-F0DB0610997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354D279D-8D2F-B04D-B597-BFE8AD5D9658}"/>
              </a:ext>
            </a:extLst>
          </p:cNvPr>
          <p:cNvSpPr>
            <a:spLocks noGrp="1"/>
          </p:cNvSpPr>
          <p:nvPr>
            <p:ph type="dt" sz="half" idx="10"/>
          </p:nvPr>
        </p:nvSpPr>
        <p:spPr/>
        <p:txBody>
          <a:bodyPr/>
          <a:lstStyle/>
          <a:p>
            <a:fld id="{E0DA4803-ABD7-6B4E-BB45-6D081CBCF9CA}" type="datetimeFigureOut">
              <a:rPr lang="en-GB" smtClean="0"/>
              <a:t>14/11/2023</a:t>
            </a:fld>
            <a:endParaRPr lang="en-GB"/>
          </a:p>
        </p:txBody>
      </p:sp>
      <p:sp>
        <p:nvSpPr>
          <p:cNvPr id="8" name="Footer Placeholder 7">
            <a:extLst>
              <a:ext uri="{FF2B5EF4-FFF2-40B4-BE49-F238E27FC236}">
                <a16:creationId xmlns:a16="http://schemas.microsoft.com/office/drawing/2014/main" id="{D82CDBF3-CA9B-D543-9635-1DCBBA84D64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4249B1A-6BE5-6B42-9289-D8A513B9F8BE}"/>
              </a:ext>
            </a:extLst>
          </p:cNvPr>
          <p:cNvSpPr>
            <a:spLocks noGrp="1"/>
          </p:cNvSpPr>
          <p:nvPr>
            <p:ph type="sldNum" sz="quarter" idx="12"/>
          </p:nvPr>
        </p:nvSpPr>
        <p:spPr/>
        <p:txBody>
          <a:bodyPr/>
          <a:lstStyle/>
          <a:p>
            <a:fld id="{8EB7C763-82A9-0C4A-932B-02253200B555}" type="slidenum">
              <a:rPr lang="en-GB" smtClean="0"/>
              <a:t>‹#›</a:t>
            </a:fld>
            <a:endParaRPr lang="en-GB"/>
          </a:p>
        </p:txBody>
      </p:sp>
    </p:spTree>
    <p:extLst>
      <p:ext uri="{BB962C8B-B14F-4D97-AF65-F5344CB8AC3E}">
        <p14:creationId xmlns:p14="http://schemas.microsoft.com/office/powerpoint/2010/main" val="17662613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1CBCE-10DD-E64A-84C7-D2D368C7E05C}"/>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B240F360-1400-BB4F-9074-7B21E6BD0994}"/>
              </a:ext>
            </a:extLst>
          </p:cNvPr>
          <p:cNvSpPr>
            <a:spLocks noGrp="1"/>
          </p:cNvSpPr>
          <p:nvPr>
            <p:ph type="dt" sz="half" idx="10"/>
          </p:nvPr>
        </p:nvSpPr>
        <p:spPr/>
        <p:txBody>
          <a:bodyPr/>
          <a:lstStyle/>
          <a:p>
            <a:fld id="{E0DA4803-ABD7-6B4E-BB45-6D081CBCF9CA}" type="datetimeFigureOut">
              <a:rPr lang="en-GB" smtClean="0"/>
              <a:t>14/11/2023</a:t>
            </a:fld>
            <a:endParaRPr lang="en-GB"/>
          </a:p>
        </p:txBody>
      </p:sp>
      <p:sp>
        <p:nvSpPr>
          <p:cNvPr id="4" name="Footer Placeholder 3">
            <a:extLst>
              <a:ext uri="{FF2B5EF4-FFF2-40B4-BE49-F238E27FC236}">
                <a16:creationId xmlns:a16="http://schemas.microsoft.com/office/drawing/2014/main" id="{64B18D83-A9C3-3A4F-B2A9-C2D04535093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AE83D77-7B45-8442-A5BB-695358515CB6}"/>
              </a:ext>
            </a:extLst>
          </p:cNvPr>
          <p:cNvSpPr>
            <a:spLocks noGrp="1"/>
          </p:cNvSpPr>
          <p:nvPr>
            <p:ph type="sldNum" sz="quarter" idx="12"/>
          </p:nvPr>
        </p:nvSpPr>
        <p:spPr/>
        <p:txBody>
          <a:bodyPr/>
          <a:lstStyle/>
          <a:p>
            <a:fld id="{8EB7C763-82A9-0C4A-932B-02253200B555}" type="slidenum">
              <a:rPr lang="en-GB" smtClean="0"/>
              <a:t>‹#›</a:t>
            </a:fld>
            <a:endParaRPr lang="en-GB"/>
          </a:p>
        </p:txBody>
      </p:sp>
    </p:spTree>
    <p:extLst>
      <p:ext uri="{BB962C8B-B14F-4D97-AF65-F5344CB8AC3E}">
        <p14:creationId xmlns:p14="http://schemas.microsoft.com/office/powerpoint/2010/main" val="1003750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037934-5D58-3841-8AA3-F67DAC98DD6D}"/>
              </a:ext>
            </a:extLst>
          </p:cNvPr>
          <p:cNvSpPr>
            <a:spLocks noGrp="1"/>
          </p:cNvSpPr>
          <p:nvPr>
            <p:ph type="dt" sz="half" idx="10"/>
          </p:nvPr>
        </p:nvSpPr>
        <p:spPr/>
        <p:txBody>
          <a:bodyPr/>
          <a:lstStyle/>
          <a:p>
            <a:fld id="{E0DA4803-ABD7-6B4E-BB45-6D081CBCF9CA}" type="datetimeFigureOut">
              <a:rPr lang="en-GB" smtClean="0"/>
              <a:t>14/11/2023</a:t>
            </a:fld>
            <a:endParaRPr lang="en-GB"/>
          </a:p>
        </p:txBody>
      </p:sp>
      <p:sp>
        <p:nvSpPr>
          <p:cNvPr id="3" name="Footer Placeholder 2">
            <a:extLst>
              <a:ext uri="{FF2B5EF4-FFF2-40B4-BE49-F238E27FC236}">
                <a16:creationId xmlns:a16="http://schemas.microsoft.com/office/drawing/2014/main" id="{877B2500-3FA9-2040-AE46-F5DE4101DB4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4CC32D3-746D-6A49-93B5-AFC08C39B334}"/>
              </a:ext>
            </a:extLst>
          </p:cNvPr>
          <p:cNvSpPr>
            <a:spLocks noGrp="1"/>
          </p:cNvSpPr>
          <p:nvPr>
            <p:ph type="sldNum" sz="quarter" idx="12"/>
          </p:nvPr>
        </p:nvSpPr>
        <p:spPr/>
        <p:txBody>
          <a:bodyPr/>
          <a:lstStyle/>
          <a:p>
            <a:fld id="{8EB7C763-82A9-0C4A-932B-02253200B555}" type="slidenum">
              <a:rPr lang="en-GB" smtClean="0"/>
              <a:t>‹#›</a:t>
            </a:fld>
            <a:endParaRPr lang="en-GB"/>
          </a:p>
        </p:txBody>
      </p:sp>
    </p:spTree>
    <p:extLst>
      <p:ext uri="{BB962C8B-B14F-4D97-AF65-F5344CB8AC3E}">
        <p14:creationId xmlns:p14="http://schemas.microsoft.com/office/powerpoint/2010/main" val="4698202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11A7E-D707-714C-B9FB-BCF7C3C23F2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90C685E7-8384-9F42-A5E0-03D106FB69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F4E23DB0-166B-A541-8707-4FFD0A6648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2C3D5B9-7D29-5D44-A63A-566143C3539B}"/>
              </a:ext>
            </a:extLst>
          </p:cNvPr>
          <p:cNvSpPr>
            <a:spLocks noGrp="1"/>
          </p:cNvSpPr>
          <p:nvPr>
            <p:ph type="dt" sz="half" idx="10"/>
          </p:nvPr>
        </p:nvSpPr>
        <p:spPr/>
        <p:txBody>
          <a:bodyPr/>
          <a:lstStyle/>
          <a:p>
            <a:fld id="{E0DA4803-ABD7-6B4E-BB45-6D081CBCF9CA}" type="datetimeFigureOut">
              <a:rPr lang="en-GB" smtClean="0"/>
              <a:t>14/11/2023</a:t>
            </a:fld>
            <a:endParaRPr lang="en-GB"/>
          </a:p>
        </p:txBody>
      </p:sp>
      <p:sp>
        <p:nvSpPr>
          <p:cNvPr id="6" name="Footer Placeholder 5">
            <a:extLst>
              <a:ext uri="{FF2B5EF4-FFF2-40B4-BE49-F238E27FC236}">
                <a16:creationId xmlns:a16="http://schemas.microsoft.com/office/drawing/2014/main" id="{4685F27F-0B70-E84E-BD1F-56C794CF959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9DDF338-C4EB-3D44-B12E-22F18CBD0CD8}"/>
              </a:ext>
            </a:extLst>
          </p:cNvPr>
          <p:cNvSpPr>
            <a:spLocks noGrp="1"/>
          </p:cNvSpPr>
          <p:nvPr>
            <p:ph type="sldNum" sz="quarter" idx="12"/>
          </p:nvPr>
        </p:nvSpPr>
        <p:spPr/>
        <p:txBody>
          <a:bodyPr/>
          <a:lstStyle/>
          <a:p>
            <a:fld id="{8EB7C763-82A9-0C4A-932B-02253200B555}" type="slidenum">
              <a:rPr lang="en-GB" smtClean="0"/>
              <a:t>‹#›</a:t>
            </a:fld>
            <a:endParaRPr lang="en-GB"/>
          </a:p>
        </p:txBody>
      </p:sp>
    </p:spTree>
    <p:extLst>
      <p:ext uri="{BB962C8B-B14F-4D97-AF65-F5344CB8AC3E}">
        <p14:creationId xmlns:p14="http://schemas.microsoft.com/office/powerpoint/2010/main" val="21915714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9C779-3A1A-2E44-8906-68C9DC18309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CC0CDAC5-3CA7-614E-97FD-31F11ED9DA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9884EC2-62E3-AD44-86C6-7DCA532322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341B211-60B0-AC4F-9C98-C57B05BC95F0}"/>
              </a:ext>
            </a:extLst>
          </p:cNvPr>
          <p:cNvSpPr>
            <a:spLocks noGrp="1"/>
          </p:cNvSpPr>
          <p:nvPr>
            <p:ph type="dt" sz="half" idx="10"/>
          </p:nvPr>
        </p:nvSpPr>
        <p:spPr/>
        <p:txBody>
          <a:bodyPr/>
          <a:lstStyle/>
          <a:p>
            <a:fld id="{E0DA4803-ABD7-6B4E-BB45-6D081CBCF9CA}" type="datetimeFigureOut">
              <a:rPr lang="en-GB" smtClean="0"/>
              <a:t>14/11/2023</a:t>
            </a:fld>
            <a:endParaRPr lang="en-GB"/>
          </a:p>
        </p:txBody>
      </p:sp>
      <p:sp>
        <p:nvSpPr>
          <p:cNvPr id="6" name="Footer Placeholder 5">
            <a:extLst>
              <a:ext uri="{FF2B5EF4-FFF2-40B4-BE49-F238E27FC236}">
                <a16:creationId xmlns:a16="http://schemas.microsoft.com/office/drawing/2014/main" id="{E0726991-4632-5240-AF81-A3C16D1A637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7440536-A9A5-1745-979F-8759BF81A48B}"/>
              </a:ext>
            </a:extLst>
          </p:cNvPr>
          <p:cNvSpPr>
            <a:spLocks noGrp="1"/>
          </p:cNvSpPr>
          <p:nvPr>
            <p:ph type="sldNum" sz="quarter" idx="12"/>
          </p:nvPr>
        </p:nvSpPr>
        <p:spPr/>
        <p:txBody>
          <a:bodyPr/>
          <a:lstStyle/>
          <a:p>
            <a:fld id="{8EB7C763-82A9-0C4A-932B-02253200B555}" type="slidenum">
              <a:rPr lang="en-GB" smtClean="0"/>
              <a:t>‹#›</a:t>
            </a:fld>
            <a:endParaRPr lang="en-GB"/>
          </a:p>
        </p:txBody>
      </p:sp>
    </p:spTree>
    <p:extLst>
      <p:ext uri="{BB962C8B-B14F-4D97-AF65-F5344CB8AC3E}">
        <p14:creationId xmlns:p14="http://schemas.microsoft.com/office/powerpoint/2010/main" val="5610159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E151D-5862-0147-A1F1-BF8B9AF8285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3C0D8F1E-765F-124E-9802-CC5B83D2FD1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9C6B84A-933C-5847-B414-C3F70D8EE29E}"/>
              </a:ext>
            </a:extLst>
          </p:cNvPr>
          <p:cNvSpPr>
            <a:spLocks noGrp="1"/>
          </p:cNvSpPr>
          <p:nvPr>
            <p:ph type="dt" sz="half" idx="10"/>
          </p:nvPr>
        </p:nvSpPr>
        <p:spPr/>
        <p:txBody>
          <a:bodyPr/>
          <a:lstStyle/>
          <a:p>
            <a:fld id="{E0DA4803-ABD7-6B4E-BB45-6D081CBCF9CA}" type="datetimeFigureOut">
              <a:rPr lang="en-GB" smtClean="0"/>
              <a:t>14/11/2023</a:t>
            </a:fld>
            <a:endParaRPr lang="en-GB"/>
          </a:p>
        </p:txBody>
      </p:sp>
      <p:sp>
        <p:nvSpPr>
          <p:cNvPr id="5" name="Footer Placeholder 4">
            <a:extLst>
              <a:ext uri="{FF2B5EF4-FFF2-40B4-BE49-F238E27FC236}">
                <a16:creationId xmlns:a16="http://schemas.microsoft.com/office/drawing/2014/main" id="{05618879-A8E2-1743-9178-F1C9175F3B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8E0ADA-3970-6D41-B906-B46A42E8AC31}"/>
              </a:ext>
            </a:extLst>
          </p:cNvPr>
          <p:cNvSpPr>
            <a:spLocks noGrp="1"/>
          </p:cNvSpPr>
          <p:nvPr>
            <p:ph type="sldNum" sz="quarter" idx="12"/>
          </p:nvPr>
        </p:nvSpPr>
        <p:spPr/>
        <p:txBody>
          <a:bodyPr/>
          <a:lstStyle/>
          <a:p>
            <a:fld id="{8EB7C763-82A9-0C4A-932B-02253200B555}" type="slidenum">
              <a:rPr lang="en-GB" smtClean="0"/>
              <a:t>‹#›</a:t>
            </a:fld>
            <a:endParaRPr lang="en-GB"/>
          </a:p>
        </p:txBody>
      </p:sp>
    </p:spTree>
    <p:extLst>
      <p:ext uri="{BB962C8B-B14F-4D97-AF65-F5344CB8AC3E}">
        <p14:creationId xmlns:p14="http://schemas.microsoft.com/office/powerpoint/2010/main" val="41232285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92B3E88-AD46-2D48-8E7D-881DF1CDB3AA}"/>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E58DC69F-319C-294E-B265-DE03C8578C7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8676109-7A74-A847-9BB5-0A9DC4EAEA42}"/>
              </a:ext>
            </a:extLst>
          </p:cNvPr>
          <p:cNvSpPr>
            <a:spLocks noGrp="1"/>
          </p:cNvSpPr>
          <p:nvPr>
            <p:ph type="dt" sz="half" idx="10"/>
          </p:nvPr>
        </p:nvSpPr>
        <p:spPr/>
        <p:txBody>
          <a:bodyPr/>
          <a:lstStyle/>
          <a:p>
            <a:fld id="{E0DA4803-ABD7-6B4E-BB45-6D081CBCF9CA}" type="datetimeFigureOut">
              <a:rPr lang="en-GB" smtClean="0"/>
              <a:t>14/11/2023</a:t>
            </a:fld>
            <a:endParaRPr lang="en-GB"/>
          </a:p>
        </p:txBody>
      </p:sp>
      <p:sp>
        <p:nvSpPr>
          <p:cNvPr id="5" name="Footer Placeholder 4">
            <a:extLst>
              <a:ext uri="{FF2B5EF4-FFF2-40B4-BE49-F238E27FC236}">
                <a16:creationId xmlns:a16="http://schemas.microsoft.com/office/drawing/2014/main" id="{6F928FDD-DFC3-3F43-AE3B-10664FAAD4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35FB79-E711-024D-BBC6-BF99B4E079A6}"/>
              </a:ext>
            </a:extLst>
          </p:cNvPr>
          <p:cNvSpPr>
            <a:spLocks noGrp="1"/>
          </p:cNvSpPr>
          <p:nvPr>
            <p:ph type="sldNum" sz="quarter" idx="12"/>
          </p:nvPr>
        </p:nvSpPr>
        <p:spPr/>
        <p:txBody>
          <a:bodyPr/>
          <a:lstStyle/>
          <a:p>
            <a:fld id="{8EB7C763-82A9-0C4A-932B-02253200B555}" type="slidenum">
              <a:rPr lang="en-GB" smtClean="0"/>
              <a:t>‹#›</a:t>
            </a:fld>
            <a:endParaRPr lang="en-GB"/>
          </a:p>
        </p:txBody>
      </p:sp>
    </p:spTree>
    <p:extLst>
      <p:ext uri="{BB962C8B-B14F-4D97-AF65-F5344CB8AC3E}">
        <p14:creationId xmlns:p14="http://schemas.microsoft.com/office/powerpoint/2010/main" val="3287874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F181D0-0F13-2249-973E-C6A68484C8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8673F669-BCBA-F54C-A55C-5BD9121C39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755AB16-E459-054D-9A4B-499C3A8C5E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DA4803-ABD7-6B4E-BB45-6D081CBCF9CA}" type="datetimeFigureOut">
              <a:rPr lang="en-GB" smtClean="0"/>
              <a:t>14/11/2023</a:t>
            </a:fld>
            <a:endParaRPr lang="en-GB"/>
          </a:p>
        </p:txBody>
      </p:sp>
      <p:sp>
        <p:nvSpPr>
          <p:cNvPr id="5" name="Footer Placeholder 4">
            <a:extLst>
              <a:ext uri="{FF2B5EF4-FFF2-40B4-BE49-F238E27FC236}">
                <a16:creationId xmlns:a16="http://schemas.microsoft.com/office/drawing/2014/main" id="{58E86921-A359-374F-B161-31DB559595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4829452-03E9-AF4A-B444-7EDA0A73CB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B7C763-82A9-0C4A-932B-02253200B555}" type="slidenum">
              <a:rPr lang="en-GB" smtClean="0"/>
              <a:t>‹#›</a:t>
            </a:fld>
            <a:endParaRPr lang="en-GB"/>
          </a:p>
        </p:txBody>
      </p:sp>
    </p:spTree>
    <p:extLst>
      <p:ext uri="{BB962C8B-B14F-4D97-AF65-F5344CB8AC3E}">
        <p14:creationId xmlns:p14="http://schemas.microsoft.com/office/powerpoint/2010/main" val="40136211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F181D0-0F13-2249-973E-C6A68484C8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8673F669-BCBA-F54C-A55C-5BD9121C39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755AB16-E459-054D-9A4B-499C3A8C5E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DA4803-ABD7-6B4E-BB45-6D081CBCF9CA}" type="datetimeFigureOut">
              <a:rPr lang="en-GB" smtClean="0"/>
              <a:t>14/11/2023</a:t>
            </a:fld>
            <a:endParaRPr lang="en-GB"/>
          </a:p>
        </p:txBody>
      </p:sp>
      <p:sp>
        <p:nvSpPr>
          <p:cNvPr id="5" name="Footer Placeholder 4">
            <a:extLst>
              <a:ext uri="{FF2B5EF4-FFF2-40B4-BE49-F238E27FC236}">
                <a16:creationId xmlns:a16="http://schemas.microsoft.com/office/drawing/2014/main" id="{58E86921-A359-374F-B161-31DB559595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4829452-03E9-AF4A-B444-7EDA0A73CB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B7C763-82A9-0C4A-932B-02253200B555}" type="slidenum">
              <a:rPr lang="en-GB" smtClean="0"/>
              <a:t>‹#›</a:t>
            </a:fld>
            <a:endParaRPr lang="en-GB"/>
          </a:p>
        </p:txBody>
      </p:sp>
    </p:spTree>
    <p:extLst>
      <p:ext uri="{BB962C8B-B14F-4D97-AF65-F5344CB8AC3E}">
        <p14:creationId xmlns:p14="http://schemas.microsoft.com/office/powerpoint/2010/main" val="35534902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twitter.com/WalesVPU" TargetMode="External"/><Relationship Id="rId2" Type="http://schemas.openxmlformats.org/officeDocument/2006/relationships/hyperlink" Target="https://www.violencepreventionwales.co.uk/"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9.sv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0.sv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sv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46.png"/><Relationship Id="rId5" Type="http://schemas.openxmlformats.org/officeDocument/2006/relationships/image" Target="../media/image41.png"/><Relationship Id="rId10" Type="http://schemas.openxmlformats.org/officeDocument/2006/relationships/image" Target="../media/image45.png"/><Relationship Id="rId4" Type="http://schemas.openxmlformats.org/officeDocument/2006/relationships/image" Target="../media/image40.png"/><Relationship Id="rId9" Type="http://schemas.openxmlformats.org/officeDocument/2006/relationships/image" Target="../media/image4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0" name="Logo" descr="A close up of a logo&#10;&#10;Description automatically generated">
            <a:extLst>
              <a:ext uri="{FF2B5EF4-FFF2-40B4-BE49-F238E27FC236}">
                <a16:creationId xmlns:a16="http://schemas.microsoft.com/office/drawing/2014/main" id="{EAEED3E9-C3E6-0045-9CC9-019D60F864C6}"/>
              </a:ext>
            </a:extLst>
          </p:cNvPr>
          <p:cNvPicPr>
            <a:picLocks noChangeAspect="1"/>
          </p:cNvPicPr>
          <p:nvPr/>
        </p:nvPicPr>
        <p:blipFill>
          <a:blip r:embed="rId4"/>
          <a:stretch>
            <a:fillRect/>
          </a:stretch>
        </p:blipFill>
        <p:spPr>
          <a:xfrm>
            <a:off x="524405" y="557742"/>
            <a:ext cx="4141840" cy="579967"/>
          </a:xfrm>
          <a:prstGeom prst="rect">
            <a:avLst/>
          </a:prstGeom>
        </p:spPr>
      </p:pic>
      <p:sp>
        <p:nvSpPr>
          <p:cNvPr id="21" name="TextBox 20">
            <a:extLst>
              <a:ext uri="{FF2B5EF4-FFF2-40B4-BE49-F238E27FC236}">
                <a16:creationId xmlns:a16="http://schemas.microsoft.com/office/drawing/2014/main" id="{5570F6FC-4A44-7040-9DA5-47A28A876455}"/>
              </a:ext>
            </a:extLst>
          </p:cNvPr>
          <p:cNvSpPr txBox="1"/>
          <p:nvPr/>
        </p:nvSpPr>
        <p:spPr>
          <a:xfrm>
            <a:off x="416972" y="1829222"/>
            <a:ext cx="7617404"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FFFFFF"/>
                </a:solidFill>
                <a:effectLst/>
                <a:uLnTx/>
                <a:uFillTx/>
                <a:latin typeface="Muli Black" pitchFamily="2" charset="77"/>
                <a:ea typeface="+mn-ea"/>
                <a:cs typeface="+mn-cs"/>
              </a:rPr>
              <a:t>Wales Violence Prevention Unit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D0BFED"/>
                </a:solidFill>
                <a:effectLst/>
                <a:uLnTx/>
                <a:uFillTx/>
                <a:latin typeface="Muli Black" pitchFamily="2" charset="77"/>
                <a:ea typeface="+mn-ea"/>
                <a:cs typeface="+mn-cs"/>
              </a:rPr>
              <a:t>Emergency Department Violence Prevention Team</a:t>
            </a:r>
            <a:endParaRPr kumimoji="0" lang="en-GB" sz="3600" b="1" i="0" u="none" strike="noStrike" kern="1200" cap="none" spc="0" normalizeH="0" baseline="0" noProof="0" dirty="0">
              <a:ln>
                <a:noFill/>
              </a:ln>
              <a:solidFill>
                <a:srgbClr val="FFFFFF"/>
              </a:solidFill>
              <a:effectLst/>
              <a:uLnTx/>
              <a:uFillTx/>
              <a:latin typeface="Muli Black" pitchFamily="2" charset="77"/>
              <a:ea typeface="+mn-ea"/>
              <a:cs typeface="+mn-cs"/>
            </a:endParaRPr>
          </a:p>
        </p:txBody>
      </p:sp>
      <p:sp>
        <p:nvSpPr>
          <p:cNvPr id="24" name="TextBox 23">
            <a:extLst>
              <a:ext uri="{FF2B5EF4-FFF2-40B4-BE49-F238E27FC236}">
                <a16:creationId xmlns:a16="http://schemas.microsoft.com/office/drawing/2014/main" id="{BC65C271-B4D3-7041-B5C9-94B530F9D794}"/>
              </a:ext>
            </a:extLst>
          </p:cNvPr>
          <p:cNvSpPr txBox="1"/>
          <p:nvPr/>
        </p:nvSpPr>
        <p:spPr>
          <a:xfrm>
            <a:off x="474938" y="3934123"/>
            <a:ext cx="7501471" cy="29238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Muli" pitchFamily="2" charset="77"/>
                <a:ea typeface="+mn-ea"/>
                <a:cs typeface="+mn-cs"/>
              </a:rPr>
              <a:t>Daniel Jones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FFFFFF"/>
                </a:solidFill>
                <a:effectLst/>
                <a:uLnTx/>
                <a:uFillTx/>
                <a:latin typeface="Muli" pitchFamily="2" charset="77"/>
                <a:ea typeface="+mn-ea"/>
                <a:cs typeface="+mn-cs"/>
              </a:rPr>
              <a:t>Interim Head of the VPU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FFFFFF"/>
                </a:solidFill>
                <a:effectLst/>
                <a:uLnTx/>
                <a:uFillTx/>
                <a:latin typeface="Muli" pitchFamily="2" charset="77"/>
                <a:ea typeface="+mn-ea"/>
                <a:cs typeface="+mn-cs"/>
              </a:rPr>
              <a:t>South Wales Police and Crime Commissioners Office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dirty="0">
              <a:solidFill>
                <a:srgbClr val="FFFFFF"/>
              </a:solidFill>
              <a:latin typeface="Muli"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Muli" pitchFamily="2" charset="77"/>
                <a:ea typeface="+mn-ea"/>
                <a:cs typeface="+mn-cs"/>
              </a:rPr>
              <a:t>Vicky Lee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solidFill>
                  <a:srgbClr val="FFFFFF"/>
                </a:solidFill>
                <a:latin typeface="Muli" pitchFamily="2" charset="77"/>
              </a:rPr>
              <a:t>Violence Prevention Advocate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FFFFFF"/>
                </a:solidFill>
                <a:effectLst/>
                <a:uLnTx/>
                <a:uFillTx/>
                <a:latin typeface="Muli" pitchFamily="2" charset="77"/>
                <a:ea typeface="+mn-ea"/>
                <a:cs typeface="+mn-cs"/>
              </a:rPr>
              <a:t>Cardiff</a:t>
            </a:r>
            <a:r>
              <a:rPr lang="en-GB" sz="2000" dirty="0">
                <a:solidFill>
                  <a:srgbClr val="FFFFFF"/>
                </a:solidFill>
                <a:latin typeface="Muli" pitchFamily="2" charset="77"/>
              </a:rPr>
              <a:t>f and Vale Health Board </a:t>
            </a:r>
            <a:endParaRPr kumimoji="0" lang="en-GB" sz="2000" b="0" i="0" u="none" strike="noStrike" kern="1200" cap="none" spc="0" normalizeH="0" baseline="0" noProof="0" dirty="0">
              <a:ln>
                <a:noFill/>
              </a:ln>
              <a:solidFill>
                <a:srgbClr val="FFFFFF"/>
              </a:solidFill>
              <a:effectLst/>
              <a:uLnTx/>
              <a:uFillTx/>
              <a:latin typeface="Muli"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dirty="0">
              <a:solidFill>
                <a:srgbClr val="FFFFFF"/>
              </a:solidFill>
              <a:latin typeface="Muli"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Muli" pitchFamily="2" charset="77"/>
              <a:ea typeface="+mn-ea"/>
              <a:cs typeface="+mn-cs"/>
            </a:endParaRPr>
          </a:p>
        </p:txBody>
      </p:sp>
    </p:spTree>
    <p:extLst>
      <p:ext uri="{BB962C8B-B14F-4D97-AF65-F5344CB8AC3E}">
        <p14:creationId xmlns:p14="http://schemas.microsoft.com/office/powerpoint/2010/main" val="958841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E5FF09A0-A8F9-584A-AD15-3EE1AA522177}"/>
              </a:ext>
            </a:extLst>
          </p:cNvPr>
          <p:cNvPicPr>
            <a:picLocks noChangeAspect="1"/>
          </p:cNvPicPr>
          <p:nvPr/>
        </p:nvPicPr>
        <p:blipFill>
          <a:blip r:embed="rId3"/>
          <a:stretch>
            <a:fillRect/>
          </a:stretch>
        </p:blipFill>
        <p:spPr>
          <a:xfrm>
            <a:off x="7477357" y="5831930"/>
            <a:ext cx="4480481" cy="624100"/>
          </a:xfrm>
          <a:prstGeom prst="rect">
            <a:avLst/>
          </a:prstGeom>
        </p:spPr>
      </p:pic>
      <p:sp>
        <p:nvSpPr>
          <p:cNvPr id="6" name="TextBox 5">
            <a:extLst>
              <a:ext uri="{FF2B5EF4-FFF2-40B4-BE49-F238E27FC236}">
                <a16:creationId xmlns:a16="http://schemas.microsoft.com/office/drawing/2014/main" id="{A65C34BE-12EE-AE40-A55F-D2F57422CB51}"/>
              </a:ext>
            </a:extLst>
          </p:cNvPr>
          <p:cNvSpPr txBox="1"/>
          <p:nvPr/>
        </p:nvSpPr>
        <p:spPr>
          <a:xfrm>
            <a:off x="447821" y="380371"/>
            <a:ext cx="551157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D2CB"/>
                </a:solidFill>
                <a:effectLst/>
                <a:uLnTx/>
                <a:uFillTx/>
                <a:latin typeface="Muli Black" pitchFamily="2" charset="77"/>
                <a:ea typeface="+mn-ea"/>
                <a:cs typeface="+mn-cs"/>
              </a:rPr>
              <a:t>Presentation content</a:t>
            </a:r>
          </a:p>
        </p:txBody>
      </p:sp>
      <p:sp>
        <p:nvSpPr>
          <p:cNvPr id="2" name="TextBox 1">
            <a:extLst>
              <a:ext uri="{FF2B5EF4-FFF2-40B4-BE49-F238E27FC236}">
                <a16:creationId xmlns:a16="http://schemas.microsoft.com/office/drawing/2014/main" id="{4818AEA5-0EC1-755E-5D36-641A7B6E0186}"/>
              </a:ext>
            </a:extLst>
          </p:cNvPr>
          <p:cNvSpPr txBox="1"/>
          <p:nvPr/>
        </p:nvSpPr>
        <p:spPr>
          <a:xfrm>
            <a:off x="531404" y="1059602"/>
            <a:ext cx="10164635" cy="5170646"/>
          </a:xfrm>
          <a:prstGeom prst="rect">
            <a:avLst/>
          </a:prstGeom>
          <a:noFill/>
        </p:spPr>
        <p:txBody>
          <a:bodyPr wrap="square" rtlCol="0">
            <a:spAutoFit/>
          </a:bodyPr>
          <a:lstStyle/>
          <a:p>
            <a:pPr marL="342900" indent="-342900">
              <a:buFont typeface="Arial" panose="020B0604020202020204" pitchFamily="34" charset="0"/>
              <a:buChar char="•"/>
            </a:pPr>
            <a:r>
              <a:rPr lang="en-GB" sz="2000" b="1" dirty="0">
                <a:latin typeface="Muli Black"/>
              </a:rPr>
              <a:t>Overview of Wales VPU</a:t>
            </a:r>
          </a:p>
          <a:p>
            <a:pPr marL="800100" lvl="1" indent="-342900">
              <a:buFont typeface="Courier New" panose="02070309020205020404" pitchFamily="49" charset="0"/>
              <a:buChar char="o"/>
            </a:pPr>
            <a:r>
              <a:rPr lang="en-GB" sz="2000" dirty="0">
                <a:latin typeface="Muli Black"/>
              </a:rPr>
              <a:t>VPU functions </a:t>
            </a:r>
          </a:p>
          <a:p>
            <a:pPr marL="800100" lvl="1" indent="-342900">
              <a:buFont typeface="Courier New" panose="02070309020205020404" pitchFamily="49" charset="0"/>
              <a:buChar char="o"/>
            </a:pPr>
            <a:r>
              <a:rPr lang="en-GB" sz="2000" dirty="0">
                <a:latin typeface="Muli Black"/>
              </a:rPr>
              <a:t>Public health approach</a:t>
            </a:r>
          </a:p>
          <a:p>
            <a:pPr marL="800100" lvl="1" indent="-342900">
              <a:buFont typeface="Courier New" panose="02070309020205020404" pitchFamily="49" charset="0"/>
              <a:buChar char="o"/>
            </a:pPr>
            <a:r>
              <a:rPr lang="en-GB" sz="2000" dirty="0">
                <a:latin typeface="Muli Black"/>
              </a:rPr>
              <a:t>Evidence led approach and violence surveillance system</a:t>
            </a:r>
          </a:p>
          <a:p>
            <a:pPr lvl="1"/>
            <a:endParaRPr lang="en-GB" sz="1000" dirty="0">
              <a:latin typeface="Muli Black"/>
            </a:endParaRPr>
          </a:p>
          <a:p>
            <a:pPr marL="342900" indent="-342900">
              <a:buFont typeface="Arial" panose="020B0604020202020204" pitchFamily="34" charset="0"/>
              <a:buChar char="•"/>
            </a:pPr>
            <a:r>
              <a:rPr lang="en-GB" sz="2000" b="1" dirty="0">
                <a:latin typeface="Muli Black"/>
              </a:rPr>
              <a:t>Importance of hospital violence interventions</a:t>
            </a:r>
          </a:p>
          <a:p>
            <a:pPr marL="800100" lvl="1" indent="-342900">
              <a:buFont typeface="Courier New" panose="02070309020205020404" pitchFamily="49" charset="0"/>
              <a:buChar char="o"/>
            </a:pPr>
            <a:r>
              <a:rPr lang="en-GB" sz="2000" dirty="0">
                <a:latin typeface="Muli Black"/>
              </a:rPr>
              <a:t>The problem</a:t>
            </a:r>
          </a:p>
          <a:p>
            <a:pPr marL="800100" lvl="1" indent="-342900">
              <a:buFont typeface="Courier New" panose="02070309020205020404" pitchFamily="49" charset="0"/>
              <a:buChar char="o"/>
            </a:pPr>
            <a:r>
              <a:rPr lang="en-GB" sz="2000" dirty="0">
                <a:latin typeface="Muli Black"/>
              </a:rPr>
              <a:t>The solution  </a:t>
            </a:r>
          </a:p>
          <a:p>
            <a:pPr marL="342900" indent="-342900">
              <a:buFont typeface="Arial" panose="020B0604020202020204" pitchFamily="34" charset="0"/>
              <a:buChar char="•"/>
            </a:pPr>
            <a:r>
              <a:rPr lang="en-GB" sz="2000" b="1" dirty="0">
                <a:latin typeface="Muli Black"/>
              </a:rPr>
              <a:t>The Wales Violence Prevention Team</a:t>
            </a:r>
          </a:p>
          <a:p>
            <a:pPr marL="800100" lvl="1" indent="-342900">
              <a:buFont typeface="Courier New" panose="02070309020205020404" pitchFamily="49" charset="0"/>
              <a:buChar char="o"/>
            </a:pPr>
            <a:r>
              <a:rPr lang="en-GB" sz="2000" dirty="0">
                <a:latin typeface="Muli Black"/>
              </a:rPr>
              <a:t>Background </a:t>
            </a:r>
          </a:p>
          <a:p>
            <a:pPr marL="800100" lvl="1" indent="-342900">
              <a:buFont typeface="Courier New" panose="02070309020205020404" pitchFamily="49" charset="0"/>
              <a:buChar char="o"/>
            </a:pPr>
            <a:r>
              <a:rPr lang="en-GB" sz="2000" dirty="0">
                <a:latin typeface="Muli Black"/>
              </a:rPr>
              <a:t>Key features </a:t>
            </a:r>
          </a:p>
          <a:p>
            <a:pPr marL="800100" lvl="1" indent="-342900">
              <a:buFont typeface="Courier New" panose="02070309020205020404" pitchFamily="49" charset="0"/>
              <a:buChar char="o"/>
            </a:pPr>
            <a:r>
              <a:rPr lang="en-GB" sz="2000" dirty="0">
                <a:latin typeface="Muli Black"/>
              </a:rPr>
              <a:t>Support provided by VPT</a:t>
            </a:r>
          </a:p>
          <a:p>
            <a:pPr marL="800100" lvl="1" indent="-342900">
              <a:buFont typeface="Courier New" panose="02070309020205020404" pitchFamily="49" charset="0"/>
              <a:buChar char="o"/>
            </a:pPr>
            <a:r>
              <a:rPr lang="en-GB" sz="2000" dirty="0">
                <a:latin typeface="Muli Black"/>
              </a:rPr>
              <a:t>Benefits of VPT model</a:t>
            </a:r>
          </a:p>
          <a:p>
            <a:pPr marL="342900" indent="-342900">
              <a:buFont typeface="Arial" panose="020B0604020202020204" pitchFamily="34" charset="0"/>
              <a:buChar char="•"/>
            </a:pPr>
            <a:r>
              <a:rPr lang="en-GB" sz="2000" b="1" dirty="0">
                <a:latin typeface="Muli Black"/>
              </a:rPr>
              <a:t>Evaluations</a:t>
            </a:r>
          </a:p>
          <a:p>
            <a:pPr marL="800100" lvl="1" indent="-342900">
              <a:buFont typeface="Courier New" panose="02070309020205020404" pitchFamily="49" charset="0"/>
              <a:buChar char="o"/>
            </a:pPr>
            <a:r>
              <a:rPr lang="en-GB" sz="2000" dirty="0">
                <a:latin typeface="Muli Black"/>
              </a:rPr>
              <a:t>Internal VPU process evaluation </a:t>
            </a:r>
          </a:p>
          <a:p>
            <a:pPr marL="800100" lvl="1" indent="-342900">
              <a:buFont typeface="Courier New" panose="02070309020205020404" pitchFamily="49" charset="0"/>
              <a:buChar char="o"/>
            </a:pPr>
            <a:r>
              <a:rPr lang="en-GB" sz="2000" dirty="0">
                <a:latin typeface="Muli Black"/>
              </a:rPr>
              <a:t>Independent Implementation and process evaluation</a:t>
            </a:r>
          </a:p>
          <a:p>
            <a:pPr marL="800100" lvl="1" indent="-342900">
              <a:buFont typeface="Courier New" panose="02070309020205020404" pitchFamily="49" charset="0"/>
              <a:buChar char="o"/>
            </a:pPr>
            <a:r>
              <a:rPr lang="en-GB" sz="2000" dirty="0">
                <a:latin typeface="Muli Black"/>
              </a:rPr>
              <a:t>Effectiveness and cost effectiveness evaluation</a:t>
            </a:r>
          </a:p>
        </p:txBody>
      </p:sp>
    </p:spTree>
    <p:extLst>
      <p:ext uri="{BB962C8B-B14F-4D97-AF65-F5344CB8AC3E}">
        <p14:creationId xmlns:p14="http://schemas.microsoft.com/office/powerpoint/2010/main" val="3043438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C5C63E5-E01C-DA47-7A51-D327D2B105FE}"/>
              </a:ext>
            </a:extLst>
          </p:cNvPr>
          <p:cNvSpPr txBox="1"/>
          <p:nvPr/>
        </p:nvSpPr>
        <p:spPr>
          <a:xfrm>
            <a:off x="447821" y="436816"/>
            <a:ext cx="551157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D2CB"/>
                </a:solidFill>
                <a:effectLst/>
                <a:uLnTx/>
                <a:uFillTx/>
                <a:latin typeface="Muli Black" pitchFamily="2" charset="77"/>
                <a:ea typeface="+mn-ea"/>
                <a:cs typeface="+mn-cs"/>
              </a:rPr>
              <a:t>Wales Violence Prevention Unit</a:t>
            </a:r>
          </a:p>
        </p:txBody>
      </p:sp>
      <p:sp>
        <p:nvSpPr>
          <p:cNvPr id="5" name="TextBox 4">
            <a:extLst>
              <a:ext uri="{FF2B5EF4-FFF2-40B4-BE49-F238E27FC236}">
                <a16:creationId xmlns:a16="http://schemas.microsoft.com/office/drawing/2014/main" id="{EDF4104E-F944-9D03-DCFB-F672ED2AF07E}"/>
              </a:ext>
            </a:extLst>
          </p:cNvPr>
          <p:cNvSpPr txBox="1"/>
          <p:nvPr/>
        </p:nvSpPr>
        <p:spPr>
          <a:xfrm>
            <a:off x="660433" y="1411894"/>
            <a:ext cx="10779970" cy="4585871"/>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effectLst/>
                <a:uLnTx/>
                <a:uFillTx/>
                <a:latin typeface="Muli Black"/>
                <a:ea typeface="Times New Roman" panose="02020603050405020304" pitchFamily="18" charset="0"/>
              </a:rPr>
              <a:t>Multi agency team consisting of Criminal Justice Partners and Public Health staff </a:t>
            </a:r>
          </a:p>
          <a:p>
            <a:pPr marR="0" lvl="0" algn="l" defTabSz="914400" rtl="0" eaLnBrk="1" fontAlgn="auto" latinLnBrk="0" hangingPunct="1">
              <a:lnSpc>
                <a:spcPct val="100000"/>
              </a:lnSpc>
              <a:spcBef>
                <a:spcPts val="0"/>
              </a:spcBef>
              <a:spcAft>
                <a:spcPts val="0"/>
              </a:spcAft>
              <a:buClrTx/>
              <a:buSzTx/>
              <a:tabLst/>
              <a:defRPr/>
            </a:pPr>
            <a:endParaRPr lang="en-GB" sz="2400" dirty="0">
              <a:latin typeface="Muli Black"/>
              <a:ea typeface="Calibri" panose="020F050202020403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i="0" u="none" strike="noStrike" kern="1200" cap="none" spc="0" normalizeH="0" baseline="0" noProof="0" dirty="0">
                <a:ln>
                  <a:noFill/>
                </a:ln>
                <a:effectLst/>
                <a:uLnTx/>
                <a:uFillTx/>
                <a:latin typeface="Muli Black"/>
                <a:ea typeface="Calibri" panose="020F0502020204030204" pitchFamily="34" charset="0"/>
              </a:rPr>
              <a:t>A </a:t>
            </a:r>
            <a:r>
              <a:rPr lang="en-GB" sz="2400" dirty="0">
                <a:latin typeface="Muli Black"/>
                <a:ea typeface="Calibri" panose="020F0502020204030204" pitchFamily="34" charset="0"/>
              </a:rPr>
              <a:t>South Wales VRU with a m</a:t>
            </a:r>
            <a:r>
              <a:rPr kumimoji="0" lang="en-GB" sz="2400" i="0" u="none" strike="noStrike" kern="1200" cap="none" spc="0" normalizeH="0" baseline="0" noProof="0" dirty="0" err="1">
                <a:ln>
                  <a:noFill/>
                </a:ln>
                <a:effectLst/>
                <a:uLnTx/>
                <a:uFillTx/>
                <a:latin typeface="Muli Black"/>
                <a:ea typeface="Calibri" panose="020F0502020204030204" pitchFamily="34" charset="0"/>
              </a:rPr>
              <a:t>ission</a:t>
            </a:r>
            <a:r>
              <a:rPr kumimoji="0" lang="en-GB" sz="2400" i="0" u="none" strike="noStrike" kern="1200" cap="none" spc="0" normalizeH="0" baseline="0" noProof="0" dirty="0">
                <a:ln>
                  <a:noFill/>
                </a:ln>
                <a:effectLst/>
                <a:uLnTx/>
                <a:uFillTx/>
                <a:latin typeface="Muli Black"/>
                <a:ea typeface="Calibri" panose="020F0502020204030204" pitchFamily="34" charset="0"/>
              </a:rPr>
              <a:t> to develop a public health approach to prevent violence across </a:t>
            </a:r>
            <a:r>
              <a:rPr lang="en-GB" sz="2400" dirty="0">
                <a:latin typeface="Muli Black"/>
                <a:ea typeface="Calibri" panose="020F0502020204030204" pitchFamily="34" charset="0"/>
              </a:rPr>
              <a:t>all of</a:t>
            </a:r>
            <a:r>
              <a:rPr kumimoji="0" lang="en-GB" sz="2400" i="0" u="none" strike="noStrike" kern="1200" cap="none" spc="0" normalizeH="0" baseline="0" noProof="0" dirty="0">
                <a:ln>
                  <a:noFill/>
                </a:ln>
                <a:effectLst/>
                <a:uLnTx/>
                <a:uFillTx/>
                <a:latin typeface="Muli Black"/>
                <a:ea typeface="Calibri" panose="020F0502020204030204" pitchFamily="34" charset="0"/>
              </a:rPr>
              <a:t> Wales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400" b="1" dirty="0">
              <a:latin typeface="Muli Black"/>
              <a:ea typeface="Calibri" panose="020F050202020403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i="0" u="none" strike="noStrike" kern="1200" cap="none" spc="0" normalizeH="0" baseline="0" noProof="0" dirty="0">
                <a:ln>
                  <a:noFill/>
                </a:ln>
                <a:effectLst/>
                <a:uLnTx/>
                <a:uFillTx/>
                <a:latin typeface="Muli Black"/>
                <a:ea typeface="Calibri" panose="020F0502020204030204" pitchFamily="34" charset="0"/>
              </a:rPr>
              <a:t>Our work spans research and evaluation – violence surveillance – operational activity – commissioned services.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400" dirty="0">
              <a:solidFill>
                <a:srgbClr val="4300B7"/>
              </a:solidFill>
              <a:latin typeface="Muli Black"/>
              <a:ea typeface="Calibri" panose="020F050202020403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i="0" u="none" strike="noStrike" kern="1200" cap="none" spc="0" normalizeH="0" baseline="0" noProof="0" dirty="0" err="1">
                <a:ln>
                  <a:noFill/>
                </a:ln>
                <a:solidFill>
                  <a:srgbClr val="4300B7"/>
                </a:solidFill>
                <a:effectLst/>
                <a:uLnTx/>
                <a:uFillTx/>
                <a:latin typeface="Muli Black"/>
                <a:ea typeface="Calibri" panose="020F0502020204030204" pitchFamily="34" charset="0"/>
              </a:rPr>
              <a:t>Websit</a:t>
            </a:r>
            <a:r>
              <a:rPr lang="en-GB" sz="2400" dirty="0">
                <a:solidFill>
                  <a:srgbClr val="4300B7"/>
                </a:solidFill>
                <a:latin typeface="Muli Black"/>
                <a:ea typeface="Calibri" panose="020F0502020204030204" pitchFamily="34" charset="0"/>
              </a:rPr>
              <a:t>e - </a:t>
            </a:r>
            <a:r>
              <a:rPr lang="en-GB" sz="2400" dirty="0">
                <a:solidFill>
                  <a:srgbClr val="4300B7"/>
                </a:solidFill>
                <a:latin typeface="Muli Black"/>
                <a:ea typeface="Calibri" panose="020F0502020204030204" pitchFamily="34" charset="0"/>
                <a:hlinkClick r:id="rId2"/>
              </a:rPr>
              <a:t>https://www.violencepreventionwales.co.uk/</a:t>
            </a:r>
            <a:r>
              <a:rPr lang="en-GB" sz="2400" dirty="0">
                <a:solidFill>
                  <a:srgbClr val="4300B7"/>
                </a:solidFill>
                <a:latin typeface="Muli Black"/>
                <a:ea typeface="Calibri" panose="020F0502020204030204" pitchFamily="34" charset="0"/>
              </a:rPr>
              <a:t>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i="0" u="none" strike="noStrike" kern="1200" cap="none" spc="0" normalizeH="0" baseline="0" noProof="0" dirty="0">
                <a:ln>
                  <a:noFill/>
                </a:ln>
                <a:solidFill>
                  <a:srgbClr val="4300B7"/>
                </a:solidFill>
                <a:effectLst/>
                <a:uLnTx/>
                <a:uFillTx/>
                <a:latin typeface="Muli Black"/>
                <a:ea typeface="Calibri" panose="020F0502020204030204" pitchFamily="34" charset="0"/>
              </a:rPr>
              <a:t>Twitter - </a:t>
            </a:r>
            <a:r>
              <a:rPr kumimoji="0" lang="en-GB" sz="2400" i="0" u="none" strike="noStrike" kern="1200" cap="none" spc="0" normalizeH="0" baseline="0" noProof="0" dirty="0">
                <a:ln>
                  <a:noFill/>
                </a:ln>
                <a:solidFill>
                  <a:srgbClr val="4300B7"/>
                </a:solidFill>
                <a:effectLst/>
                <a:uLnTx/>
                <a:uFillTx/>
                <a:latin typeface="Muli Black"/>
                <a:ea typeface="Calibri" panose="020F0502020204030204" pitchFamily="34" charset="0"/>
                <a:hlinkClick r:id="rId3"/>
              </a:rPr>
              <a:t>https://twitter.com/WalesVPU</a:t>
            </a:r>
            <a:r>
              <a:rPr kumimoji="0" lang="en-GB" sz="2400" i="0" u="none" strike="noStrike" kern="1200" cap="none" spc="0" normalizeH="0" baseline="0" noProof="0" dirty="0">
                <a:ln>
                  <a:noFill/>
                </a:ln>
                <a:solidFill>
                  <a:srgbClr val="4300B7"/>
                </a:solidFill>
                <a:effectLst/>
                <a:uLnTx/>
                <a:uFillTx/>
                <a:latin typeface="Muli Black"/>
                <a:ea typeface="Calibri" panose="020F0502020204030204" pitchFamily="34" charset="0"/>
              </a:rPr>
              <a: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1" i="0" u="none" strike="noStrike" kern="1200" cap="none" spc="0" normalizeH="0" baseline="0" noProof="0" dirty="0">
              <a:ln>
                <a:noFill/>
              </a:ln>
              <a:solidFill>
                <a:srgbClr val="4300B7"/>
              </a:solidFill>
              <a:effectLst/>
              <a:uLnTx/>
              <a:uFillTx/>
              <a:latin typeface="Muli Black"/>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dirty="0">
              <a:ln>
                <a:noFill/>
              </a:ln>
              <a:solidFill>
                <a:srgbClr val="4300B7"/>
              </a:solidFill>
              <a:effectLst/>
              <a:uLnTx/>
              <a:uFillTx/>
              <a:latin typeface="Muli Black"/>
              <a:ea typeface="Calibri" panose="020F0502020204030204" pitchFamily="34" charset="0"/>
              <a:cs typeface="Times New Roman" panose="02020603050405020304" pitchFamily="18" charset="0"/>
            </a:endParaRPr>
          </a:p>
        </p:txBody>
      </p:sp>
      <p:pic>
        <p:nvPicPr>
          <p:cNvPr id="6" name="Picture 5" descr="A picture containing drawing&#10;&#10;Description automatically generated">
            <a:extLst>
              <a:ext uri="{FF2B5EF4-FFF2-40B4-BE49-F238E27FC236}">
                <a16:creationId xmlns:a16="http://schemas.microsoft.com/office/drawing/2014/main" id="{B768890B-1142-3C62-547D-05F74505C744}"/>
              </a:ext>
            </a:extLst>
          </p:cNvPr>
          <p:cNvPicPr>
            <a:picLocks noChangeAspect="1"/>
          </p:cNvPicPr>
          <p:nvPr/>
        </p:nvPicPr>
        <p:blipFill>
          <a:blip r:embed="rId4"/>
          <a:stretch>
            <a:fillRect/>
          </a:stretch>
        </p:blipFill>
        <p:spPr>
          <a:xfrm>
            <a:off x="8771193" y="6035938"/>
            <a:ext cx="3055046" cy="425547"/>
          </a:xfrm>
          <a:prstGeom prst="rect">
            <a:avLst/>
          </a:prstGeom>
        </p:spPr>
      </p:pic>
    </p:spTree>
    <p:extLst>
      <p:ext uri="{BB962C8B-B14F-4D97-AF65-F5344CB8AC3E}">
        <p14:creationId xmlns:p14="http://schemas.microsoft.com/office/powerpoint/2010/main" val="1425013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B768890B-1142-3C62-547D-05F74505C744}"/>
              </a:ext>
            </a:extLst>
          </p:cNvPr>
          <p:cNvPicPr>
            <a:picLocks noChangeAspect="1"/>
          </p:cNvPicPr>
          <p:nvPr/>
        </p:nvPicPr>
        <p:blipFill>
          <a:blip r:embed="rId2"/>
          <a:stretch>
            <a:fillRect/>
          </a:stretch>
        </p:blipFill>
        <p:spPr>
          <a:xfrm>
            <a:off x="8771193" y="6035938"/>
            <a:ext cx="3055046" cy="425547"/>
          </a:xfrm>
          <a:prstGeom prst="rect">
            <a:avLst/>
          </a:prstGeom>
        </p:spPr>
      </p:pic>
      <p:sp>
        <p:nvSpPr>
          <p:cNvPr id="7" name="Title 1">
            <a:extLst>
              <a:ext uri="{FF2B5EF4-FFF2-40B4-BE49-F238E27FC236}">
                <a16:creationId xmlns:a16="http://schemas.microsoft.com/office/drawing/2014/main" id="{D36DF820-09F4-C260-4A4E-5704DA5CBD9C}"/>
              </a:ext>
            </a:extLst>
          </p:cNvPr>
          <p:cNvSpPr>
            <a:spLocks noGrp="1"/>
          </p:cNvSpPr>
          <p:nvPr>
            <p:ph type="title"/>
          </p:nvPr>
        </p:nvSpPr>
        <p:spPr>
          <a:xfrm>
            <a:off x="438845" y="156886"/>
            <a:ext cx="4064329" cy="803275"/>
          </a:xfrm>
        </p:spPr>
        <p:txBody>
          <a:bodyPr>
            <a:normAutofit/>
          </a:bodyPr>
          <a:lstStyle/>
          <a:p>
            <a:r>
              <a:rPr lang="en-GB" sz="2800" b="1" dirty="0">
                <a:solidFill>
                  <a:srgbClr val="00D2CB"/>
                </a:solidFill>
                <a:latin typeface="Muli"/>
              </a:rPr>
              <a:t>Wales VPU Functions</a:t>
            </a:r>
          </a:p>
        </p:txBody>
      </p:sp>
      <p:sp>
        <p:nvSpPr>
          <p:cNvPr id="8" name="Content Placeholder 2">
            <a:extLst>
              <a:ext uri="{FF2B5EF4-FFF2-40B4-BE49-F238E27FC236}">
                <a16:creationId xmlns:a16="http://schemas.microsoft.com/office/drawing/2014/main" id="{A55E7A6F-3344-AD87-BE74-8D729D936E6D}"/>
              </a:ext>
            </a:extLst>
          </p:cNvPr>
          <p:cNvSpPr>
            <a:spLocks noGrp="1"/>
          </p:cNvSpPr>
          <p:nvPr>
            <p:ph idx="1"/>
          </p:nvPr>
        </p:nvSpPr>
        <p:spPr>
          <a:xfrm>
            <a:off x="504395" y="1490177"/>
            <a:ext cx="6238875" cy="4351338"/>
          </a:xfrm>
        </p:spPr>
        <p:txBody>
          <a:bodyPr/>
          <a:lstStyle/>
          <a:p>
            <a:r>
              <a:rPr lang="en-GB" sz="2000" dirty="0">
                <a:latin typeface="Muli Black"/>
              </a:rPr>
              <a:t>Research </a:t>
            </a:r>
          </a:p>
          <a:p>
            <a:r>
              <a:rPr lang="en-GB" sz="2000" dirty="0">
                <a:latin typeface="Muli Black"/>
              </a:rPr>
              <a:t>Evaluation </a:t>
            </a:r>
          </a:p>
          <a:p>
            <a:r>
              <a:rPr lang="en-GB" sz="2000" dirty="0">
                <a:latin typeface="Muli Black"/>
              </a:rPr>
              <a:t>Violence monitoring and surveillance </a:t>
            </a:r>
          </a:p>
          <a:p>
            <a:r>
              <a:rPr lang="en-GB" sz="2000" dirty="0">
                <a:latin typeface="Muli Black"/>
              </a:rPr>
              <a:t>Policy and advocacy </a:t>
            </a:r>
          </a:p>
          <a:p>
            <a:r>
              <a:rPr lang="en-GB" sz="2000" dirty="0">
                <a:latin typeface="Muli Black"/>
              </a:rPr>
              <a:t>Social marketing </a:t>
            </a:r>
          </a:p>
          <a:p>
            <a:r>
              <a:rPr lang="en-GB" sz="2000" dirty="0">
                <a:latin typeface="Muli Black"/>
              </a:rPr>
              <a:t>Communications </a:t>
            </a:r>
          </a:p>
          <a:p>
            <a:r>
              <a:rPr lang="en-GB" sz="2000" dirty="0">
                <a:latin typeface="Muli Black"/>
              </a:rPr>
              <a:t>Commissioned services</a:t>
            </a:r>
          </a:p>
          <a:p>
            <a:r>
              <a:rPr lang="en-GB" sz="2000" dirty="0">
                <a:latin typeface="Muli Black"/>
              </a:rPr>
              <a:t>Operational activity</a:t>
            </a:r>
          </a:p>
          <a:p>
            <a:endParaRPr lang="en-GB" dirty="0"/>
          </a:p>
        </p:txBody>
      </p:sp>
      <p:pic>
        <p:nvPicPr>
          <p:cNvPr id="9" name="Picture 8">
            <a:extLst>
              <a:ext uri="{FF2B5EF4-FFF2-40B4-BE49-F238E27FC236}">
                <a16:creationId xmlns:a16="http://schemas.microsoft.com/office/drawing/2014/main" id="{BE83B93C-D39A-BEA8-60FD-03908BCCF0F7}"/>
              </a:ext>
            </a:extLst>
          </p:cNvPr>
          <p:cNvPicPr>
            <a:picLocks noChangeAspect="1"/>
          </p:cNvPicPr>
          <p:nvPr/>
        </p:nvPicPr>
        <p:blipFill>
          <a:blip r:embed="rId3"/>
          <a:stretch>
            <a:fillRect/>
          </a:stretch>
        </p:blipFill>
        <p:spPr>
          <a:xfrm rot="362170">
            <a:off x="8522819" y="372985"/>
            <a:ext cx="2103216" cy="2981325"/>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6039BC3B-E989-C1CB-335B-1A930FA81BC5}"/>
              </a:ext>
            </a:extLst>
          </p:cNvPr>
          <p:cNvPicPr>
            <a:picLocks noChangeAspect="1"/>
          </p:cNvPicPr>
          <p:nvPr/>
        </p:nvPicPr>
        <p:blipFill>
          <a:blip r:embed="rId4"/>
          <a:stretch>
            <a:fillRect/>
          </a:stretch>
        </p:blipFill>
        <p:spPr>
          <a:xfrm rot="521005">
            <a:off x="9675195" y="1936994"/>
            <a:ext cx="1870982" cy="2636955"/>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A46956BE-8F9F-F7E2-B78A-A7C2296BAE4F}"/>
              </a:ext>
            </a:extLst>
          </p:cNvPr>
          <p:cNvPicPr>
            <a:picLocks noChangeAspect="1"/>
          </p:cNvPicPr>
          <p:nvPr/>
        </p:nvPicPr>
        <p:blipFill rotWithShape="1">
          <a:blip r:embed="rId5"/>
          <a:srcRect r="1342"/>
          <a:stretch/>
        </p:blipFill>
        <p:spPr>
          <a:xfrm rot="474331">
            <a:off x="8411698" y="2869459"/>
            <a:ext cx="2050682" cy="2844547"/>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E2881859-7D74-0520-698C-E82461667C6D}"/>
              </a:ext>
            </a:extLst>
          </p:cNvPr>
          <p:cNvPicPr>
            <a:picLocks noChangeAspect="1"/>
          </p:cNvPicPr>
          <p:nvPr/>
        </p:nvPicPr>
        <p:blipFill>
          <a:blip r:embed="rId6"/>
          <a:stretch>
            <a:fillRect/>
          </a:stretch>
        </p:blipFill>
        <p:spPr>
          <a:xfrm>
            <a:off x="4080030" y="3350032"/>
            <a:ext cx="4023967" cy="2432398"/>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62BB99BC-31E9-F79F-DC80-A28AB89E2A7D}"/>
              </a:ext>
            </a:extLst>
          </p:cNvPr>
          <p:cNvPicPr>
            <a:picLocks noChangeAspect="1"/>
          </p:cNvPicPr>
          <p:nvPr/>
        </p:nvPicPr>
        <p:blipFill>
          <a:blip r:embed="rId7"/>
          <a:stretch>
            <a:fillRect/>
          </a:stretch>
        </p:blipFill>
        <p:spPr>
          <a:xfrm rot="20888702">
            <a:off x="6875333" y="1156381"/>
            <a:ext cx="1899776" cy="269241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2085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B768890B-1142-3C62-547D-05F74505C744}"/>
              </a:ext>
            </a:extLst>
          </p:cNvPr>
          <p:cNvPicPr>
            <a:picLocks noChangeAspect="1"/>
          </p:cNvPicPr>
          <p:nvPr/>
        </p:nvPicPr>
        <p:blipFill>
          <a:blip r:embed="rId2"/>
          <a:stretch>
            <a:fillRect/>
          </a:stretch>
        </p:blipFill>
        <p:spPr>
          <a:xfrm>
            <a:off x="8771193" y="6035938"/>
            <a:ext cx="3055046" cy="425547"/>
          </a:xfrm>
          <a:prstGeom prst="rect">
            <a:avLst/>
          </a:prstGeom>
        </p:spPr>
      </p:pic>
      <p:sp>
        <p:nvSpPr>
          <p:cNvPr id="3" name="TextBox 2"/>
          <p:cNvSpPr txBox="1"/>
          <p:nvPr/>
        </p:nvSpPr>
        <p:spPr>
          <a:xfrm>
            <a:off x="291794" y="333083"/>
            <a:ext cx="893771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D2CB"/>
                </a:solidFill>
                <a:effectLst/>
                <a:uLnTx/>
                <a:uFillTx/>
                <a:latin typeface="Muli Black" pitchFamily="2" charset="77"/>
                <a:ea typeface="+mn-ea"/>
                <a:cs typeface="+mn-cs"/>
              </a:rPr>
              <a:t>Violence prevention:</a:t>
            </a:r>
            <a:r>
              <a:rPr kumimoji="0" lang="en-GB" sz="2800" b="1" i="0" u="none" strike="noStrike" kern="1200" cap="none" spc="0" normalizeH="0" noProof="0" dirty="0">
                <a:ln>
                  <a:noFill/>
                </a:ln>
                <a:solidFill>
                  <a:srgbClr val="00D2CB"/>
                </a:solidFill>
                <a:effectLst/>
                <a:uLnTx/>
                <a:uFillTx/>
                <a:latin typeface="Muli Black" pitchFamily="2" charset="77"/>
                <a:ea typeface="+mn-ea"/>
                <a:cs typeface="+mn-cs"/>
              </a:rPr>
              <a:t> using a public health approach</a:t>
            </a:r>
            <a:endParaRPr kumimoji="0" lang="en-GB" b="1" i="0" u="none" strike="noStrike" kern="1200" cap="none" spc="0" normalizeH="0" baseline="0" noProof="0" dirty="0">
              <a:ln>
                <a:noFill/>
              </a:ln>
              <a:solidFill>
                <a:srgbClr val="00D2CB"/>
              </a:solidFill>
              <a:effectLst/>
              <a:uLnTx/>
              <a:uFillTx/>
              <a:latin typeface="Muli Black" pitchFamily="2" charset="77"/>
              <a:ea typeface="+mn-ea"/>
              <a:cs typeface="+mn-cs"/>
            </a:endParaRPr>
          </a:p>
        </p:txBody>
      </p:sp>
      <p:sp>
        <p:nvSpPr>
          <p:cNvPr id="4" name="TextBox 3">
            <a:extLst>
              <a:ext uri="{FF2B5EF4-FFF2-40B4-BE49-F238E27FC236}">
                <a16:creationId xmlns:a16="http://schemas.microsoft.com/office/drawing/2014/main" id="{94009054-967D-6AF6-1834-F55A8F24D489}"/>
              </a:ext>
            </a:extLst>
          </p:cNvPr>
          <p:cNvSpPr txBox="1"/>
          <p:nvPr/>
        </p:nvSpPr>
        <p:spPr>
          <a:xfrm>
            <a:off x="295700" y="1469909"/>
            <a:ext cx="5739576" cy="4524315"/>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4300B7"/>
                </a:solidFill>
                <a:effectLst/>
                <a:uLnTx/>
                <a:uFillTx/>
                <a:latin typeface="Muli Black"/>
                <a:ea typeface="Calibri" panose="020F0502020204030204" pitchFamily="34" charset="0"/>
                <a:cs typeface="Times New Roman" panose="02020603050405020304" pitchFamily="18" charset="0"/>
              </a:rPr>
              <a:t>Considers</a:t>
            </a:r>
            <a:r>
              <a:rPr kumimoji="0" lang="en-GB" sz="2000" b="0" i="0" u="none" strike="noStrike" kern="1200" cap="none" spc="0" normalizeH="0" noProof="0" dirty="0">
                <a:ln>
                  <a:noFill/>
                </a:ln>
                <a:solidFill>
                  <a:srgbClr val="4300B7"/>
                </a:solidFill>
                <a:effectLst/>
                <a:uLnTx/>
                <a:uFillTx/>
                <a:latin typeface="Muli Black"/>
                <a:ea typeface="Calibri" panose="020F0502020204030204" pitchFamily="34" charset="0"/>
                <a:cs typeface="Times New Roman" panose="02020603050405020304" pitchFamily="18" charset="0"/>
              </a:rPr>
              <a:t> the health of </a:t>
            </a:r>
            <a:r>
              <a:rPr kumimoji="0" lang="en-GB" sz="2000" b="1" i="0" u="none" strike="noStrike" kern="1200" cap="none" spc="0" normalizeH="0" noProof="0" dirty="0">
                <a:ln>
                  <a:noFill/>
                </a:ln>
                <a:solidFill>
                  <a:srgbClr val="4300B7"/>
                </a:solidFill>
                <a:effectLst/>
                <a:uLnTx/>
                <a:uFillTx/>
                <a:latin typeface="Muli Black"/>
                <a:ea typeface="Calibri" panose="020F0502020204030204" pitchFamily="34" charset="0"/>
                <a:cs typeface="Times New Roman" panose="02020603050405020304" pitchFamily="18" charset="0"/>
              </a:rPr>
              <a:t>whole populations</a:t>
            </a:r>
            <a:r>
              <a:rPr kumimoji="0" lang="en-GB" sz="2000" b="0" i="0" u="none" strike="noStrike" kern="1200" cap="none" spc="0" normalizeH="0" noProof="0" dirty="0">
                <a:ln>
                  <a:noFill/>
                </a:ln>
                <a:solidFill>
                  <a:srgbClr val="4300B7"/>
                </a:solidFill>
                <a:effectLst/>
                <a:uLnTx/>
                <a:uFillTx/>
                <a:latin typeface="Muli Black"/>
                <a:ea typeface="Calibri" panose="020F0502020204030204" pitchFamily="34" charset="0"/>
                <a:cs typeface="Times New Roman" panose="02020603050405020304" pitchFamily="18" charset="0"/>
              </a:rPr>
              <a:t> rather than individuals</a:t>
            </a:r>
            <a:r>
              <a:rPr kumimoji="0" lang="en-GB" sz="2000" b="0" i="0" u="none" strike="noStrike" kern="1200" cap="none" spc="0" normalizeH="0" baseline="0" noProof="0" dirty="0">
                <a:ln>
                  <a:noFill/>
                </a:ln>
                <a:solidFill>
                  <a:srgbClr val="4300B7"/>
                </a:solidFill>
                <a:effectLst/>
                <a:uLnTx/>
                <a:uFillTx/>
                <a:latin typeface="Muli Black"/>
                <a:ea typeface="Calibri" panose="020F0502020204030204" pitchFamily="34" charset="0"/>
                <a:cs typeface="Times New Roman" panose="02020603050405020304" pitchFamily="18" charset="0"/>
              </a:rPr>
              <a:t> </a:t>
            </a:r>
          </a:p>
          <a:p>
            <a:pPr marL="514350" marR="0" lvl="0" indent="-5143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4300B7"/>
              </a:solidFill>
              <a:effectLst/>
              <a:uLnTx/>
              <a:uFillTx/>
              <a:latin typeface="Muli Black"/>
              <a:ea typeface="Calibri" panose="020F0502020204030204" pitchFamily="34" charset="0"/>
              <a:cs typeface="Times New Roman" panose="02020603050405020304" pitchFamily="18" charset="0"/>
            </a:endParaRPr>
          </a:p>
          <a:p>
            <a:pPr marL="514350" marR="0" lvl="0" indent="-5143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4300B7"/>
                </a:solidFill>
                <a:effectLst/>
                <a:uLnTx/>
                <a:uFillTx/>
                <a:latin typeface="Muli Black"/>
                <a:ea typeface="Calibri" panose="020F0502020204030204" pitchFamily="34" charset="0"/>
                <a:cs typeface="Times New Roman" panose="02020603050405020304" pitchFamily="18" charset="0"/>
              </a:rPr>
              <a:t>Data-led </a:t>
            </a:r>
          </a:p>
          <a:p>
            <a:pPr marL="514350" marR="0" lvl="0" indent="-5143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4300B7"/>
              </a:solidFill>
              <a:effectLst/>
              <a:uLnTx/>
              <a:uFillTx/>
              <a:latin typeface="Muli Black"/>
              <a:ea typeface="Calibri" panose="020F0502020204030204" pitchFamily="34" charset="0"/>
              <a:cs typeface="Times New Roman" panose="02020603050405020304" pitchFamily="18" charset="0"/>
            </a:endParaRPr>
          </a:p>
          <a:p>
            <a:pPr marL="514350" marR="0" lvl="0" indent="-5143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4300B7"/>
                </a:solidFill>
                <a:effectLst/>
                <a:uLnTx/>
                <a:uFillTx/>
                <a:latin typeface="Muli Black"/>
                <a:ea typeface="Calibri" panose="020F0502020204030204" pitchFamily="34" charset="0"/>
                <a:cs typeface="Times New Roman" panose="02020603050405020304" pitchFamily="18" charset="0"/>
              </a:rPr>
              <a:t>Evidence-based:</a:t>
            </a:r>
            <a:r>
              <a:rPr kumimoji="0" lang="en-GB" sz="2000" b="0" i="0" u="none" strike="noStrike" kern="1200" cap="none" spc="0" normalizeH="0" noProof="0" dirty="0">
                <a:ln>
                  <a:noFill/>
                </a:ln>
                <a:solidFill>
                  <a:srgbClr val="4300B7"/>
                </a:solidFill>
                <a:effectLst/>
                <a:uLnTx/>
                <a:uFillTx/>
                <a:latin typeface="Muli Black"/>
                <a:ea typeface="Calibri" panose="020F0502020204030204" pitchFamily="34" charset="0"/>
                <a:cs typeface="Times New Roman" panose="02020603050405020304" pitchFamily="18" charset="0"/>
              </a:rPr>
              <a:t> </a:t>
            </a:r>
            <a:r>
              <a:rPr lang="en-GB" sz="2000" dirty="0">
                <a:latin typeface="Muli Black"/>
                <a:ea typeface="Helvetica Neue" panose="02000503000000020004" pitchFamily="2" charset="0"/>
                <a:cs typeface="Helvetica Neue" panose="02000503000000020004" pitchFamily="2" charset="0"/>
              </a:rPr>
              <a:t>Uses </a:t>
            </a:r>
            <a:r>
              <a:rPr lang="en-GB" sz="2000" b="1" dirty="0">
                <a:latin typeface="Muli Black"/>
                <a:ea typeface="Helvetica Neue" panose="02000503000000020004" pitchFamily="2" charset="0"/>
                <a:cs typeface="Helvetica Neue" panose="02000503000000020004" pitchFamily="2" charset="0"/>
              </a:rPr>
              <a:t>evidence</a:t>
            </a:r>
            <a:r>
              <a:rPr lang="en-GB" sz="2000" dirty="0">
                <a:latin typeface="Muli Black"/>
                <a:ea typeface="Helvetica Neue" panose="02000503000000020004" pitchFamily="2" charset="0"/>
                <a:cs typeface="Helvetica Neue" panose="02000503000000020004" pitchFamily="2" charset="0"/>
              </a:rPr>
              <a:t> to take a </a:t>
            </a:r>
            <a:r>
              <a:rPr lang="en-GB" sz="2000" b="1" dirty="0">
                <a:latin typeface="Muli Black"/>
                <a:ea typeface="Helvetica Neue" panose="02000503000000020004" pitchFamily="2" charset="0"/>
                <a:cs typeface="Helvetica Neue" panose="02000503000000020004" pitchFamily="2" charset="0"/>
              </a:rPr>
              <a:t>system-wide approach </a:t>
            </a:r>
            <a:r>
              <a:rPr lang="en-GB" sz="2000" dirty="0">
                <a:latin typeface="Muli Black"/>
                <a:ea typeface="Helvetica Neue" panose="02000503000000020004" pitchFamily="2" charset="0"/>
                <a:cs typeface="Helvetica Neue" panose="02000503000000020004" pitchFamily="2" charset="0"/>
              </a:rPr>
              <a:t>to promoting health and wellbeing and reducing </a:t>
            </a:r>
            <a:r>
              <a:rPr lang="en-GB" sz="2000" b="1" dirty="0">
                <a:latin typeface="Muli Black"/>
                <a:ea typeface="Helvetica Neue" panose="02000503000000020004" pitchFamily="2" charset="0"/>
                <a:cs typeface="Helvetica Neue" panose="02000503000000020004" pitchFamily="2" charset="0"/>
              </a:rPr>
              <a:t>health inequalities</a:t>
            </a:r>
          </a:p>
          <a:p>
            <a:pPr marL="514350" marR="0" lvl="0" indent="-5143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4300B7"/>
              </a:solidFill>
              <a:effectLst/>
              <a:uLnTx/>
              <a:uFillTx/>
              <a:latin typeface="Muli Black"/>
              <a:ea typeface="Calibri" panose="020F0502020204030204" pitchFamily="34" charset="0"/>
              <a:cs typeface="Times New Roman" panose="02020603050405020304" pitchFamily="18" charset="0"/>
            </a:endParaRPr>
          </a:p>
          <a:p>
            <a:pPr marL="514350" marR="0" lvl="0" indent="-5143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4300B7"/>
                </a:solidFill>
                <a:effectLst/>
                <a:uLnTx/>
                <a:uFillTx/>
                <a:latin typeface="Muli Black"/>
                <a:ea typeface="Calibri" panose="020F0502020204030204" pitchFamily="34" charset="0"/>
                <a:cs typeface="Times New Roman" panose="02020603050405020304" pitchFamily="18" charset="0"/>
              </a:rPr>
              <a:t>Focused on </a:t>
            </a:r>
            <a:r>
              <a:rPr kumimoji="0" lang="en-GB" sz="2000" b="1" i="0" u="none" strike="noStrike" kern="1200" cap="none" spc="0" normalizeH="0" baseline="0" noProof="0" dirty="0">
                <a:ln>
                  <a:noFill/>
                </a:ln>
                <a:solidFill>
                  <a:srgbClr val="4300B7"/>
                </a:solidFill>
                <a:effectLst/>
                <a:uLnTx/>
                <a:uFillTx/>
                <a:latin typeface="Muli Black"/>
                <a:ea typeface="Calibri" panose="020F0502020204030204" pitchFamily="34" charset="0"/>
                <a:cs typeface="Times New Roman" panose="02020603050405020304" pitchFamily="18" charset="0"/>
              </a:rPr>
              <a:t>prevention </a:t>
            </a:r>
          </a:p>
          <a:p>
            <a:pPr marL="514350" marR="0" lvl="0" indent="-5143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1" i="0" u="none" strike="noStrike" kern="1200" cap="none" spc="0" normalizeH="0" baseline="0" noProof="0" dirty="0">
              <a:ln>
                <a:noFill/>
              </a:ln>
              <a:solidFill>
                <a:srgbClr val="4300B7"/>
              </a:solidFill>
              <a:effectLst/>
              <a:uLnTx/>
              <a:uFillTx/>
              <a:latin typeface="Muli Black"/>
              <a:ea typeface="Calibri" panose="020F0502020204030204" pitchFamily="34" charset="0"/>
              <a:cs typeface="Times New Roman" panose="02020603050405020304" pitchFamily="18" charset="0"/>
            </a:endParaRPr>
          </a:p>
          <a:p>
            <a:pPr marL="514350" marR="0" lvl="0" indent="-5143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baseline="0" noProof="0" dirty="0">
                <a:ln>
                  <a:noFill/>
                </a:ln>
                <a:solidFill>
                  <a:srgbClr val="4300B7"/>
                </a:solidFill>
                <a:effectLst/>
                <a:uLnTx/>
                <a:uFillTx/>
                <a:latin typeface="Muli Black"/>
                <a:ea typeface="Calibri" panose="020F0502020204030204" pitchFamily="34" charset="0"/>
                <a:cs typeface="Times New Roman" panose="02020603050405020304" pitchFamily="18" charset="0"/>
              </a:rPr>
              <a:t>Whole-system</a:t>
            </a:r>
            <a:r>
              <a:rPr kumimoji="0" lang="en-GB" sz="2000" b="0" i="0" u="none" strike="noStrike" kern="1200" cap="none" spc="0" normalizeH="0" baseline="0" noProof="0" dirty="0">
                <a:ln>
                  <a:noFill/>
                </a:ln>
                <a:solidFill>
                  <a:srgbClr val="4300B7"/>
                </a:solidFill>
                <a:effectLst/>
                <a:uLnTx/>
                <a:uFillTx/>
                <a:latin typeface="Muli Black"/>
                <a:ea typeface="Calibri" panose="020F0502020204030204" pitchFamily="34" charset="0"/>
                <a:cs typeface="Times New Roman" panose="02020603050405020304" pitchFamily="18" charset="0"/>
              </a:rPr>
              <a:t> and </a:t>
            </a:r>
            <a:r>
              <a:rPr kumimoji="0" lang="en-GB" sz="2000" b="1" i="0" u="none" strike="noStrike" kern="1200" cap="none" spc="0" normalizeH="0" baseline="0" noProof="0" dirty="0">
                <a:ln>
                  <a:noFill/>
                </a:ln>
                <a:solidFill>
                  <a:srgbClr val="4300B7"/>
                </a:solidFill>
                <a:effectLst/>
                <a:uLnTx/>
                <a:uFillTx/>
                <a:latin typeface="Muli Black"/>
                <a:ea typeface="Calibri" panose="020F0502020204030204" pitchFamily="34" charset="0"/>
                <a:cs typeface="Times New Roman" panose="02020603050405020304" pitchFamily="18" charset="0"/>
              </a:rPr>
              <a:t>multi-agency</a:t>
            </a:r>
          </a:p>
          <a:p>
            <a:pPr marL="514350" marR="0" lvl="0" indent="-5143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4300B7"/>
              </a:solidFill>
              <a:effectLst/>
              <a:uLnTx/>
              <a:uFillTx/>
              <a:latin typeface="Muli Black"/>
              <a:ea typeface="Calibri" panose="020F0502020204030204" pitchFamily="34" charset="0"/>
              <a:cs typeface="Times New Roman" panose="02020603050405020304" pitchFamily="18" charset="0"/>
            </a:endParaRPr>
          </a:p>
          <a:p>
            <a:pPr marL="514350" indent="-514350">
              <a:buFont typeface="Arial" panose="020B0604020202020204" pitchFamily="34" charset="0"/>
              <a:buChar char="•"/>
              <a:defRPr/>
            </a:pPr>
            <a:r>
              <a:rPr lang="en-GB" sz="2000" b="1" dirty="0">
                <a:latin typeface="Muli Black"/>
                <a:ea typeface="Helvetica Neue" panose="02000503000000020004" pitchFamily="2" charset="0"/>
                <a:cs typeface="Helvetica Neue" panose="02000503000000020004" pitchFamily="2" charset="0"/>
              </a:rPr>
              <a:t>Complements</a:t>
            </a:r>
            <a:r>
              <a:rPr lang="en-GB" sz="2000" dirty="0">
                <a:latin typeface="Muli Black"/>
                <a:ea typeface="Helvetica Neue" panose="02000503000000020004" pitchFamily="2" charset="0"/>
                <a:cs typeface="Helvetica Neue" panose="02000503000000020004" pitchFamily="2" charset="0"/>
              </a:rPr>
              <a:t> existing Criminal Justice and Specialist Service responses. </a:t>
            </a:r>
          </a:p>
          <a:p>
            <a:pPr marL="514350" marR="0" lvl="0" indent="-5143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rgbClr val="4300B7"/>
              </a:solidFill>
              <a:effectLst/>
              <a:uLnTx/>
              <a:uFillTx/>
              <a:ea typeface="Calibri" panose="020F0502020204030204" pitchFamily="34" charset="0"/>
              <a:cs typeface="Times New Roman" panose="02020603050405020304" pitchFamily="18" charset="0"/>
            </a:endParaRPr>
          </a:p>
        </p:txBody>
      </p:sp>
      <p:grpSp>
        <p:nvGrpSpPr>
          <p:cNvPr id="5" name="Group 4">
            <a:extLst>
              <a:ext uri="{FF2B5EF4-FFF2-40B4-BE49-F238E27FC236}">
                <a16:creationId xmlns:a16="http://schemas.microsoft.com/office/drawing/2014/main" id="{DCFE3F8D-3488-4AFC-8D35-7E2DFEBD9ACF}"/>
              </a:ext>
            </a:extLst>
          </p:cNvPr>
          <p:cNvGrpSpPr/>
          <p:nvPr/>
        </p:nvGrpSpPr>
        <p:grpSpPr>
          <a:xfrm>
            <a:off x="6764203" y="1785602"/>
            <a:ext cx="4930614" cy="3892927"/>
            <a:chOff x="6397424" y="2454754"/>
            <a:chExt cx="4930614" cy="3341751"/>
          </a:xfrm>
        </p:grpSpPr>
        <p:sp>
          <p:nvSpPr>
            <p:cNvPr id="7" name="Right Arrow 12">
              <a:extLst>
                <a:ext uri="{FF2B5EF4-FFF2-40B4-BE49-F238E27FC236}">
                  <a16:creationId xmlns:a16="http://schemas.microsoft.com/office/drawing/2014/main" id="{A46C3AE5-5178-EDFA-EFED-1DF37589A4B6}"/>
                </a:ext>
              </a:extLst>
            </p:cNvPr>
            <p:cNvSpPr/>
            <p:nvPr/>
          </p:nvSpPr>
          <p:spPr>
            <a:xfrm>
              <a:off x="8206317" y="3030226"/>
              <a:ext cx="801794" cy="274379"/>
            </a:xfrm>
            <a:custGeom>
              <a:avLst/>
              <a:gdLst>
                <a:gd name="connsiteX0" fmla="*/ 0 w 2563062"/>
                <a:gd name="connsiteY0" fmla="*/ 322641 h 1290565"/>
                <a:gd name="connsiteX1" fmla="*/ 1917780 w 2563062"/>
                <a:gd name="connsiteY1" fmla="*/ 322641 h 1290565"/>
                <a:gd name="connsiteX2" fmla="*/ 1917780 w 2563062"/>
                <a:gd name="connsiteY2" fmla="*/ 0 h 1290565"/>
                <a:gd name="connsiteX3" fmla="*/ 2563062 w 2563062"/>
                <a:gd name="connsiteY3" fmla="*/ 645283 h 1290565"/>
                <a:gd name="connsiteX4" fmla="*/ 1917780 w 2563062"/>
                <a:gd name="connsiteY4" fmla="*/ 1290565 h 1290565"/>
                <a:gd name="connsiteX5" fmla="*/ 1917780 w 2563062"/>
                <a:gd name="connsiteY5" fmla="*/ 967924 h 1290565"/>
                <a:gd name="connsiteX6" fmla="*/ 0 w 2563062"/>
                <a:gd name="connsiteY6" fmla="*/ 967924 h 1290565"/>
                <a:gd name="connsiteX7" fmla="*/ 0 w 2563062"/>
                <a:gd name="connsiteY7" fmla="*/ 322641 h 1290565"/>
                <a:gd name="connsiteX0" fmla="*/ 0 w 2563062"/>
                <a:gd name="connsiteY0" fmla="*/ 322641 h 1290565"/>
                <a:gd name="connsiteX1" fmla="*/ 869368 w 2563062"/>
                <a:gd name="connsiteY1" fmla="*/ 282903 h 1290565"/>
                <a:gd name="connsiteX2" fmla="*/ 1917780 w 2563062"/>
                <a:gd name="connsiteY2" fmla="*/ 322641 h 1290565"/>
                <a:gd name="connsiteX3" fmla="*/ 1917780 w 2563062"/>
                <a:gd name="connsiteY3" fmla="*/ 0 h 1290565"/>
                <a:gd name="connsiteX4" fmla="*/ 2563062 w 2563062"/>
                <a:gd name="connsiteY4" fmla="*/ 645283 h 1290565"/>
                <a:gd name="connsiteX5" fmla="*/ 1917780 w 2563062"/>
                <a:gd name="connsiteY5" fmla="*/ 1290565 h 1290565"/>
                <a:gd name="connsiteX6" fmla="*/ 1917780 w 2563062"/>
                <a:gd name="connsiteY6" fmla="*/ 967924 h 1290565"/>
                <a:gd name="connsiteX7" fmla="*/ 0 w 2563062"/>
                <a:gd name="connsiteY7" fmla="*/ 967924 h 1290565"/>
                <a:gd name="connsiteX8" fmla="*/ 0 w 2563062"/>
                <a:gd name="connsiteY8" fmla="*/ 322641 h 1290565"/>
                <a:gd name="connsiteX0" fmla="*/ 0 w 2563062"/>
                <a:gd name="connsiteY0" fmla="*/ 322641 h 1290565"/>
                <a:gd name="connsiteX1" fmla="*/ 869368 w 2563062"/>
                <a:gd name="connsiteY1" fmla="*/ 282903 h 1290565"/>
                <a:gd name="connsiteX2" fmla="*/ 1917780 w 2563062"/>
                <a:gd name="connsiteY2" fmla="*/ 322641 h 1290565"/>
                <a:gd name="connsiteX3" fmla="*/ 1917780 w 2563062"/>
                <a:gd name="connsiteY3" fmla="*/ 0 h 1290565"/>
                <a:gd name="connsiteX4" fmla="*/ 2563062 w 2563062"/>
                <a:gd name="connsiteY4" fmla="*/ 645283 h 1290565"/>
                <a:gd name="connsiteX5" fmla="*/ 1917780 w 2563062"/>
                <a:gd name="connsiteY5" fmla="*/ 1290565 h 1290565"/>
                <a:gd name="connsiteX6" fmla="*/ 1917780 w 2563062"/>
                <a:gd name="connsiteY6" fmla="*/ 967924 h 1290565"/>
                <a:gd name="connsiteX7" fmla="*/ 1201877 w 2563062"/>
                <a:gd name="connsiteY7" fmla="*/ 1007298 h 1290565"/>
                <a:gd name="connsiteX8" fmla="*/ 0 w 2563062"/>
                <a:gd name="connsiteY8" fmla="*/ 967924 h 1290565"/>
                <a:gd name="connsiteX9" fmla="*/ 0 w 2563062"/>
                <a:gd name="connsiteY9" fmla="*/ 322641 h 1290565"/>
                <a:gd name="connsiteX0" fmla="*/ 0 w 2563062"/>
                <a:gd name="connsiteY0" fmla="*/ 322641 h 1290565"/>
                <a:gd name="connsiteX1" fmla="*/ 869368 w 2563062"/>
                <a:gd name="connsiteY1" fmla="*/ 282903 h 1290565"/>
                <a:gd name="connsiteX2" fmla="*/ 1917780 w 2563062"/>
                <a:gd name="connsiteY2" fmla="*/ 322641 h 1290565"/>
                <a:gd name="connsiteX3" fmla="*/ 1917780 w 2563062"/>
                <a:gd name="connsiteY3" fmla="*/ 0 h 1290565"/>
                <a:gd name="connsiteX4" fmla="*/ 2294406 w 2563062"/>
                <a:gd name="connsiteY4" fmla="*/ 271028 h 1290565"/>
                <a:gd name="connsiteX5" fmla="*/ 2563062 w 2563062"/>
                <a:gd name="connsiteY5" fmla="*/ 645283 h 1290565"/>
                <a:gd name="connsiteX6" fmla="*/ 1917780 w 2563062"/>
                <a:gd name="connsiteY6" fmla="*/ 1290565 h 1290565"/>
                <a:gd name="connsiteX7" fmla="*/ 1917780 w 2563062"/>
                <a:gd name="connsiteY7" fmla="*/ 967924 h 1290565"/>
                <a:gd name="connsiteX8" fmla="*/ 1201877 w 2563062"/>
                <a:gd name="connsiteY8" fmla="*/ 1007298 h 1290565"/>
                <a:gd name="connsiteX9" fmla="*/ 0 w 2563062"/>
                <a:gd name="connsiteY9" fmla="*/ 967924 h 1290565"/>
                <a:gd name="connsiteX10" fmla="*/ 0 w 2563062"/>
                <a:gd name="connsiteY10" fmla="*/ 322641 h 1290565"/>
                <a:gd name="connsiteX0" fmla="*/ 0 w 2563062"/>
                <a:gd name="connsiteY0" fmla="*/ 322641 h 1290565"/>
                <a:gd name="connsiteX1" fmla="*/ 869368 w 2563062"/>
                <a:gd name="connsiteY1" fmla="*/ 282903 h 1290565"/>
                <a:gd name="connsiteX2" fmla="*/ 1917780 w 2563062"/>
                <a:gd name="connsiteY2" fmla="*/ 322641 h 1290565"/>
                <a:gd name="connsiteX3" fmla="*/ 1917780 w 2563062"/>
                <a:gd name="connsiteY3" fmla="*/ 0 h 1290565"/>
                <a:gd name="connsiteX4" fmla="*/ 2294406 w 2563062"/>
                <a:gd name="connsiteY4" fmla="*/ 271028 h 1290565"/>
                <a:gd name="connsiteX5" fmla="*/ 2563062 w 2563062"/>
                <a:gd name="connsiteY5" fmla="*/ 645283 h 1290565"/>
                <a:gd name="connsiteX6" fmla="*/ 2318157 w 2563062"/>
                <a:gd name="connsiteY6" fmla="*/ 971672 h 1290565"/>
                <a:gd name="connsiteX7" fmla="*/ 1917780 w 2563062"/>
                <a:gd name="connsiteY7" fmla="*/ 1290565 h 1290565"/>
                <a:gd name="connsiteX8" fmla="*/ 1917780 w 2563062"/>
                <a:gd name="connsiteY8" fmla="*/ 967924 h 1290565"/>
                <a:gd name="connsiteX9" fmla="*/ 1201877 w 2563062"/>
                <a:gd name="connsiteY9" fmla="*/ 1007298 h 1290565"/>
                <a:gd name="connsiteX10" fmla="*/ 0 w 2563062"/>
                <a:gd name="connsiteY10" fmla="*/ 967924 h 1290565"/>
                <a:gd name="connsiteX11" fmla="*/ 0 w 2563062"/>
                <a:gd name="connsiteY11" fmla="*/ 322641 h 1290565"/>
                <a:gd name="connsiteX0" fmla="*/ 0 w 2563062"/>
                <a:gd name="connsiteY0" fmla="*/ 322641 h 1290565"/>
                <a:gd name="connsiteX1" fmla="*/ 869368 w 2563062"/>
                <a:gd name="connsiteY1" fmla="*/ 282903 h 1290565"/>
                <a:gd name="connsiteX2" fmla="*/ 1917780 w 2563062"/>
                <a:gd name="connsiteY2" fmla="*/ 322641 h 1290565"/>
                <a:gd name="connsiteX3" fmla="*/ 1917780 w 2563062"/>
                <a:gd name="connsiteY3" fmla="*/ 0 h 1290565"/>
                <a:gd name="connsiteX4" fmla="*/ 2294406 w 2563062"/>
                <a:gd name="connsiteY4" fmla="*/ 271028 h 1290565"/>
                <a:gd name="connsiteX5" fmla="*/ 2563062 w 2563062"/>
                <a:gd name="connsiteY5" fmla="*/ 645283 h 1290565"/>
                <a:gd name="connsiteX6" fmla="*/ 2218648 w 2563062"/>
                <a:gd name="connsiteY6" fmla="*/ 971671 h 1290565"/>
                <a:gd name="connsiteX7" fmla="*/ 1917780 w 2563062"/>
                <a:gd name="connsiteY7" fmla="*/ 1290565 h 1290565"/>
                <a:gd name="connsiteX8" fmla="*/ 1917780 w 2563062"/>
                <a:gd name="connsiteY8" fmla="*/ 967924 h 1290565"/>
                <a:gd name="connsiteX9" fmla="*/ 1201877 w 2563062"/>
                <a:gd name="connsiteY9" fmla="*/ 1007298 h 1290565"/>
                <a:gd name="connsiteX10" fmla="*/ 0 w 2563062"/>
                <a:gd name="connsiteY10" fmla="*/ 967924 h 1290565"/>
                <a:gd name="connsiteX11" fmla="*/ 0 w 2563062"/>
                <a:gd name="connsiteY11" fmla="*/ 322641 h 1290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63062" h="1290565">
                  <a:moveTo>
                    <a:pt x="0" y="322641"/>
                  </a:moveTo>
                  <a:cubicBezTo>
                    <a:pt x="317498" y="317312"/>
                    <a:pt x="551870" y="288232"/>
                    <a:pt x="869368" y="282903"/>
                  </a:cubicBezTo>
                  <a:lnTo>
                    <a:pt x="1917780" y="322641"/>
                  </a:lnTo>
                  <a:lnTo>
                    <a:pt x="1917780" y="0"/>
                  </a:lnTo>
                  <a:cubicBezTo>
                    <a:pt x="2019572" y="98259"/>
                    <a:pt x="2192614" y="172769"/>
                    <a:pt x="2294406" y="271028"/>
                  </a:cubicBezTo>
                  <a:lnTo>
                    <a:pt x="2563062" y="645283"/>
                  </a:lnTo>
                  <a:cubicBezTo>
                    <a:pt x="2469552" y="730329"/>
                    <a:pt x="2312158" y="886625"/>
                    <a:pt x="2218648" y="971671"/>
                  </a:cubicBezTo>
                  <a:lnTo>
                    <a:pt x="1917780" y="1290565"/>
                  </a:lnTo>
                  <a:lnTo>
                    <a:pt x="1917780" y="967924"/>
                  </a:lnTo>
                  <a:cubicBezTo>
                    <a:pt x="1631644" y="965215"/>
                    <a:pt x="1488013" y="1010007"/>
                    <a:pt x="1201877" y="1007298"/>
                  </a:cubicBezTo>
                  <a:lnTo>
                    <a:pt x="0" y="967924"/>
                  </a:lnTo>
                  <a:lnTo>
                    <a:pt x="0" y="322641"/>
                  </a:lnTo>
                  <a:close/>
                </a:path>
              </a:pathLst>
            </a:custGeom>
            <a:solidFill>
              <a:srgbClr val="324F8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Verdana" panose="020B0604030504040204"/>
                <a:ea typeface="+mn-ea"/>
                <a:cs typeface="+mn-cs"/>
              </a:endParaRPr>
            </a:p>
          </p:txBody>
        </p:sp>
        <p:sp>
          <p:nvSpPr>
            <p:cNvPr id="8" name="Rounded Rectangle 7">
              <a:extLst>
                <a:ext uri="{FF2B5EF4-FFF2-40B4-BE49-F238E27FC236}">
                  <a16:creationId xmlns:a16="http://schemas.microsoft.com/office/drawing/2014/main" id="{26668297-80A1-8DE1-3ED5-E3A3263B94F1}"/>
                </a:ext>
              </a:extLst>
            </p:cNvPr>
            <p:cNvSpPr/>
            <p:nvPr/>
          </p:nvSpPr>
          <p:spPr>
            <a:xfrm rot="10800000">
              <a:off x="6397425" y="2454754"/>
              <a:ext cx="2251342" cy="1530195"/>
            </a:xfrm>
            <a:custGeom>
              <a:avLst/>
              <a:gdLst>
                <a:gd name="connsiteX0" fmla="*/ 0 w 2355574"/>
                <a:gd name="connsiteY0" fmla="*/ 221978 h 1331843"/>
                <a:gd name="connsiteX1" fmla="*/ 221978 w 2355574"/>
                <a:gd name="connsiteY1" fmla="*/ 0 h 1331843"/>
                <a:gd name="connsiteX2" fmla="*/ 2133596 w 2355574"/>
                <a:gd name="connsiteY2" fmla="*/ 0 h 1331843"/>
                <a:gd name="connsiteX3" fmla="*/ 2355574 w 2355574"/>
                <a:gd name="connsiteY3" fmla="*/ 221978 h 1331843"/>
                <a:gd name="connsiteX4" fmla="*/ 2355574 w 2355574"/>
                <a:gd name="connsiteY4" fmla="*/ 1109865 h 1331843"/>
                <a:gd name="connsiteX5" fmla="*/ 2133596 w 2355574"/>
                <a:gd name="connsiteY5" fmla="*/ 1331843 h 1331843"/>
                <a:gd name="connsiteX6" fmla="*/ 221978 w 2355574"/>
                <a:gd name="connsiteY6" fmla="*/ 1331843 h 1331843"/>
                <a:gd name="connsiteX7" fmla="*/ 0 w 2355574"/>
                <a:gd name="connsiteY7" fmla="*/ 1109865 h 1331843"/>
                <a:gd name="connsiteX8" fmla="*/ 0 w 2355574"/>
                <a:gd name="connsiteY8" fmla="*/ 221978 h 1331843"/>
                <a:gd name="connsiteX0" fmla="*/ 0 w 2355574"/>
                <a:gd name="connsiteY0" fmla="*/ 221978 h 1331843"/>
                <a:gd name="connsiteX1" fmla="*/ 410822 w 2355574"/>
                <a:gd name="connsiteY1" fmla="*/ 59635 h 1331843"/>
                <a:gd name="connsiteX2" fmla="*/ 2133596 w 2355574"/>
                <a:gd name="connsiteY2" fmla="*/ 0 h 1331843"/>
                <a:gd name="connsiteX3" fmla="*/ 2355574 w 2355574"/>
                <a:gd name="connsiteY3" fmla="*/ 221978 h 1331843"/>
                <a:gd name="connsiteX4" fmla="*/ 2355574 w 2355574"/>
                <a:gd name="connsiteY4" fmla="*/ 1109865 h 1331843"/>
                <a:gd name="connsiteX5" fmla="*/ 2133596 w 2355574"/>
                <a:gd name="connsiteY5" fmla="*/ 1331843 h 1331843"/>
                <a:gd name="connsiteX6" fmla="*/ 221978 w 2355574"/>
                <a:gd name="connsiteY6" fmla="*/ 1331843 h 1331843"/>
                <a:gd name="connsiteX7" fmla="*/ 0 w 2355574"/>
                <a:gd name="connsiteY7" fmla="*/ 1109865 h 1331843"/>
                <a:gd name="connsiteX8" fmla="*/ 0 w 2355574"/>
                <a:gd name="connsiteY8" fmla="*/ 221978 h 1331843"/>
                <a:gd name="connsiteX0" fmla="*/ 0 w 2355574"/>
                <a:gd name="connsiteY0" fmla="*/ 202100 h 1311965"/>
                <a:gd name="connsiteX1" fmla="*/ 410822 w 2355574"/>
                <a:gd name="connsiteY1" fmla="*/ 39757 h 1311965"/>
                <a:gd name="connsiteX2" fmla="*/ 2014327 w 2355574"/>
                <a:gd name="connsiteY2" fmla="*/ 0 h 1311965"/>
                <a:gd name="connsiteX3" fmla="*/ 2355574 w 2355574"/>
                <a:gd name="connsiteY3" fmla="*/ 202100 h 1311965"/>
                <a:gd name="connsiteX4" fmla="*/ 2355574 w 2355574"/>
                <a:gd name="connsiteY4" fmla="*/ 1089987 h 1311965"/>
                <a:gd name="connsiteX5" fmla="*/ 2133596 w 2355574"/>
                <a:gd name="connsiteY5" fmla="*/ 1311965 h 1311965"/>
                <a:gd name="connsiteX6" fmla="*/ 221978 w 2355574"/>
                <a:gd name="connsiteY6" fmla="*/ 1311965 h 1311965"/>
                <a:gd name="connsiteX7" fmla="*/ 0 w 2355574"/>
                <a:gd name="connsiteY7" fmla="*/ 1089987 h 1311965"/>
                <a:gd name="connsiteX8" fmla="*/ 0 w 2355574"/>
                <a:gd name="connsiteY8" fmla="*/ 202100 h 1311965"/>
                <a:gd name="connsiteX0" fmla="*/ 0 w 2355574"/>
                <a:gd name="connsiteY0" fmla="*/ 219454 h 1329319"/>
                <a:gd name="connsiteX1" fmla="*/ 410822 w 2355574"/>
                <a:gd name="connsiteY1" fmla="*/ 57111 h 1329319"/>
                <a:gd name="connsiteX2" fmla="*/ 890925 w 2355574"/>
                <a:gd name="connsiteY2" fmla="*/ 10377 h 1329319"/>
                <a:gd name="connsiteX3" fmla="*/ 2014327 w 2355574"/>
                <a:gd name="connsiteY3" fmla="*/ 17354 h 1329319"/>
                <a:gd name="connsiteX4" fmla="*/ 2355574 w 2355574"/>
                <a:gd name="connsiteY4" fmla="*/ 219454 h 1329319"/>
                <a:gd name="connsiteX5" fmla="*/ 2355574 w 2355574"/>
                <a:gd name="connsiteY5" fmla="*/ 1107341 h 1329319"/>
                <a:gd name="connsiteX6" fmla="*/ 2133596 w 2355574"/>
                <a:gd name="connsiteY6" fmla="*/ 1329319 h 1329319"/>
                <a:gd name="connsiteX7" fmla="*/ 221978 w 2355574"/>
                <a:gd name="connsiteY7" fmla="*/ 1329319 h 1329319"/>
                <a:gd name="connsiteX8" fmla="*/ 0 w 2355574"/>
                <a:gd name="connsiteY8" fmla="*/ 1107341 h 1329319"/>
                <a:gd name="connsiteX9" fmla="*/ 0 w 2355574"/>
                <a:gd name="connsiteY9" fmla="*/ 219454 h 1329319"/>
                <a:gd name="connsiteX0" fmla="*/ 0 w 2355574"/>
                <a:gd name="connsiteY0" fmla="*/ 218863 h 1328728"/>
                <a:gd name="connsiteX1" fmla="*/ 410822 w 2355574"/>
                <a:gd name="connsiteY1" fmla="*/ 56520 h 1328728"/>
                <a:gd name="connsiteX2" fmla="*/ 890925 w 2355574"/>
                <a:gd name="connsiteY2" fmla="*/ 9786 h 1328728"/>
                <a:gd name="connsiteX3" fmla="*/ 1484378 w 2355574"/>
                <a:gd name="connsiteY3" fmla="*/ 15995 h 1328728"/>
                <a:gd name="connsiteX4" fmla="*/ 2014327 w 2355574"/>
                <a:gd name="connsiteY4" fmla="*/ 16763 h 1328728"/>
                <a:gd name="connsiteX5" fmla="*/ 2355574 w 2355574"/>
                <a:gd name="connsiteY5" fmla="*/ 218863 h 1328728"/>
                <a:gd name="connsiteX6" fmla="*/ 2355574 w 2355574"/>
                <a:gd name="connsiteY6" fmla="*/ 1106750 h 1328728"/>
                <a:gd name="connsiteX7" fmla="*/ 2133596 w 2355574"/>
                <a:gd name="connsiteY7" fmla="*/ 1328728 h 1328728"/>
                <a:gd name="connsiteX8" fmla="*/ 221978 w 2355574"/>
                <a:gd name="connsiteY8" fmla="*/ 1328728 h 1328728"/>
                <a:gd name="connsiteX9" fmla="*/ 0 w 2355574"/>
                <a:gd name="connsiteY9" fmla="*/ 1106750 h 1328728"/>
                <a:gd name="connsiteX10" fmla="*/ 0 w 2355574"/>
                <a:gd name="connsiteY10" fmla="*/ 218863 h 1328728"/>
                <a:gd name="connsiteX0" fmla="*/ 0 w 2386730"/>
                <a:gd name="connsiteY0" fmla="*/ 218863 h 1328728"/>
                <a:gd name="connsiteX1" fmla="*/ 410822 w 2386730"/>
                <a:gd name="connsiteY1" fmla="*/ 56520 h 1328728"/>
                <a:gd name="connsiteX2" fmla="*/ 890925 w 2386730"/>
                <a:gd name="connsiteY2" fmla="*/ 9786 h 1328728"/>
                <a:gd name="connsiteX3" fmla="*/ 1484378 w 2386730"/>
                <a:gd name="connsiteY3" fmla="*/ 15995 h 1328728"/>
                <a:gd name="connsiteX4" fmla="*/ 2014327 w 2386730"/>
                <a:gd name="connsiteY4" fmla="*/ 16763 h 1328728"/>
                <a:gd name="connsiteX5" fmla="*/ 2355574 w 2386730"/>
                <a:gd name="connsiteY5" fmla="*/ 218863 h 1328728"/>
                <a:gd name="connsiteX6" fmla="*/ 2386666 w 2386730"/>
                <a:gd name="connsiteY6" fmla="*/ 554945 h 1328728"/>
                <a:gd name="connsiteX7" fmla="*/ 2355574 w 2386730"/>
                <a:gd name="connsiteY7" fmla="*/ 1106750 h 1328728"/>
                <a:gd name="connsiteX8" fmla="*/ 2133596 w 2386730"/>
                <a:gd name="connsiteY8" fmla="*/ 1328728 h 1328728"/>
                <a:gd name="connsiteX9" fmla="*/ 221978 w 2386730"/>
                <a:gd name="connsiteY9" fmla="*/ 1328728 h 1328728"/>
                <a:gd name="connsiteX10" fmla="*/ 0 w 2386730"/>
                <a:gd name="connsiteY10" fmla="*/ 1106750 h 1328728"/>
                <a:gd name="connsiteX11" fmla="*/ 0 w 2386730"/>
                <a:gd name="connsiteY11" fmla="*/ 218863 h 1328728"/>
                <a:gd name="connsiteX0" fmla="*/ 0 w 2386730"/>
                <a:gd name="connsiteY0" fmla="*/ 218863 h 1354350"/>
                <a:gd name="connsiteX1" fmla="*/ 410822 w 2386730"/>
                <a:gd name="connsiteY1" fmla="*/ 56520 h 1354350"/>
                <a:gd name="connsiteX2" fmla="*/ 890925 w 2386730"/>
                <a:gd name="connsiteY2" fmla="*/ 9786 h 1354350"/>
                <a:gd name="connsiteX3" fmla="*/ 1484378 w 2386730"/>
                <a:gd name="connsiteY3" fmla="*/ 15995 h 1354350"/>
                <a:gd name="connsiteX4" fmla="*/ 2014327 w 2386730"/>
                <a:gd name="connsiteY4" fmla="*/ 16763 h 1354350"/>
                <a:gd name="connsiteX5" fmla="*/ 2355574 w 2386730"/>
                <a:gd name="connsiteY5" fmla="*/ 218863 h 1354350"/>
                <a:gd name="connsiteX6" fmla="*/ 2386666 w 2386730"/>
                <a:gd name="connsiteY6" fmla="*/ 554945 h 1354350"/>
                <a:gd name="connsiteX7" fmla="*/ 2355574 w 2386730"/>
                <a:gd name="connsiteY7" fmla="*/ 1106750 h 1354350"/>
                <a:gd name="connsiteX8" fmla="*/ 2133596 w 2386730"/>
                <a:gd name="connsiteY8" fmla="*/ 1328728 h 1354350"/>
                <a:gd name="connsiteX9" fmla="*/ 1817437 w 2386730"/>
                <a:gd name="connsiteY9" fmla="*/ 1354288 h 1354350"/>
                <a:gd name="connsiteX10" fmla="*/ 221978 w 2386730"/>
                <a:gd name="connsiteY10" fmla="*/ 1328728 h 1354350"/>
                <a:gd name="connsiteX11" fmla="*/ 0 w 2386730"/>
                <a:gd name="connsiteY11" fmla="*/ 1106750 h 1354350"/>
                <a:gd name="connsiteX12" fmla="*/ 0 w 2386730"/>
                <a:gd name="connsiteY12" fmla="*/ 218863 h 1354350"/>
                <a:gd name="connsiteX0" fmla="*/ 0 w 2386730"/>
                <a:gd name="connsiteY0" fmla="*/ 218863 h 1373694"/>
                <a:gd name="connsiteX1" fmla="*/ 410822 w 2386730"/>
                <a:gd name="connsiteY1" fmla="*/ 56520 h 1373694"/>
                <a:gd name="connsiteX2" fmla="*/ 890925 w 2386730"/>
                <a:gd name="connsiteY2" fmla="*/ 9786 h 1373694"/>
                <a:gd name="connsiteX3" fmla="*/ 1484378 w 2386730"/>
                <a:gd name="connsiteY3" fmla="*/ 15995 h 1373694"/>
                <a:gd name="connsiteX4" fmla="*/ 2014327 w 2386730"/>
                <a:gd name="connsiteY4" fmla="*/ 16763 h 1373694"/>
                <a:gd name="connsiteX5" fmla="*/ 2355574 w 2386730"/>
                <a:gd name="connsiteY5" fmla="*/ 218863 h 1373694"/>
                <a:gd name="connsiteX6" fmla="*/ 2386666 w 2386730"/>
                <a:gd name="connsiteY6" fmla="*/ 554945 h 1373694"/>
                <a:gd name="connsiteX7" fmla="*/ 2355574 w 2386730"/>
                <a:gd name="connsiteY7" fmla="*/ 1106750 h 1373694"/>
                <a:gd name="connsiteX8" fmla="*/ 2133596 w 2386730"/>
                <a:gd name="connsiteY8" fmla="*/ 1328728 h 1373694"/>
                <a:gd name="connsiteX9" fmla="*/ 1817437 w 2386730"/>
                <a:gd name="connsiteY9" fmla="*/ 1354288 h 1373694"/>
                <a:gd name="connsiteX10" fmla="*/ 848537 w 2386730"/>
                <a:gd name="connsiteY10" fmla="*/ 1372455 h 1373694"/>
                <a:gd name="connsiteX11" fmla="*/ 221978 w 2386730"/>
                <a:gd name="connsiteY11" fmla="*/ 1328728 h 1373694"/>
                <a:gd name="connsiteX12" fmla="*/ 0 w 2386730"/>
                <a:gd name="connsiteY12" fmla="*/ 1106750 h 1373694"/>
                <a:gd name="connsiteX13" fmla="*/ 0 w 2386730"/>
                <a:gd name="connsiteY13" fmla="*/ 218863 h 1373694"/>
                <a:gd name="connsiteX0" fmla="*/ 35585 w 2422315"/>
                <a:gd name="connsiteY0" fmla="*/ 218863 h 1373694"/>
                <a:gd name="connsiteX1" fmla="*/ 446407 w 2422315"/>
                <a:gd name="connsiteY1" fmla="*/ 56520 h 1373694"/>
                <a:gd name="connsiteX2" fmla="*/ 926510 w 2422315"/>
                <a:gd name="connsiteY2" fmla="*/ 9786 h 1373694"/>
                <a:gd name="connsiteX3" fmla="*/ 1519963 w 2422315"/>
                <a:gd name="connsiteY3" fmla="*/ 15995 h 1373694"/>
                <a:gd name="connsiteX4" fmla="*/ 2049912 w 2422315"/>
                <a:gd name="connsiteY4" fmla="*/ 16763 h 1373694"/>
                <a:gd name="connsiteX5" fmla="*/ 2391159 w 2422315"/>
                <a:gd name="connsiteY5" fmla="*/ 218863 h 1373694"/>
                <a:gd name="connsiteX6" fmla="*/ 2422251 w 2422315"/>
                <a:gd name="connsiteY6" fmla="*/ 554945 h 1373694"/>
                <a:gd name="connsiteX7" fmla="*/ 2391159 w 2422315"/>
                <a:gd name="connsiteY7" fmla="*/ 1106750 h 1373694"/>
                <a:gd name="connsiteX8" fmla="*/ 2169181 w 2422315"/>
                <a:gd name="connsiteY8" fmla="*/ 1328728 h 1373694"/>
                <a:gd name="connsiteX9" fmla="*/ 1853022 w 2422315"/>
                <a:gd name="connsiteY9" fmla="*/ 1354288 h 1373694"/>
                <a:gd name="connsiteX10" fmla="*/ 884122 w 2422315"/>
                <a:gd name="connsiteY10" fmla="*/ 1372455 h 1373694"/>
                <a:gd name="connsiteX11" fmla="*/ 257563 w 2422315"/>
                <a:gd name="connsiteY11" fmla="*/ 1328728 h 1373694"/>
                <a:gd name="connsiteX12" fmla="*/ 35585 w 2422315"/>
                <a:gd name="connsiteY12" fmla="*/ 1106750 h 1373694"/>
                <a:gd name="connsiteX13" fmla="*/ 0 w 2422315"/>
                <a:gd name="connsiteY13" fmla="*/ 591278 h 1373694"/>
                <a:gd name="connsiteX14" fmla="*/ 35585 w 2422315"/>
                <a:gd name="connsiteY14" fmla="*/ 218863 h 1373694"/>
                <a:gd name="connsiteX0" fmla="*/ 35585 w 2422315"/>
                <a:gd name="connsiteY0" fmla="*/ 227276 h 1382107"/>
                <a:gd name="connsiteX1" fmla="*/ 452463 w 2422315"/>
                <a:gd name="connsiteY1" fmla="*/ 10432 h 1382107"/>
                <a:gd name="connsiteX2" fmla="*/ 926510 w 2422315"/>
                <a:gd name="connsiteY2" fmla="*/ 18199 h 1382107"/>
                <a:gd name="connsiteX3" fmla="*/ 1519963 w 2422315"/>
                <a:gd name="connsiteY3" fmla="*/ 24408 h 1382107"/>
                <a:gd name="connsiteX4" fmla="*/ 2049912 w 2422315"/>
                <a:gd name="connsiteY4" fmla="*/ 25176 h 1382107"/>
                <a:gd name="connsiteX5" fmla="*/ 2391159 w 2422315"/>
                <a:gd name="connsiteY5" fmla="*/ 227276 h 1382107"/>
                <a:gd name="connsiteX6" fmla="*/ 2422251 w 2422315"/>
                <a:gd name="connsiteY6" fmla="*/ 563358 h 1382107"/>
                <a:gd name="connsiteX7" fmla="*/ 2391159 w 2422315"/>
                <a:gd name="connsiteY7" fmla="*/ 1115163 h 1382107"/>
                <a:gd name="connsiteX8" fmla="*/ 2169181 w 2422315"/>
                <a:gd name="connsiteY8" fmla="*/ 1337141 h 1382107"/>
                <a:gd name="connsiteX9" fmla="*/ 1853022 w 2422315"/>
                <a:gd name="connsiteY9" fmla="*/ 1362701 h 1382107"/>
                <a:gd name="connsiteX10" fmla="*/ 884122 w 2422315"/>
                <a:gd name="connsiteY10" fmla="*/ 1380868 h 1382107"/>
                <a:gd name="connsiteX11" fmla="*/ 257563 w 2422315"/>
                <a:gd name="connsiteY11" fmla="*/ 1337141 h 1382107"/>
                <a:gd name="connsiteX12" fmla="*/ 35585 w 2422315"/>
                <a:gd name="connsiteY12" fmla="*/ 1115163 h 1382107"/>
                <a:gd name="connsiteX13" fmla="*/ 0 w 2422315"/>
                <a:gd name="connsiteY13" fmla="*/ 599691 h 1382107"/>
                <a:gd name="connsiteX14" fmla="*/ 35585 w 2422315"/>
                <a:gd name="connsiteY14" fmla="*/ 227276 h 1382107"/>
                <a:gd name="connsiteX0" fmla="*/ 35585 w 2422315"/>
                <a:gd name="connsiteY0" fmla="*/ 227276 h 1382107"/>
                <a:gd name="connsiteX1" fmla="*/ 452463 w 2422315"/>
                <a:gd name="connsiteY1" fmla="*/ 10432 h 1382107"/>
                <a:gd name="connsiteX2" fmla="*/ 926510 w 2422315"/>
                <a:gd name="connsiteY2" fmla="*/ 18199 h 1382107"/>
                <a:gd name="connsiteX3" fmla="*/ 1519963 w 2422315"/>
                <a:gd name="connsiteY3" fmla="*/ 24408 h 1382107"/>
                <a:gd name="connsiteX4" fmla="*/ 2049912 w 2422315"/>
                <a:gd name="connsiteY4" fmla="*/ 25176 h 1382107"/>
                <a:gd name="connsiteX5" fmla="*/ 2391159 w 2422315"/>
                <a:gd name="connsiteY5" fmla="*/ 227276 h 1382107"/>
                <a:gd name="connsiteX6" fmla="*/ 2422251 w 2422315"/>
                <a:gd name="connsiteY6" fmla="*/ 563358 h 1382107"/>
                <a:gd name="connsiteX7" fmla="*/ 2391159 w 2422315"/>
                <a:gd name="connsiteY7" fmla="*/ 1115163 h 1382107"/>
                <a:gd name="connsiteX8" fmla="*/ 2169181 w 2422315"/>
                <a:gd name="connsiteY8" fmla="*/ 1337141 h 1382107"/>
                <a:gd name="connsiteX9" fmla="*/ 1853022 w 2422315"/>
                <a:gd name="connsiteY9" fmla="*/ 1362701 h 1382107"/>
                <a:gd name="connsiteX10" fmla="*/ 884122 w 2422315"/>
                <a:gd name="connsiteY10" fmla="*/ 1380868 h 1382107"/>
                <a:gd name="connsiteX11" fmla="*/ 257563 w 2422315"/>
                <a:gd name="connsiteY11" fmla="*/ 1337141 h 1382107"/>
                <a:gd name="connsiteX12" fmla="*/ 35585 w 2422315"/>
                <a:gd name="connsiteY12" fmla="*/ 1115163 h 1382107"/>
                <a:gd name="connsiteX13" fmla="*/ 0 w 2422315"/>
                <a:gd name="connsiteY13" fmla="*/ 599691 h 1382107"/>
                <a:gd name="connsiteX14" fmla="*/ 35585 w 2422315"/>
                <a:gd name="connsiteY14" fmla="*/ 227276 h 1382107"/>
                <a:gd name="connsiteX0" fmla="*/ 35585 w 2422315"/>
                <a:gd name="connsiteY0" fmla="*/ 219880 h 1374711"/>
                <a:gd name="connsiteX1" fmla="*/ 452463 w 2422315"/>
                <a:gd name="connsiteY1" fmla="*/ 3036 h 1374711"/>
                <a:gd name="connsiteX2" fmla="*/ 926510 w 2422315"/>
                <a:gd name="connsiteY2" fmla="*/ 10803 h 1374711"/>
                <a:gd name="connsiteX3" fmla="*/ 1519963 w 2422315"/>
                <a:gd name="connsiteY3" fmla="*/ 17012 h 1374711"/>
                <a:gd name="connsiteX4" fmla="*/ 2049912 w 2422315"/>
                <a:gd name="connsiteY4" fmla="*/ 17780 h 1374711"/>
                <a:gd name="connsiteX5" fmla="*/ 2391159 w 2422315"/>
                <a:gd name="connsiteY5" fmla="*/ 219880 h 1374711"/>
                <a:gd name="connsiteX6" fmla="*/ 2422251 w 2422315"/>
                <a:gd name="connsiteY6" fmla="*/ 555962 h 1374711"/>
                <a:gd name="connsiteX7" fmla="*/ 2391159 w 2422315"/>
                <a:gd name="connsiteY7" fmla="*/ 1107767 h 1374711"/>
                <a:gd name="connsiteX8" fmla="*/ 2169181 w 2422315"/>
                <a:gd name="connsiteY8" fmla="*/ 1329745 h 1374711"/>
                <a:gd name="connsiteX9" fmla="*/ 1853022 w 2422315"/>
                <a:gd name="connsiteY9" fmla="*/ 1355305 h 1374711"/>
                <a:gd name="connsiteX10" fmla="*/ 884122 w 2422315"/>
                <a:gd name="connsiteY10" fmla="*/ 1373472 h 1374711"/>
                <a:gd name="connsiteX11" fmla="*/ 257563 w 2422315"/>
                <a:gd name="connsiteY11" fmla="*/ 1329745 h 1374711"/>
                <a:gd name="connsiteX12" fmla="*/ 35585 w 2422315"/>
                <a:gd name="connsiteY12" fmla="*/ 1107767 h 1374711"/>
                <a:gd name="connsiteX13" fmla="*/ 0 w 2422315"/>
                <a:gd name="connsiteY13" fmla="*/ 592295 h 1374711"/>
                <a:gd name="connsiteX14" fmla="*/ 35585 w 2422315"/>
                <a:gd name="connsiteY14" fmla="*/ 219880 h 1374711"/>
                <a:gd name="connsiteX0" fmla="*/ 35585 w 2422315"/>
                <a:gd name="connsiteY0" fmla="*/ 218863 h 1373694"/>
                <a:gd name="connsiteX1" fmla="*/ 410073 w 2422315"/>
                <a:gd name="connsiteY1" fmla="*/ 62575 h 1373694"/>
                <a:gd name="connsiteX2" fmla="*/ 926510 w 2422315"/>
                <a:gd name="connsiteY2" fmla="*/ 9786 h 1373694"/>
                <a:gd name="connsiteX3" fmla="*/ 1519963 w 2422315"/>
                <a:gd name="connsiteY3" fmla="*/ 15995 h 1373694"/>
                <a:gd name="connsiteX4" fmla="*/ 2049912 w 2422315"/>
                <a:gd name="connsiteY4" fmla="*/ 16763 h 1373694"/>
                <a:gd name="connsiteX5" fmla="*/ 2391159 w 2422315"/>
                <a:gd name="connsiteY5" fmla="*/ 218863 h 1373694"/>
                <a:gd name="connsiteX6" fmla="*/ 2422251 w 2422315"/>
                <a:gd name="connsiteY6" fmla="*/ 554945 h 1373694"/>
                <a:gd name="connsiteX7" fmla="*/ 2391159 w 2422315"/>
                <a:gd name="connsiteY7" fmla="*/ 1106750 h 1373694"/>
                <a:gd name="connsiteX8" fmla="*/ 2169181 w 2422315"/>
                <a:gd name="connsiteY8" fmla="*/ 1328728 h 1373694"/>
                <a:gd name="connsiteX9" fmla="*/ 1853022 w 2422315"/>
                <a:gd name="connsiteY9" fmla="*/ 1354288 h 1373694"/>
                <a:gd name="connsiteX10" fmla="*/ 884122 w 2422315"/>
                <a:gd name="connsiteY10" fmla="*/ 1372455 h 1373694"/>
                <a:gd name="connsiteX11" fmla="*/ 257563 w 2422315"/>
                <a:gd name="connsiteY11" fmla="*/ 1328728 h 1373694"/>
                <a:gd name="connsiteX12" fmla="*/ 35585 w 2422315"/>
                <a:gd name="connsiteY12" fmla="*/ 1106750 h 1373694"/>
                <a:gd name="connsiteX13" fmla="*/ 0 w 2422315"/>
                <a:gd name="connsiteY13" fmla="*/ 591278 h 1373694"/>
                <a:gd name="connsiteX14" fmla="*/ 35585 w 2422315"/>
                <a:gd name="connsiteY14" fmla="*/ 218863 h 1373694"/>
                <a:gd name="connsiteX0" fmla="*/ 35585 w 2422315"/>
                <a:gd name="connsiteY0" fmla="*/ 218863 h 1373694"/>
                <a:gd name="connsiteX1" fmla="*/ 410073 w 2422315"/>
                <a:gd name="connsiteY1" fmla="*/ 62575 h 1373694"/>
                <a:gd name="connsiteX2" fmla="*/ 926510 w 2422315"/>
                <a:gd name="connsiteY2" fmla="*/ 9786 h 1373694"/>
                <a:gd name="connsiteX3" fmla="*/ 1519963 w 2422315"/>
                <a:gd name="connsiteY3" fmla="*/ 15995 h 1373694"/>
                <a:gd name="connsiteX4" fmla="*/ 2049912 w 2422315"/>
                <a:gd name="connsiteY4" fmla="*/ 16763 h 1373694"/>
                <a:gd name="connsiteX5" fmla="*/ 2391159 w 2422315"/>
                <a:gd name="connsiteY5" fmla="*/ 218863 h 1373694"/>
                <a:gd name="connsiteX6" fmla="*/ 2422251 w 2422315"/>
                <a:gd name="connsiteY6" fmla="*/ 554945 h 1373694"/>
                <a:gd name="connsiteX7" fmla="*/ 2391159 w 2422315"/>
                <a:gd name="connsiteY7" fmla="*/ 1106750 h 1373694"/>
                <a:gd name="connsiteX8" fmla="*/ 2169181 w 2422315"/>
                <a:gd name="connsiteY8" fmla="*/ 1328728 h 1373694"/>
                <a:gd name="connsiteX9" fmla="*/ 1853022 w 2422315"/>
                <a:gd name="connsiteY9" fmla="*/ 1354288 h 1373694"/>
                <a:gd name="connsiteX10" fmla="*/ 884122 w 2422315"/>
                <a:gd name="connsiteY10" fmla="*/ 1372455 h 1373694"/>
                <a:gd name="connsiteX11" fmla="*/ 257563 w 2422315"/>
                <a:gd name="connsiteY11" fmla="*/ 1328728 h 1373694"/>
                <a:gd name="connsiteX12" fmla="*/ 35585 w 2422315"/>
                <a:gd name="connsiteY12" fmla="*/ 1106750 h 1373694"/>
                <a:gd name="connsiteX13" fmla="*/ 0 w 2422315"/>
                <a:gd name="connsiteY13" fmla="*/ 591278 h 1373694"/>
                <a:gd name="connsiteX14" fmla="*/ 35585 w 2422315"/>
                <a:gd name="connsiteY14" fmla="*/ 218863 h 1373694"/>
                <a:gd name="connsiteX0" fmla="*/ 35585 w 2404214"/>
                <a:gd name="connsiteY0" fmla="*/ 218863 h 1373694"/>
                <a:gd name="connsiteX1" fmla="*/ 410073 w 2404214"/>
                <a:gd name="connsiteY1" fmla="*/ 62575 h 1373694"/>
                <a:gd name="connsiteX2" fmla="*/ 926510 w 2404214"/>
                <a:gd name="connsiteY2" fmla="*/ 9786 h 1373694"/>
                <a:gd name="connsiteX3" fmla="*/ 1519963 w 2404214"/>
                <a:gd name="connsiteY3" fmla="*/ 15995 h 1373694"/>
                <a:gd name="connsiteX4" fmla="*/ 2049912 w 2404214"/>
                <a:gd name="connsiteY4" fmla="*/ 16763 h 1373694"/>
                <a:gd name="connsiteX5" fmla="*/ 2391159 w 2404214"/>
                <a:gd name="connsiteY5" fmla="*/ 218863 h 1373694"/>
                <a:gd name="connsiteX6" fmla="*/ 2404084 w 2404214"/>
                <a:gd name="connsiteY6" fmla="*/ 651836 h 1373694"/>
                <a:gd name="connsiteX7" fmla="*/ 2391159 w 2404214"/>
                <a:gd name="connsiteY7" fmla="*/ 1106750 h 1373694"/>
                <a:gd name="connsiteX8" fmla="*/ 2169181 w 2404214"/>
                <a:gd name="connsiteY8" fmla="*/ 1328728 h 1373694"/>
                <a:gd name="connsiteX9" fmla="*/ 1853022 w 2404214"/>
                <a:gd name="connsiteY9" fmla="*/ 1354288 h 1373694"/>
                <a:gd name="connsiteX10" fmla="*/ 884122 w 2404214"/>
                <a:gd name="connsiteY10" fmla="*/ 1372455 h 1373694"/>
                <a:gd name="connsiteX11" fmla="*/ 257563 w 2404214"/>
                <a:gd name="connsiteY11" fmla="*/ 1328728 h 1373694"/>
                <a:gd name="connsiteX12" fmla="*/ 35585 w 2404214"/>
                <a:gd name="connsiteY12" fmla="*/ 1106750 h 1373694"/>
                <a:gd name="connsiteX13" fmla="*/ 0 w 2404214"/>
                <a:gd name="connsiteY13" fmla="*/ 591278 h 1373694"/>
                <a:gd name="connsiteX14" fmla="*/ 35585 w 2404214"/>
                <a:gd name="connsiteY14" fmla="*/ 218863 h 1373694"/>
                <a:gd name="connsiteX0" fmla="*/ 35585 w 2404214"/>
                <a:gd name="connsiteY0" fmla="*/ 218863 h 1373694"/>
                <a:gd name="connsiteX1" fmla="*/ 410073 w 2404214"/>
                <a:gd name="connsiteY1" fmla="*/ 62575 h 1373694"/>
                <a:gd name="connsiteX2" fmla="*/ 938621 w 2404214"/>
                <a:gd name="connsiteY2" fmla="*/ 46120 h 1373694"/>
                <a:gd name="connsiteX3" fmla="*/ 1519963 w 2404214"/>
                <a:gd name="connsiteY3" fmla="*/ 15995 h 1373694"/>
                <a:gd name="connsiteX4" fmla="*/ 2049912 w 2404214"/>
                <a:gd name="connsiteY4" fmla="*/ 16763 h 1373694"/>
                <a:gd name="connsiteX5" fmla="*/ 2391159 w 2404214"/>
                <a:gd name="connsiteY5" fmla="*/ 218863 h 1373694"/>
                <a:gd name="connsiteX6" fmla="*/ 2404084 w 2404214"/>
                <a:gd name="connsiteY6" fmla="*/ 651836 h 1373694"/>
                <a:gd name="connsiteX7" fmla="*/ 2391159 w 2404214"/>
                <a:gd name="connsiteY7" fmla="*/ 1106750 h 1373694"/>
                <a:gd name="connsiteX8" fmla="*/ 2169181 w 2404214"/>
                <a:gd name="connsiteY8" fmla="*/ 1328728 h 1373694"/>
                <a:gd name="connsiteX9" fmla="*/ 1853022 w 2404214"/>
                <a:gd name="connsiteY9" fmla="*/ 1354288 h 1373694"/>
                <a:gd name="connsiteX10" fmla="*/ 884122 w 2404214"/>
                <a:gd name="connsiteY10" fmla="*/ 1372455 h 1373694"/>
                <a:gd name="connsiteX11" fmla="*/ 257563 w 2404214"/>
                <a:gd name="connsiteY11" fmla="*/ 1328728 h 1373694"/>
                <a:gd name="connsiteX12" fmla="*/ 35585 w 2404214"/>
                <a:gd name="connsiteY12" fmla="*/ 1106750 h 1373694"/>
                <a:gd name="connsiteX13" fmla="*/ 0 w 2404214"/>
                <a:gd name="connsiteY13" fmla="*/ 591278 h 1373694"/>
                <a:gd name="connsiteX14" fmla="*/ 35585 w 2404214"/>
                <a:gd name="connsiteY14" fmla="*/ 218863 h 137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04214" h="1373694">
                  <a:moveTo>
                    <a:pt x="35585" y="218863"/>
                  </a:moveTo>
                  <a:cubicBezTo>
                    <a:pt x="35585" y="96268"/>
                    <a:pt x="202700" y="80741"/>
                    <a:pt x="410073" y="62575"/>
                  </a:cubicBezTo>
                  <a:cubicBezTo>
                    <a:pt x="665543" y="50942"/>
                    <a:pt x="671370" y="52746"/>
                    <a:pt x="938621" y="46120"/>
                  </a:cubicBezTo>
                  <a:cubicBezTo>
                    <a:pt x="1110482" y="35329"/>
                    <a:pt x="1332729" y="14832"/>
                    <a:pt x="1519963" y="15995"/>
                  </a:cubicBezTo>
                  <a:cubicBezTo>
                    <a:pt x="1707197" y="17158"/>
                    <a:pt x="1897648" y="-21086"/>
                    <a:pt x="2049912" y="16763"/>
                  </a:cubicBezTo>
                  <a:cubicBezTo>
                    <a:pt x="2172507" y="16763"/>
                    <a:pt x="2391159" y="96268"/>
                    <a:pt x="2391159" y="218863"/>
                  </a:cubicBezTo>
                  <a:cubicBezTo>
                    <a:pt x="2389412" y="338964"/>
                    <a:pt x="2405831" y="531735"/>
                    <a:pt x="2404084" y="651836"/>
                  </a:cubicBezTo>
                  <a:lnTo>
                    <a:pt x="2391159" y="1106750"/>
                  </a:lnTo>
                  <a:cubicBezTo>
                    <a:pt x="2391159" y="1229345"/>
                    <a:pt x="2291776" y="1328728"/>
                    <a:pt x="2169181" y="1328728"/>
                  </a:cubicBezTo>
                  <a:cubicBezTo>
                    <a:pt x="2069850" y="1327155"/>
                    <a:pt x="1952353" y="1355861"/>
                    <a:pt x="1853022" y="1354288"/>
                  </a:cubicBezTo>
                  <a:cubicBezTo>
                    <a:pt x="1536111" y="1346214"/>
                    <a:pt x="1201033" y="1380529"/>
                    <a:pt x="884122" y="1372455"/>
                  </a:cubicBezTo>
                  <a:lnTo>
                    <a:pt x="257563" y="1328728"/>
                  </a:lnTo>
                  <a:cubicBezTo>
                    <a:pt x="134968" y="1328728"/>
                    <a:pt x="35585" y="1229345"/>
                    <a:pt x="35585" y="1106750"/>
                  </a:cubicBezTo>
                  <a:cubicBezTo>
                    <a:pt x="33816" y="930889"/>
                    <a:pt x="1769" y="767139"/>
                    <a:pt x="0" y="591278"/>
                  </a:cubicBezTo>
                  <a:lnTo>
                    <a:pt x="35585" y="218863"/>
                  </a:lnTo>
                  <a:close/>
                </a:path>
              </a:pathLst>
            </a:custGeom>
            <a:solidFill>
              <a:srgbClr val="42B66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Verdana" panose="020B0604030504040204"/>
                <a:ea typeface="+mn-ea"/>
                <a:cs typeface="+mn-cs"/>
              </a:endParaRPr>
            </a:p>
          </p:txBody>
        </p:sp>
        <p:sp>
          <p:nvSpPr>
            <p:cNvPr id="9" name="Rounded Rectangle 7">
              <a:extLst>
                <a:ext uri="{FF2B5EF4-FFF2-40B4-BE49-F238E27FC236}">
                  <a16:creationId xmlns:a16="http://schemas.microsoft.com/office/drawing/2014/main" id="{6A19A391-9AFD-9DB1-C584-61E9E797507C}"/>
                </a:ext>
              </a:extLst>
            </p:cNvPr>
            <p:cNvSpPr/>
            <p:nvPr/>
          </p:nvSpPr>
          <p:spPr>
            <a:xfrm rot="10800000">
              <a:off x="9122822" y="2454755"/>
              <a:ext cx="2205216" cy="1438252"/>
            </a:xfrm>
            <a:custGeom>
              <a:avLst/>
              <a:gdLst>
                <a:gd name="connsiteX0" fmla="*/ 0 w 2355574"/>
                <a:gd name="connsiteY0" fmla="*/ 221978 h 1331843"/>
                <a:gd name="connsiteX1" fmla="*/ 221978 w 2355574"/>
                <a:gd name="connsiteY1" fmla="*/ 0 h 1331843"/>
                <a:gd name="connsiteX2" fmla="*/ 2133596 w 2355574"/>
                <a:gd name="connsiteY2" fmla="*/ 0 h 1331843"/>
                <a:gd name="connsiteX3" fmla="*/ 2355574 w 2355574"/>
                <a:gd name="connsiteY3" fmla="*/ 221978 h 1331843"/>
                <a:gd name="connsiteX4" fmla="*/ 2355574 w 2355574"/>
                <a:gd name="connsiteY4" fmla="*/ 1109865 h 1331843"/>
                <a:gd name="connsiteX5" fmla="*/ 2133596 w 2355574"/>
                <a:gd name="connsiteY5" fmla="*/ 1331843 h 1331843"/>
                <a:gd name="connsiteX6" fmla="*/ 221978 w 2355574"/>
                <a:gd name="connsiteY6" fmla="*/ 1331843 h 1331843"/>
                <a:gd name="connsiteX7" fmla="*/ 0 w 2355574"/>
                <a:gd name="connsiteY7" fmla="*/ 1109865 h 1331843"/>
                <a:gd name="connsiteX8" fmla="*/ 0 w 2355574"/>
                <a:gd name="connsiteY8" fmla="*/ 221978 h 1331843"/>
                <a:gd name="connsiteX0" fmla="*/ 0 w 2355574"/>
                <a:gd name="connsiteY0" fmla="*/ 221978 h 1331843"/>
                <a:gd name="connsiteX1" fmla="*/ 410822 w 2355574"/>
                <a:gd name="connsiteY1" fmla="*/ 59635 h 1331843"/>
                <a:gd name="connsiteX2" fmla="*/ 2133596 w 2355574"/>
                <a:gd name="connsiteY2" fmla="*/ 0 h 1331843"/>
                <a:gd name="connsiteX3" fmla="*/ 2355574 w 2355574"/>
                <a:gd name="connsiteY3" fmla="*/ 221978 h 1331843"/>
                <a:gd name="connsiteX4" fmla="*/ 2355574 w 2355574"/>
                <a:gd name="connsiteY4" fmla="*/ 1109865 h 1331843"/>
                <a:gd name="connsiteX5" fmla="*/ 2133596 w 2355574"/>
                <a:gd name="connsiteY5" fmla="*/ 1331843 h 1331843"/>
                <a:gd name="connsiteX6" fmla="*/ 221978 w 2355574"/>
                <a:gd name="connsiteY6" fmla="*/ 1331843 h 1331843"/>
                <a:gd name="connsiteX7" fmla="*/ 0 w 2355574"/>
                <a:gd name="connsiteY7" fmla="*/ 1109865 h 1331843"/>
                <a:gd name="connsiteX8" fmla="*/ 0 w 2355574"/>
                <a:gd name="connsiteY8" fmla="*/ 221978 h 1331843"/>
                <a:gd name="connsiteX0" fmla="*/ 0 w 2355574"/>
                <a:gd name="connsiteY0" fmla="*/ 202100 h 1311965"/>
                <a:gd name="connsiteX1" fmla="*/ 410822 w 2355574"/>
                <a:gd name="connsiteY1" fmla="*/ 39757 h 1311965"/>
                <a:gd name="connsiteX2" fmla="*/ 2014327 w 2355574"/>
                <a:gd name="connsiteY2" fmla="*/ 0 h 1311965"/>
                <a:gd name="connsiteX3" fmla="*/ 2355574 w 2355574"/>
                <a:gd name="connsiteY3" fmla="*/ 202100 h 1311965"/>
                <a:gd name="connsiteX4" fmla="*/ 2355574 w 2355574"/>
                <a:gd name="connsiteY4" fmla="*/ 1089987 h 1311965"/>
                <a:gd name="connsiteX5" fmla="*/ 2133596 w 2355574"/>
                <a:gd name="connsiteY5" fmla="*/ 1311965 h 1311965"/>
                <a:gd name="connsiteX6" fmla="*/ 221978 w 2355574"/>
                <a:gd name="connsiteY6" fmla="*/ 1311965 h 1311965"/>
                <a:gd name="connsiteX7" fmla="*/ 0 w 2355574"/>
                <a:gd name="connsiteY7" fmla="*/ 1089987 h 1311965"/>
                <a:gd name="connsiteX8" fmla="*/ 0 w 2355574"/>
                <a:gd name="connsiteY8" fmla="*/ 202100 h 1311965"/>
                <a:gd name="connsiteX0" fmla="*/ 0 w 2355574"/>
                <a:gd name="connsiteY0" fmla="*/ 219454 h 1329319"/>
                <a:gd name="connsiteX1" fmla="*/ 410822 w 2355574"/>
                <a:gd name="connsiteY1" fmla="*/ 57111 h 1329319"/>
                <a:gd name="connsiteX2" fmla="*/ 890925 w 2355574"/>
                <a:gd name="connsiteY2" fmla="*/ 10377 h 1329319"/>
                <a:gd name="connsiteX3" fmla="*/ 2014327 w 2355574"/>
                <a:gd name="connsiteY3" fmla="*/ 17354 h 1329319"/>
                <a:gd name="connsiteX4" fmla="*/ 2355574 w 2355574"/>
                <a:gd name="connsiteY4" fmla="*/ 219454 h 1329319"/>
                <a:gd name="connsiteX5" fmla="*/ 2355574 w 2355574"/>
                <a:gd name="connsiteY5" fmla="*/ 1107341 h 1329319"/>
                <a:gd name="connsiteX6" fmla="*/ 2133596 w 2355574"/>
                <a:gd name="connsiteY6" fmla="*/ 1329319 h 1329319"/>
                <a:gd name="connsiteX7" fmla="*/ 221978 w 2355574"/>
                <a:gd name="connsiteY7" fmla="*/ 1329319 h 1329319"/>
                <a:gd name="connsiteX8" fmla="*/ 0 w 2355574"/>
                <a:gd name="connsiteY8" fmla="*/ 1107341 h 1329319"/>
                <a:gd name="connsiteX9" fmla="*/ 0 w 2355574"/>
                <a:gd name="connsiteY9" fmla="*/ 219454 h 1329319"/>
                <a:gd name="connsiteX0" fmla="*/ 0 w 2355574"/>
                <a:gd name="connsiteY0" fmla="*/ 218863 h 1328728"/>
                <a:gd name="connsiteX1" fmla="*/ 410822 w 2355574"/>
                <a:gd name="connsiteY1" fmla="*/ 56520 h 1328728"/>
                <a:gd name="connsiteX2" fmla="*/ 890925 w 2355574"/>
                <a:gd name="connsiteY2" fmla="*/ 9786 h 1328728"/>
                <a:gd name="connsiteX3" fmla="*/ 1484378 w 2355574"/>
                <a:gd name="connsiteY3" fmla="*/ 15995 h 1328728"/>
                <a:gd name="connsiteX4" fmla="*/ 2014327 w 2355574"/>
                <a:gd name="connsiteY4" fmla="*/ 16763 h 1328728"/>
                <a:gd name="connsiteX5" fmla="*/ 2355574 w 2355574"/>
                <a:gd name="connsiteY5" fmla="*/ 218863 h 1328728"/>
                <a:gd name="connsiteX6" fmla="*/ 2355574 w 2355574"/>
                <a:gd name="connsiteY6" fmla="*/ 1106750 h 1328728"/>
                <a:gd name="connsiteX7" fmla="*/ 2133596 w 2355574"/>
                <a:gd name="connsiteY7" fmla="*/ 1328728 h 1328728"/>
                <a:gd name="connsiteX8" fmla="*/ 221978 w 2355574"/>
                <a:gd name="connsiteY8" fmla="*/ 1328728 h 1328728"/>
                <a:gd name="connsiteX9" fmla="*/ 0 w 2355574"/>
                <a:gd name="connsiteY9" fmla="*/ 1106750 h 1328728"/>
                <a:gd name="connsiteX10" fmla="*/ 0 w 2355574"/>
                <a:gd name="connsiteY10" fmla="*/ 218863 h 1328728"/>
                <a:gd name="connsiteX0" fmla="*/ 0 w 2386730"/>
                <a:gd name="connsiteY0" fmla="*/ 218863 h 1328728"/>
                <a:gd name="connsiteX1" fmla="*/ 410822 w 2386730"/>
                <a:gd name="connsiteY1" fmla="*/ 56520 h 1328728"/>
                <a:gd name="connsiteX2" fmla="*/ 890925 w 2386730"/>
                <a:gd name="connsiteY2" fmla="*/ 9786 h 1328728"/>
                <a:gd name="connsiteX3" fmla="*/ 1484378 w 2386730"/>
                <a:gd name="connsiteY3" fmla="*/ 15995 h 1328728"/>
                <a:gd name="connsiteX4" fmla="*/ 2014327 w 2386730"/>
                <a:gd name="connsiteY4" fmla="*/ 16763 h 1328728"/>
                <a:gd name="connsiteX5" fmla="*/ 2355574 w 2386730"/>
                <a:gd name="connsiteY5" fmla="*/ 218863 h 1328728"/>
                <a:gd name="connsiteX6" fmla="*/ 2386666 w 2386730"/>
                <a:gd name="connsiteY6" fmla="*/ 554945 h 1328728"/>
                <a:gd name="connsiteX7" fmla="*/ 2355574 w 2386730"/>
                <a:gd name="connsiteY7" fmla="*/ 1106750 h 1328728"/>
                <a:gd name="connsiteX8" fmla="*/ 2133596 w 2386730"/>
                <a:gd name="connsiteY8" fmla="*/ 1328728 h 1328728"/>
                <a:gd name="connsiteX9" fmla="*/ 221978 w 2386730"/>
                <a:gd name="connsiteY9" fmla="*/ 1328728 h 1328728"/>
                <a:gd name="connsiteX10" fmla="*/ 0 w 2386730"/>
                <a:gd name="connsiteY10" fmla="*/ 1106750 h 1328728"/>
                <a:gd name="connsiteX11" fmla="*/ 0 w 2386730"/>
                <a:gd name="connsiteY11" fmla="*/ 218863 h 1328728"/>
                <a:gd name="connsiteX0" fmla="*/ 0 w 2386730"/>
                <a:gd name="connsiteY0" fmla="*/ 218863 h 1354350"/>
                <a:gd name="connsiteX1" fmla="*/ 410822 w 2386730"/>
                <a:gd name="connsiteY1" fmla="*/ 56520 h 1354350"/>
                <a:gd name="connsiteX2" fmla="*/ 890925 w 2386730"/>
                <a:gd name="connsiteY2" fmla="*/ 9786 h 1354350"/>
                <a:gd name="connsiteX3" fmla="*/ 1484378 w 2386730"/>
                <a:gd name="connsiteY3" fmla="*/ 15995 h 1354350"/>
                <a:gd name="connsiteX4" fmla="*/ 2014327 w 2386730"/>
                <a:gd name="connsiteY4" fmla="*/ 16763 h 1354350"/>
                <a:gd name="connsiteX5" fmla="*/ 2355574 w 2386730"/>
                <a:gd name="connsiteY5" fmla="*/ 218863 h 1354350"/>
                <a:gd name="connsiteX6" fmla="*/ 2386666 w 2386730"/>
                <a:gd name="connsiteY6" fmla="*/ 554945 h 1354350"/>
                <a:gd name="connsiteX7" fmla="*/ 2355574 w 2386730"/>
                <a:gd name="connsiteY7" fmla="*/ 1106750 h 1354350"/>
                <a:gd name="connsiteX8" fmla="*/ 2133596 w 2386730"/>
                <a:gd name="connsiteY8" fmla="*/ 1328728 h 1354350"/>
                <a:gd name="connsiteX9" fmla="*/ 1817437 w 2386730"/>
                <a:gd name="connsiteY9" fmla="*/ 1354288 h 1354350"/>
                <a:gd name="connsiteX10" fmla="*/ 221978 w 2386730"/>
                <a:gd name="connsiteY10" fmla="*/ 1328728 h 1354350"/>
                <a:gd name="connsiteX11" fmla="*/ 0 w 2386730"/>
                <a:gd name="connsiteY11" fmla="*/ 1106750 h 1354350"/>
                <a:gd name="connsiteX12" fmla="*/ 0 w 2386730"/>
                <a:gd name="connsiteY12" fmla="*/ 218863 h 1354350"/>
                <a:gd name="connsiteX0" fmla="*/ 0 w 2386730"/>
                <a:gd name="connsiteY0" fmla="*/ 218863 h 1373694"/>
                <a:gd name="connsiteX1" fmla="*/ 410822 w 2386730"/>
                <a:gd name="connsiteY1" fmla="*/ 56520 h 1373694"/>
                <a:gd name="connsiteX2" fmla="*/ 890925 w 2386730"/>
                <a:gd name="connsiteY2" fmla="*/ 9786 h 1373694"/>
                <a:gd name="connsiteX3" fmla="*/ 1484378 w 2386730"/>
                <a:gd name="connsiteY3" fmla="*/ 15995 h 1373694"/>
                <a:gd name="connsiteX4" fmla="*/ 2014327 w 2386730"/>
                <a:gd name="connsiteY4" fmla="*/ 16763 h 1373694"/>
                <a:gd name="connsiteX5" fmla="*/ 2355574 w 2386730"/>
                <a:gd name="connsiteY5" fmla="*/ 218863 h 1373694"/>
                <a:gd name="connsiteX6" fmla="*/ 2386666 w 2386730"/>
                <a:gd name="connsiteY6" fmla="*/ 554945 h 1373694"/>
                <a:gd name="connsiteX7" fmla="*/ 2355574 w 2386730"/>
                <a:gd name="connsiteY7" fmla="*/ 1106750 h 1373694"/>
                <a:gd name="connsiteX8" fmla="*/ 2133596 w 2386730"/>
                <a:gd name="connsiteY8" fmla="*/ 1328728 h 1373694"/>
                <a:gd name="connsiteX9" fmla="*/ 1817437 w 2386730"/>
                <a:gd name="connsiteY9" fmla="*/ 1354288 h 1373694"/>
                <a:gd name="connsiteX10" fmla="*/ 848537 w 2386730"/>
                <a:gd name="connsiteY10" fmla="*/ 1372455 h 1373694"/>
                <a:gd name="connsiteX11" fmla="*/ 221978 w 2386730"/>
                <a:gd name="connsiteY11" fmla="*/ 1328728 h 1373694"/>
                <a:gd name="connsiteX12" fmla="*/ 0 w 2386730"/>
                <a:gd name="connsiteY12" fmla="*/ 1106750 h 1373694"/>
                <a:gd name="connsiteX13" fmla="*/ 0 w 2386730"/>
                <a:gd name="connsiteY13" fmla="*/ 218863 h 1373694"/>
                <a:gd name="connsiteX0" fmla="*/ 35585 w 2422315"/>
                <a:gd name="connsiteY0" fmla="*/ 218863 h 1373694"/>
                <a:gd name="connsiteX1" fmla="*/ 446407 w 2422315"/>
                <a:gd name="connsiteY1" fmla="*/ 56520 h 1373694"/>
                <a:gd name="connsiteX2" fmla="*/ 926510 w 2422315"/>
                <a:gd name="connsiteY2" fmla="*/ 9786 h 1373694"/>
                <a:gd name="connsiteX3" fmla="*/ 1519963 w 2422315"/>
                <a:gd name="connsiteY3" fmla="*/ 15995 h 1373694"/>
                <a:gd name="connsiteX4" fmla="*/ 2049912 w 2422315"/>
                <a:gd name="connsiteY4" fmla="*/ 16763 h 1373694"/>
                <a:gd name="connsiteX5" fmla="*/ 2391159 w 2422315"/>
                <a:gd name="connsiteY5" fmla="*/ 218863 h 1373694"/>
                <a:gd name="connsiteX6" fmla="*/ 2422251 w 2422315"/>
                <a:gd name="connsiteY6" fmla="*/ 554945 h 1373694"/>
                <a:gd name="connsiteX7" fmla="*/ 2391159 w 2422315"/>
                <a:gd name="connsiteY7" fmla="*/ 1106750 h 1373694"/>
                <a:gd name="connsiteX8" fmla="*/ 2169181 w 2422315"/>
                <a:gd name="connsiteY8" fmla="*/ 1328728 h 1373694"/>
                <a:gd name="connsiteX9" fmla="*/ 1853022 w 2422315"/>
                <a:gd name="connsiteY9" fmla="*/ 1354288 h 1373694"/>
                <a:gd name="connsiteX10" fmla="*/ 884122 w 2422315"/>
                <a:gd name="connsiteY10" fmla="*/ 1372455 h 1373694"/>
                <a:gd name="connsiteX11" fmla="*/ 257563 w 2422315"/>
                <a:gd name="connsiteY11" fmla="*/ 1328728 h 1373694"/>
                <a:gd name="connsiteX12" fmla="*/ 35585 w 2422315"/>
                <a:gd name="connsiteY12" fmla="*/ 1106750 h 1373694"/>
                <a:gd name="connsiteX13" fmla="*/ 0 w 2422315"/>
                <a:gd name="connsiteY13" fmla="*/ 591278 h 1373694"/>
                <a:gd name="connsiteX14" fmla="*/ 35585 w 2422315"/>
                <a:gd name="connsiteY14" fmla="*/ 218863 h 1373694"/>
                <a:gd name="connsiteX0" fmla="*/ 35585 w 2422315"/>
                <a:gd name="connsiteY0" fmla="*/ 227276 h 1382107"/>
                <a:gd name="connsiteX1" fmla="*/ 452463 w 2422315"/>
                <a:gd name="connsiteY1" fmla="*/ 10432 h 1382107"/>
                <a:gd name="connsiteX2" fmla="*/ 926510 w 2422315"/>
                <a:gd name="connsiteY2" fmla="*/ 18199 h 1382107"/>
                <a:gd name="connsiteX3" fmla="*/ 1519963 w 2422315"/>
                <a:gd name="connsiteY3" fmla="*/ 24408 h 1382107"/>
                <a:gd name="connsiteX4" fmla="*/ 2049912 w 2422315"/>
                <a:gd name="connsiteY4" fmla="*/ 25176 h 1382107"/>
                <a:gd name="connsiteX5" fmla="*/ 2391159 w 2422315"/>
                <a:gd name="connsiteY5" fmla="*/ 227276 h 1382107"/>
                <a:gd name="connsiteX6" fmla="*/ 2422251 w 2422315"/>
                <a:gd name="connsiteY6" fmla="*/ 563358 h 1382107"/>
                <a:gd name="connsiteX7" fmla="*/ 2391159 w 2422315"/>
                <a:gd name="connsiteY7" fmla="*/ 1115163 h 1382107"/>
                <a:gd name="connsiteX8" fmla="*/ 2169181 w 2422315"/>
                <a:gd name="connsiteY8" fmla="*/ 1337141 h 1382107"/>
                <a:gd name="connsiteX9" fmla="*/ 1853022 w 2422315"/>
                <a:gd name="connsiteY9" fmla="*/ 1362701 h 1382107"/>
                <a:gd name="connsiteX10" fmla="*/ 884122 w 2422315"/>
                <a:gd name="connsiteY10" fmla="*/ 1380868 h 1382107"/>
                <a:gd name="connsiteX11" fmla="*/ 257563 w 2422315"/>
                <a:gd name="connsiteY11" fmla="*/ 1337141 h 1382107"/>
                <a:gd name="connsiteX12" fmla="*/ 35585 w 2422315"/>
                <a:gd name="connsiteY12" fmla="*/ 1115163 h 1382107"/>
                <a:gd name="connsiteX13" fmla="*/ 0 w 2422315"/>
                <a:gd name="connsiteY13" fmla="*/ 599691 h 1382107"/>
                <a:gd name="connsiteX14" fmla="*/ 35585 w 2422315"/>
                <a:gd name="connsiteY14" fmla="*/ 227276 h 1382107"/>
                <a:gd name="connsiteX0" fmla="*/ 35585 w 2422315"/>
                <a:gd name="connsiteY0" fmla="*/ 227276 h 1382107"/>
                <a:gd name="connsiteX1" fmla="*/ 452463 w 2422315"/>
                <a:gd name="connsiteY1" fmla="*/ 10432 h 1382107"/>
                <a:gd name="connsiteX2" fmla="*/ 926510 w 2422315"/>
                <a:gd name="connsiteY2" fmla="*/ 18199 h 1382107"/>
                <a:gd name="connsiteX3" fmla="*/ 1519963 w 2422315"/>
                <a:gd name="connsiteY3" fmla="*/ 24408 h 1382107"/>
                <a:gd name="connsiteX4" fmla="*/ 2049912 w 2422315"/>
                <a:gd name="connsiteY4" fmla="*/ 25176 h 1382107"/>
                <a:gd name="connsiteX5" fmla="*/ 2391159 w 2422315"/>
                <a:gd name="connsiteY5" fmla="*/ 227276 h 1382107"/>
                <a:gd name="connsiteX6" fmla="*/ 2422251 w 2422315"/>
                <a:gd name="connsiteY6" fmla="*/ 563358 h 1382107"/>
                <a:gd name="connsiteX7" fmla="*/ 2391159 w 2422315"/>
                <a:gd name="connsiteY7" fmla="*/ 1115163 h 1382107"/>
                <a:gd name="connsiteX8" fmla="*/ 2169181 w 2422315"/>
                <a:gd name="connsiteY8" fmla="*/ 1337141 h 1382107"/>
                <a:gd name="connsiteX9" fmla="*/ 1853022 w 2422315"/>
                <a:gd name="connsiteY9" fmla="*/ 1362701 h 1382107"/>
                <a:gd name="connsiteX10" fmla="*/ 884122 w 2422315"/>
                <a:gd name="connsiteY10" fmla="*/ 1380868 h 1382107"/>
                <a:gd name="connsiteX11" fmla="*/ 257563 w 2422315"/>
                <a:gd name="connsiteY11" fmla="*/ 1337141 h 1382107"/>
                <a:gd name="connsiteX12" fmla="*/ 35585 w 2422315"/>
                <a:gd name="connsiteY12" fmla="*/ 1115163 h 1382107"/>
                <a:gd name="connsiteX13" fmla="*/ 0 w 2422315"/>
                <a:gd name="connsiteY13" fmla="*/ 599691 h 1382107"/>
                <a:gd name="connsiteX14" fmla="*/ 35585 w 2422315"/>
                <a:gd name="connsiteY14" fmla="*/ 227276 h 1382107"/>
                <a:gd name="connsiteX0" fmla="*/ 35585 w 2422315"/>
                <a:gd name="connsiteY0" fmla="*/ 219880 h 1374711"/>
                <a:gd name="connsiteX1" fmla="*/ 452463 w 2422315"/>
                <a:gd name="connsiteY1" fmla="*/ 3036 h 1374711"/>
                <a:gd name="connsiteX2" fmla="*/ 926510 w 2422315"/>
                <a:gd name="connsiteY2" fmla="*/ 10803 h 1374711"/>
                <a:gd name="connsiteX3" fmla="*/ 1519963 w 2422315"/>
                <a:gd name="connsiteY3" fmla="*/ 17012 h 1374711"/>
                <a:gd name="connsiteX4" fmla="*/ 2049912 w 2422315"/>
                <a:gd name="connsiteY4" fmla="*/ 17780 h 1374711"/>
                <a:gd name="connsiteX5" fmla="*/ 2391159 w 2422315"/>
                <a:gd name="connsiteY5" fmla="*/ 219880 h 1374711"/>
                <a:gd name="connsiteX6" fmla="*/ 2422251 w 2422315"/>
                <a:gd name="connsiteY6" fmla="*/ 555962 h 1374711"/>
                <a:gd name="connsiteX7" fmla="*/ 2391159 w 2422315"/>
                <a:gd name="connsiteY7" fmla="*/ 1107767 h 1374711"/>
                <a:gd name="connsiteX8" fmla="*/ 2169181 w 2422315"/>
                <a:gd name="connsiteY8" fmla="*/ 1329745 h 1374711"/>
                <a:gd name="connsiteX9" fmla="*/ 1853022 w 2422315"/>
                <a:gd name="connsiteY9" fmla="*/ 1355305 h 1374711"/>
                <a:gd name="connsiteX10" fmla="*/ 884122 w 2422315"/>
                <a:gd name="connsiteY10" fmla="*/ 1373472 h 1374711"/>
                <a:gd name="connsiteX11" fmla="*/ 257563 w 2422315"/>
                <a:gd name="connsiteY11" fmla="*/ 1329745 h 1374711"/>
                <a:gd name="connsiteX12" fmla="*/ 35585 w 2422315"/>
                <a:gd name="connsiteY12" fmla="*/ 1107767 h 1374711"/>
                <a:gd name="connsiteX13" fmla="*/ 0 w 2422315"/>
                <a:gd name="connsiteY13" fmla="*/ 592295 h 1374711"/>
                <a:gd name="connsiteX14" fmla="*/ 35585 w 2422315"/>
                <a:gd name="connsiteY14" fmla="*/ 219880 h 1374711"/>
                <a:gd name="connsiteX0" fmla="*/ 35585 w 2422315"/>
                <a:gd name="connsiteY0" fmla="*/ 218863 h 1373694"/>
                <a:gd name="connsiteX1" fmla="*/ 410073 w 2422315"/>
                <a:gd name="connsiteY1" fmla="*/ 62575 h 1373694"/>
                <a:gd name="connsiteX2" fmla="*/ 926510 w 2422315"/>
                <a:gd name="connsiteY2" fmla="*/ 9786 h 1373694"/>
                <a:gd name="connsiteX3" fmla="*/ 1519963 w 2422315"/>
                <a:gd name="connsiteY3" fmla="*/ 15995 h 1373694"/>
                <a:gd name="connsiteX4" fmla="*/ 2049912 w 2422315"/>
                <a:gd name="connsiteY4" fmla="*/ 16763 h 1373694"/>
                <a:gd name="connsiteX5" fmla="*/ 2391159 w 2422315"/>
                <a:gd name="connsiteY5" fmla="*/ 218863 h 1373694"/>
                <a:gd name="connsiteX6" fmla="*/ 2422251 w 2422315"/>
                <a:gd name="connsiteY6" fmla="*/ 554945 h 1373694"/>
                <a:gd name="connsiteX7" fmla="*/ 2391159 w 2422315"/>
                <a:gd name="connsiteY7" fmla="*/ 1106750 h 1373694"/>
                <a:gd name="connsiteX8" fmla="*/ 2169181 w 2422315"/>
                <a:gd name="connsiteY8" fmla="*/ 1328728 h 1373694"/>
                <a:gd name="connsiteX9" fmla="*/ 1853022 w 2422315"/>
                <a:gd name="connsiteY9" fmla="*/ 1354288 h 1373694"/>
                <a:gd name="connsiteX10" fmla="*/ 884122 w 2422315"/>
                <a:gd name="connsiteY10" fmla="*/ 1372455 h 1373694"/>
                <a:gd name="connsiteX11" fmla="*/ 257563 w 2422315"/>
                <a:gd name="connsiteY11" fmla="*/ 1328728 h 1373694"/>
                <a:gd name="connsiteX12" fmla="*/ 35585 w 2422315"/>
                <a:gd name="connsiteY12" fmla="*/ 1106750 h 1373694"/>
                <a:gd name="connsiteX13" fmla="*/ 0 w 2422315"/>
                <a:gd name="connsiteY13" fmla="*/ 591278 h 1373694"/>
                <a:gd name="connsiteX14" fmla="*/ 35585 w 2422315"/>
                <a:gd name="connsiteY14" fmla="*/ 218863 h 1373694"/>
                <a:gd name="connsiteX0" fmla="*/ 35585 w 2422315"/>
                <a:gd name="connsiteY0" fmla="*/ 218863 h 1373694"/>
                <a:gd name="connsiteX1" fmla="*/ 410073 w 2422315"/>
                <a:gd name="connsiteY1" fmla="*/ 62575 h 1373694"/>
                <a:gd name="connsiteX2" fmla="*/ 926510 w 2422315"/>
                <a:gd name="connsiteY2" fmla="*/ 9786 h 1373694"/>
                <a:gd name="connsiteX3" fmla="*/ 1519963 w 2422315"/>
                <a:gd name="connsiteY3" fmla="*/ 15995 h 1373694"/>
                <a:gd name="connsiteX4" fmla="*/ 2049912 w 2422315"/>
                <a:gd name="connsiteY4" fmla="*/ 16763 h 1373694"/>
                <a:gd name="connsiteX5" fmla="*/ 2391159 w 2422315"/>
                <a:gd name="connsiteY5" fmla="*/ 218863 h 1373694"/>
                <a:gd name="connsiteX6" fmla="*/ 2422251 w 2422315"/>
                <a:gd name="connsiteY6" fmla="*/ 554945 h 1373694"/>
                <a:gd name="connsiteX7" fmla="*/ 2391159 w 2422315"/>
                <a:gd name="connsiteY7" fmla="*/ 1106750 h 1373694"/>
                <a:gd name="connsiteX8" fmla="*/ 2169181 w 2422315"/>
                <a:gd name="connsiteY8" fmla="*/ 1328728 h 1373694"/>
                <a:gd name="connsiteX9" fmla="*/ 1853022 w 2422315"/>
                <a:gd name="connsiteY9" fmla="*/ 1354288 h 1373694"/>
                <a:gd name="connsiteX10" fmla="*/ 884122 w 2422315"/>
                <a:gd name="connsiteY10" fmla="*/ 1372455 h 1373694"/>
                <a:gd name="connsiteX11" fmla="*/ 257563 w 2422315"/>
                <a:gd name="connsiteY11" fmla="*/ 1328728 h 1373694"/>
                <a:gd name="connsiteX12" fmla="*/ 35585 w 2422315"/>
                <a:gd name="connsiteY12" fmla="*/ 1106750 h 1373694"/>
                <a:gd name="connsiteX13" fmla="*/ 0 w 2422315"/>
                <a:gd name="connsiteY13" fmla="*/ 591278 h 1373694"/>
                <a:gd name="connsiteX14" fmla="*/ 35585 w 2422315"/>
                <a:gd name="connsiteY14" fmla="*/ 218863 h 1373694"/>
                <a:gd name="connsiteX0" fmla="*/ 35585 w 2404214"/>
                <a:gd name="connsiteY0" fmla="*/ 218863 h 1373694"/>
                <a:gd name="connsiteX1" fmla="*/ 410073 w 2404214"/>
                <a:gd name="connsiteY1" fmla="*/ 62575 h 1373694"/>
                <a:gd name="connsiteX2" fmla="*/ 926510 w 2404214"/>
                <a:gd name="connsiteY2" fmla="*/ 9786 h 1373694"/>
                <a:gd name="connsiteX3" fmla="*/ 1519963 w 2404214"/>
                <a:gd name="connsiteY3" fmla="*/ 15995 h 1373694"/>
                <a:gd name="connsiteX4" fmla="*/ 2049912 w 2404214"/>
                <a:gd name="connsiteY4" fmla="*/ 16763 h 1373694"/>
                <a:gd name="connsiteX5" fmla="*/ 2391159 w 2404214"/>
                <a:gd name="connsiteY5" fmla="*/ 218863 h 1373694"/>
                <a:gd name="connsiteX6" fmla="*/ 2404084 w 2404214"/>
                <a:gd name="connsiteY6" fmla="*/ 651836 h 1373694"/>
                <a:gd name="connsiteX7" fmla="*/ 2391159 w 2404214"/>
                <a:gd name="connsiteY7" fmla="*/ 1106750 h 1373694"/>
                <a:gd name="connsiteX8" fmla="*/ 2169181 w 2404214"/>
                <a:gd name="connsiteY8" fmla="*/ 1328728 h 1373694"/>
                <a:gd name="connsiteX9" fmla="*/ 1853022 w 2404214"/>
                <a:gd name="connsiteY9" fmla="*/ 1354288 h 1373694"/>
                <a:gd name="connsiteX10" fmla="*/ 884122 w 2404214"/>
                <a:gd name="connsiteY10" fmla="*/ 1372455 h 1373694"/>
                <a:gd name="connsiteX11" fmla="*/ 257563 w 2404214"/>
                <a:gd name="connsiteY11" fmla="*/ 1328728 h 1373694"/>
                <a:gd name="connsiteX12" fmla="*/ 35585 w 2404214"/>
                <a:gd name="connsiteY12" fmla="*/ 1106750 h 1373694"/>
                <a:gd name="connsiteX13" fmla="*/ 0 w 2404214"/>
                <a:gd name="connsiteY13" fmla="*/ 591278 h 1373694"/>
                <a:gd name="connsiteX14" fmla="*/ 35585 w 2404214"/>
                <a:gd name="connsiteY14" fmla="*/ 218863 h 1373694"/>
                <a:gd name="connsiteX0" fmla="*/ 35585 w 2404214"/>
                <a:gd name="connsiteY0" fmla="*/ 218863 h 1373694"/>
                <a:gd name="connsiteX1" fmla="*/ 410073 w 2404214"/>
                <a:gd name="connsiteY1" fmla="*/ 62575 h 1373694"/>
                <a:gd name="connsiteX2" fmla="*/ 938621 w 2404214"/>
                <a:gd name="connsiteY2" fmla="*/ 46120 h 1373694"/>
                <a:gd name="connsiteX3" fmla="*/ 1519963 w 2404214"/>
                <a:gd name="connsiteY3" fmla="*/ 15995 h 1373694"/>
                <a:gd name="connsiteX4" fmla="*/ 2049912 w 2404214"/>
                <a:gd name="connsiteY4" fmla="*/ 16763 h 1373694"/>
                <a:gd name="connsiteX5" fmla="*/ 2391159 w 2404214"/>
                <a:gd name="connsiteY5" fmla="*/ 218863 h 1373694"/>
                <a:gd name="connsiteX6" fmla="*/ 2404084 w 2404214"/>
                <a:gd name="connsiteY6" fmla="*/ 651836 h 1373694"/>
                <a:gd name="connsiteX7" fmla="*/ 2391159 w 2404214"/>
                <a:gd name="connsiteY7" fmla="*/ 1106750 h 1373694"/>
                <a:gd name="connsiteX8" fmla="*/ 2169181 w 2404214"/>
                <a:gd name="connsiteY8" fmla="*/ 1328728 h 1373694"/>
                <a:gd name="connsiteX9" fmla="*/ 1853022 w 2404214"/>
                <a:gd name="connsiteY9" fmla="*/ 1354288 h 1373694"/>
                <a:gd name="connsiteX10" fmla="*/ 884122 w 2404214"/>
                <a:gd name="connsiteY10" fmla="*/ 1372455 h 1373694"/>
                <a:gd name="connsiteX11" fmla="*/ 257563 w 2404214"/>
                <a:gd name="connsiteY11" fmla="*/ 1328728 h 1373694"/>
                <a:gd name="connsiteX12" fmla="*/ 35585 w 2404214"/>
                <a:gd name="connsiteY12" fmla="*/ 1106750 h 1373694"/>
                <a:gd name="connsiteX13" fmla="*/ 0 w 2404214"/>
                <a:gd name="connsiteY13" fmla="*/ 591278 h 1373694"/>
                <a:gd name="connsiteX14" fmla="*/ 35585 w 2404214"/>
                <a:gd name="connsiteY14" fmla="*/ 218863 h 137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04214" h="1373694">
                  <a:moveTo>
                    <a:pt x="35585" y="218863"/>
                  </a:moveTo>
                  <a:cubicBezTo>
                    <a:pt x="35585" y="96268"/>
                    <a:pt x="202700" y="80741"/>
                    <a:pt x="410073" y="62575"/>
                  </a:cubicBezTo>
                  <a:cubicBezTo>
                    <a:pt x="665543" y="50942"/>
                    <a:pt x="671370" y="52746"/>
                    <a:pt x="938621" y="46120"/>
                  </a:cubicBezTo>
                  <a:cubicBezTo>
                    <a:pt x="1110482" y="35329"/>
                    <a:pt x="1332729" y="14832"/>
                    <a:pt x="1519963" y="15995"/>
                  </a:cubicBezTo>
                  <a:cubicBezTo>
                    <a:pt x="1707197" y="17158"/>
                    <a:pt x="1897648" y="-21086"/>
                    <a:pt x="2049912" y="16763"/>
                  </a:cubicBezTo>
                  <a:cubicBezTo>
                    <a:pt x="2172507" y="16763"/>
                    <a:pt x="2391159" y="96268"/>
                    <a:pt x="2391159" y="218863"/>
                  </a:cubicBezTo>
                  <a:cubicBezTo>
                    <a:pt x="2389412" y="338964"/>
                    <a:pt x="2405831" y="531735"/>
                    <a:pt x="2404084" y="651836"/>
                  </a:cubicBezTo>
                  <a:lnTo>
                    <a:pt x="2391159" y="1106750"/>
                  </a:lnTo>
                  <a:cubicBezTo>
                    <a:pt x="2391159" y="1229345"/>
                    <a:pt x="2291776" y="1328728"/>
                    <a:pt x="2169181" y="1328728"/>
                  </a:cubicBezTo>
                  <a:cubicBezTo>
                    <a:pt x="2069850" y="1327155"/>
                    <a:pt x="1952353" y="1355861"/>
                    <a:pt x="1853022" y="1354288"/>
                  </a:cubicBezTo>
                  <a:cubicBezTo>
                    <a:pt x="1536111" y="1346214"/>
                    <a:pt x="1201033" y="1380529"/>
                    <a:pt x="884122" y="1372455"/>
                  </a:cubicBezTo>
                  <a:lnTo>
                    <a:pt x="257563" y="1328728"/>
                  </a:lnTo>
                  <a:cubicBezTo>
                    <a:pt x="134968" y="1328728"/>
                    <a:pt x="35585" y="1229345"/>
                    <a:pt x="35585" y="1106750"/>
                  </a:cubicBezTo>
                  <a:cubicBezTo>
                    <a:pt x="33816" y="930889"/>
                    <a:pt x="1769" y="767139"/>
                    <a:pt x="0" y="591278"/>
                  </a:cubicBezTo>
                  <a:lnTo>
                    <a:pt x="35585" y="218863"/>
                  </a:lnTo>
                  <a:close/>
                </a:path>
              </a:pathLst>
            </a:custGeom>
            <a:solidFill>
              <a:srgbClr val="2A9C9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Verdana" panose="020B0604030504040204"/>
                <a:ea typeface="+mn-ea"/>
                <a:cs typeface="+mn-cs"/>
              </a:endParaRPr>
            </a:p>
          </p:txBody>
        </p:sp>
        <p:sp>
          <p:nvSpPr>
            <p:cNvPr id="10" name="Rounded Rectangle 7">
              <a:extLst>
                <a:ext uri="{FF2B5EF4-FFF2-40B4-BE49-F238E27FC236}">
                  <a16:creationId xmlns:a16="http://schemas.microsoft.com/office/drawing/2014/main" id="{C5FBADB6-C6B8-2270-B66D-0911FDAC4B77}"/>
                </a:ext>
              </a:extLst>
            </p:cNvPr>
            <p:cNvSpPr/>
            <p:nvPr/>
          </p:nvSpPr>
          <p:spPr>
            <a:xfrm rot="10800000">
              <a:off x="6397424" y="4374543"/>
              <a:ext cx="2251343" cy="1421962"/>
            </a:xfrm>
            <a:custGeom>
              <a:avLst/>
              <a:gdLst>
                <a:gd name="connsiteX0" fmla="*/ 0 w 2355574"/>
                <a:gd name="connsiteY0" fmla="*/ 221978 h 1331843"/>
                <a:gd name="connsiteX1" fmla="*/ 221978 w 2355574"/>
                <a:gd name="connsiteY1" fmla="*/ 0 h 1331843"/>
                <a:gd name="connsiteX2" fmla="*/ 2133596 w 2355574"/>
                <a:gd name="connsiteY2" fmla="*/ 0 h 1331843"/>
                <a:gd name="connsiteX3" fmla="*/ 2355574 w 2355574"/>
                <a:gd name="connsiteY3" fmla="*/ 221978 h 1331843"/>
                <a:gd name="connsiteX4" fmla="*/ 2355574 w 2355574"/>
                <a:gd name="connsiteY4" fmla="*/ 1109865 h 1331843"/>
                <a:gd name="connsiteX5" fmla="*/ 2133596 w 2355574"/>
                <a:gd name="connsiteY5" fmla="*/ 1331843 h 1331843"/>
                <a:gd name="connsiteX6" fmla="*/ 221978 w 2355574"/>
                <a:gd name="connsiteY6" fmla="*/ 1331843 h 1331843"/>
                <a:gd name="connsiteX7" fmla="*/ 0 w 2355574"/>
                <a:gd name="connsiteY7" fmla="*/ 1109865 h 1331843"/>
                <a:gd name="connsiteX8" fmla="*/ 0 w 2355574"/>
                <a:gd name="connsiteY8" fmla="*/ 221978 h 1331843"/>
                <a:gd name="connsiteX0" fmla="*/ 0 w 2355574"/>
                <a:gd name="connsiteY0" fmla="*/ 221978 h 1331843"/>
                <a:gd name="connsiteX1" fmla="*/ 410822 w 2355574"/>
                <a:gd name="connsiteY1" fmla="*/ 59635 h 1331843"/>
                <a:gd name="connsiteX2" fmla="*/ 2133596 w 2355574"/>
                <a:gd name="connsiteY2" fmla="*/ 0 h 1331843"/>
                <a:gd name="connsiteX3" fmla="*/ 2355574 w 2355574"/>
                <a:gd name="connsiteY3" fmla="*/ 221978 h 1331843"/>
                <a:gd name="connsiteX4" fmla="*/ 2355574 w 2355574"/>
                <a:gd name="connsiteY4" fmla="*/ 1109865 h 1331843"/>
                <a:gd name="connsiteX5" fmla="*/ 2133596 w 2355574"/>
                <a:gd name="connsiteY5" fmla="*/ 1331843 h 1331843"/>
                <a:gd name="connsiteX6" fmla="*/ 221978 w 2355574"/>
                <a:gd name="connsiteY6" fmla="*/ 1331843 h 1331843"/>
                <a:gd name="connsiteX7" fmla="*/ 0 w 2355574"/>
                <a:gd name="connsiteY7" fmla="*/ 1109865 h 1331843"/>
                <a:gd name="connsiteX8" fmla="*/ 0 w 2355574"/>
                <a:gd name="connsiteY8" fmla="*/ 221978 h 1331843"/>
                <a:gd name="connsiteX0" fmla="*/ 0 w 2355574"/>
                <a:gd name="connsiteY0" fmla="*/ 202100 h 1311965"/>
                <a:gd name="connsiteX1" fmla="*/ 410822 w 2355574"/>
                <a:gd name="connsiteY1" fmla="*/ 39757 h 1311965"/>
                <a:gd name="connsiteX2" fmla="*/ 2014327 w 2355574"/>
                <a:gd name="connsiteY2" fmla="*/ 0 h 1311965"/>
                <a:gd name="connsiteX3" fmla="*/ 2355574 w 2355574"/>
                <a:gd name="connsiteY3" fmla="*/ 202100 h 1311965"/>
                <a:gd name="connsiteX4" fmla="*/ 2355574 w 2355574"/>
                <a:gd name="connsiteY4" fmla="*/ 1089987 h 1311965"/>
                <a:gd name="connsiteX5" fmla="*/ 2133596 w 2355574"/>
                <a:gd name="connsiteY5" fmla="*/ 1311965 h 1311965"/>
                <a:gd name="connsiteX6" fmla="*/ 221978 w 2355574"/>
                <a:gd name="connsiteY6" fmla="*/ 1311965 h 1311965"/>
                <a:gd name="connsiteX7" fmla="*/ 0 w 2355574"/>
                <a:gd name="connsiteY7" fmla="*/ 1089987 h 1311965"/>
                <a:gd name="connsiteX8" fmla="*/ 0 w 2355574"/>
                <a:gd name="connsiteY8" fmla="*/ 202100 h 1311965"/>
                <a:gd name="connsiteX0" fmla="*/ 0 w 2355574"/>
                <a:gd name="connsiteY0" fmla="*/ 219454 h 1329319"/>
                <a:gd name="connsiteX1" fmla="*/ 410822 w 2355574"/>
                <a:gd name="connsiteY1" fmla="*/ 57111 h 1329319"/>
                <a:gd name="connsiteX2" fmla="*/ 890925 w 2355574"/>
                <a:gd name="connsiteY2" fmla="*/ 10377 h 1329319"/>
                <a:gd name="connsiteX3" fmla="*/ 2014327 w 2355574"/>
                <a:gd name="connsiteY3" fmla="*/ 17354 h 1329319"/>
                <a:gd name="connsiteX4" fmla="*/ 2355574 w 2355574"/>
                <a:gd name="connsiteY4" fmla="*/ 219454 h 1329319"/>
                <a:gd name="connsiteX5" fmla="*/ 2355574 w 2355574"/>
                <a:gd name="connsiteY5" fmla="*/ 1107341 h 1329319"/>
                <a:gd name="connsiteX6" fmla="*/ 2133596 w 2355574"/>
                <a:gd name="connsiteY6" fmla="*/ 1329319 h 1329319"/>
                <a:gd name="connsiteX7" fmla="*/ 221978 w 2355574"/>
                <a:gd name="connsiteY7" fmla="*/ 1329319 h 1329319"/>
                <a:gd name="connsiteX8" fmla="*/ 0 w 2355574"/>
                <a:gd name="connsiteY8" fmla="*/ 1107341 h 1329319"/>
                <a:gd name="connsiteX9" fmla="*/ 0 w 2355574"/>
                <a:gd name="connsiteY9" fmla="*/ 219454 h 1329319"/>
                <a:gd name="connsiteX0" fmla="*/ 0 w 2355574"/>
                <a:gd name="connsiteY0" fmla="*/ 218863 h 1328728"/>
                <a:gd name="connsiteX1" fmla="*/ 410822 w 2355574"/>
                <a:gd name="connsiteY1" fmla="*/ 56520 h 1328728"/>
                <a:gd name="connsiteX2" fmla="*/ 890925 w 2355574"/>
                <a:gd name="connsiteY2" fmla="*/ 9786 h 1328728"/>
                <a:gd name="connsiteX3" fmla="*/ 1484378 w 2355574"/>
                <a:gd name="connsiteY3" fmla="*/ 15995 h 1328728"/>
                <a:gd name="connsiteX4" fmla="*/ 2014327 w 2355574"/>
                <a:gd name="connsiteY4" fmla="*/ 16763 h 1328728"/>
                <a:gd name="connsiteX5" fmla="*/ 2355574 w 2355574"/>
                <a:gd name="connsiteY5" fmla="*/ 218863 h 1328728"/>
                <a:gd name="connsiteX6" fmla="*/ 2355574 w 2355574"/>
                <a:gd name="connsiteY6" fmla="*/ 1106750 h 1328728"/>
                <a:gd name="connsiteX7" fmla="*/ 2133596 w 2355574"/>
                <a:gd name="connsiteY7" fmla="*/ 1328728 h 1328728"/>
                <a:gd name="connsiteX8" fmla="*/ 221978 w 2355574"/>
                <a:gd name="connsiteY8" fmla="*/ 1328728 h 1328728"/>
                <a:gd name="connsiteX9" fmla="*/ 0 w 2355574"/>
                <a:gd name="connsiteY9" fmla="*/ 1106750 h 1328728"/>
                <a:gd name="connsiteX10" fmla="*/ 0 w 2355574"/>
                <a:gd name="connsiteY10" fmla="*/ 218863 h 1328728"/>
                <a:gd name="connsiteX0" fmla="*/ 0 w 2386730"/>
                <a:gd name="connsiteY0" fmla="*/ 218863 h 1328728"/>
                <a:gd name="connsiteX1" fmla="*/ 410822 w 2386730"/>
                <a:gd name="connsiteY1" fmla="*/ 56520 h 1328728"/>
                <a:gd name="connsiteX2" fmla="*/ 890925 w 2386730"/>
                <a:gd name="connsiteY2" fmla="*/ 9786 h 1328728"/>
                <a:gd name="connsiteX3" fmla="*/ 1484378 w 2386730"/>
                <a:gd name="connsiteY3" fmla="*/ 15995 h 1328728"/>
                <a:gd name="connsiteX4" fmla="*/ 2014327 w 2386730"/>
                <a:gd name="connsiteY4" fmla="*/ 16763 h 1328728"/>
                <a:gd name="connsiteX5" fmla="*/ 2355574 w 2386730"/>
                <a:gd name="connsiteY5" fmla="*/ 218863 h 1328728"/>
                <a:gd name="connsiteX6" fmla="*/ 2386666 w 2386730"/>
                <a:gd name="connsiteY6" fmla="*/ 554945 h 1328728"/>
                <a:gd name="connsiteX7" fmla="*/ 2355574 w 2386730"/>
                <a:gd name="connsiteY7" fmla="*/ 1106750 h 1328728"/>
                <a:gd name="connsiteX8" fmla="*/ 2133596 w 2386730"/>
                <a:gd name="connsiteY8" fmla="*/ 1328728 h 1328728"/>
                <a:gd name="connsiteX9" fmla="*/ 221978 w 2386730"/>
                <a:gd name="connsiteY9" fmla="*/ 1328728 h 1328728"/>
                <a:gd name="connsiteX10" fmla="*/ 0 w 2386730"/>
                <a:gd name="connsiteY10" fmla="*/ 1106750 h 1328728"/>
                <a:gd name="connsiteX11" fmla="*/ 0 w 2386730"/>
                <a:gd name="connsiteY11" fmla="*/ 218863 h 1328728"/>
                <a:gd name="connsiteX0" fmla="*/ 0 w 2386730"/>
                <a:gd name="connsiteY0" fmla="*/ 218863 h 1354350"/>
                <a:gd name="connsiteX1" fmla="*/ 410822 w 2386730"/>
                <a:gd name="connsiteY1" fmla="*/ 56520 h 1354350"/>
                <a:gd name="connsiteX2" fmla="*/ 890925 w 2386730"/>
                <a:gd name="connsiteY2" fmla="*/ 9786 h 1354350"/>
                <a:gd name="connsiteX3" fmla="*/ 1484378 w 2386730"/>
                <a:gd name="connsiteY3" fmla="*/ 15995 h 1354350"/>
                <a:gd name="connsiteX4" fmla="*/ 2014327 w 2386730"/>
                <a:gd name="connsiteY4" fmla="*/ 16763 h 1354350"/>
                <a:gd name="connsiteX5" fmla="*/ 2355574 w 2386730"/>
                <a:gd name="connsiteY5" fmla="*/ 218863 h 1354350"/>
                <a:gd name="connsiteX6" fmla="*/ 2386666 w 2386730"/>
                <a:gd name="connsiteY6" fmla="*/ 554945 h 1354350"/>
                <a:gd name="connsiteX7" fmla="*/ 2355574 w 2386730"/>
                <a:gd name="connsiteY7" fmla="*/ 1106750 h 1354350"/>
                <a:gd name="connsiteX8" fmla="*/ 2133596 w 2386730"/>
                <a:gd name="connsiteY8" fmla="*/ 1328728 h 1354350"/>
                <a:gd name="connsiteX9" fmla="*/ 1817437 w 2386730"/>
                <a:gd name="connsiteY9" fmla="*/ 1354288 h 1354350"/>
                <a:gd name="connsiteX10" fmla="*/ 221978 w 2386730"/>
                <a:gd name="connsiteY10" fmla="*/ 1328728 h 1354350"/>
                <a:gd name="connsiteX11" fmla="*/ 0 w 2386730"/>
                <a:gd name="connsiteY11" fmla="*/ 1106750 h 1354350"/>
                <a:gd name="connsiteX12" fmla="*/ 0 w 2386730"/>
                <a:gd name="connsiteY12" fmla="*/ 218863 h 1354350"/>
                <a:gd name="connsiteX0" fmla="*/ 0 w 2386730"/>
                <a:gd name="connsiteY0" fmla="*/ 218863 h 1373694"/>
                <a:gd name="connsiteX1" fmla="*/ 410822 w 2386730"/>
                <a:gd name="connsiteY1" fmla="*/ 56520 h 1373694"/>
                <a:gd name="connsiteX2" fmla="*/ 890925 w 2386730"/>
                <a:gd name="connsiteY2" fmla="*/ 9786 h 1373694"/>
                <a:gd name="connsiteX3" fmla="*/ 1484378 w 2386730"/>
                <a:gd name="connsiteY3" fmla="*/ 15995 h 1373694"/>
                <a:gd name="connsiteX4" fmla="*/ 2014327 w 2386730"/>
                <a:gd name="connsiteY4" fmla="*/ 16763 h 1373694"/>
                <a:gd name="connsiteX5" fmla="*/ 2355574 w 2386730"/>
                <a:gd name="connsiteY5" fmla="*/ 218863 h 1373694"/>
                <a:gd name="connsiteX6" fmla="*/ 2386666 w 2386730"/>
                <a:gd name="connsiteY6" fmla="*/ 554945 h 1373694"/>
                <a:gd name="connsiteX7" fmla="*/ 2355574 w 2386730"/>
                <a:gd name="connsiteY7" fmla="*/ 1106750 h 1373694"/>
                <a:gd name="connsiteX8" fmla="*/ 2133596 w 2386730"/>
                <a:gd name="connsiteY8" fmla="*/ 1328728 h 1373694"/>
                <a:gd name="connsiteX9" fmla="*/ 1817437 w 2386730"/>
                <a:gd name="connsiteY9" fmla="*/ 1354288 h 1373694"/>
                <a:gd name="connsiteX10" fmla="*/ 848537 w 2386730"/>
                <a:gd name="connsiteY10" fmla="*/ 1372455 h 1373694"/>
                <a:gd name="connsiteX11" fmla="*/ 221978 w 2386730"/>
                <a:gd name="connsiteY11" fmla="*/ 1328728 h 1373694"/>
                <a:gd name="connsiteX12" fmla="*/ 0 w 2386730"/>
                <a:gd name="connsiteY12" fmla="*/ 1106750 h 1373694"/>
                <a:gd name="connsiteX13" fmla="*/ 0 w 2386730"/>
                <a:gd name="connsiteY13" fmla="*/ 218863 h 1373694"/>
                <a:gd name="connsiteX0" fmla="*/ 35585 w 2422315"/>
                <a:gd name="connsiteY0" fmla="*/ 218863 h 1373694"/>
                <a:gd name="connsiteX1" fmla="*/ 446407 w 2422315"/>
                <a:gd name="connsiteY1" fmla="*/ 56520 h 1373694"/>
                <a:gd name="connsiteX2" fmla="*/ 926510 w 2422315"/>
                <a:gd name="connsiteY2" fmla="*/ 9786 h 1373694"/>
                <a:gd name="connsiteX3" fmla="*/ 1519963 w 2422315"/>
                <a:gd name="connsiteY3" fmla="*/ 15995 h 1373694"/>
                <a:gd name="connsiteX4" fmla="*/ 2049912 w 2422315"/>
                <a:gd name="connsiteY4" fmla="*/ 16763 h 1373694"/>
                <a:gd name="connsiteX5" fmla="*/ 2391159 w 2422315"/>
                <a:gd name="connsiteY5" fmla="*/ 218863 h 1373694"/>
                <a:gd name="connsiteX6" fmla="*/ 2422251 w 2422315"/>
                <a:gd name="connsiteY6" fmla="*/ 554945 h 1373694"/>
                <a:gd name="connsiteX7" fmla="*/ 2391159 w 2422315"/>
                <a:gd name="connsiteY7" fmla="*/ 1106750 h 1373694"/>
                <a:gd name="connsiteX8" fmla="*/ 2169181 w 2422315"/>
                <a:gd name="connsiteY8" fmla="*/ 1328728 h 1373694"/>
                <a:gd name="connsiteX9" fmla="*/ 1853022 w 2422315"/>
                <a:gd name="connsiteY9" fmla="*/ 1354288 h 1373694"/>
                <a:gd name="connsiteX10" fmla="*/ 884122 w 2422315"/>
                <a:gd name="connsiteY10" fmla="*/ 1372455 h 1373694"/>
                <a:gd name="connsiteX11" fmla="*/ 257563 w 2422315"/>
                <a:gd name="connsiteY11" fmla="*/ 1328728 h 1373694"/>
                <a:gd name="connsiteX12" fmla="*/ 35585 w 2422315"/>
                <a:gd name="connsiteY12" fmla="*/ 1106750 h 1373694"/>
                <a:gd name="connsiteX13" fmla="*/ 0 w 2422315"/>
                <a:gd name="connsiteY13" fmla="*/ 591278 h 1373694"/>
                <a:gd name="connsiteX14" fmla="*/ 35585 w 2422315"/>
                <a:gd name="connsiteY14" fmla="*/ 218863 h 1373694"/>
                <a:gd name="connsiteX0" fmla="*/ 35585 w 2422315"/>
                <a:gd name="connsiteY0" fmla="*/ 227276 h 1382107"/>
                <a:gd name="connsiteX1" fmla="*/ 452463 w 2422315"/>
                <a:gd name="connsiteY1" fmla="*/ 10432 h 1382107"/>
                <a:gd name="connsiteX2" fmla="*/ 926510 w 2422315"/>
                <a:gd name="connsiteY2" fmla="*/ 18199 h 1382107"/>
                <a:gd name="connsiteX3" fmla="*/ 1519963 w 2422315"/>
                <a:gd name="connsiteY3" fmla="*/ 24408 h 1382107"/>
                <a:gd name="connsiteX4" fmla="*/ 2049912 w 2422315"/>
                <a:gd name="connsiteY4" fmla="*/ 25176 h 1382107"/>
                <a:gd name="connsiteX5" fmla="*/ 2391159 w 2422315"/>
                <a:gd name="connsiteY5" fmla="*/ 227276 h 1382107"/>
                <a:gd name="connsiteX6" fmla="*/ 2422251 w 2422315"/>
                <a:gd name="connsiteY6" fmla="*/ 563358 h 1382107"/>
                <a:gd name="connsiteX7" fmla="*/ 2391159 w 2422315"/>
                <a:gd name="connsiteY7" fmla="*/ 1115163 h 1382107"/>
                <a:gd name="connsiteX8" fmla="*/ 2169181 w 2422315"/>
                <a:gd name="connsiteY8" fmla="*/ 1337141 h 1382107"/>
                <a:gd name="connsiteX9" fmla="*/ 1853022 w 2422315"/>
                <a:gd name="connsiteY9" fmla="*/ 1362701 h 1382107"/>
                <a:gd name="connsiteX10" fmla="*/ 884122 w 2422315"/>
                <a:gd name="connsiteY10" fmla="*/ 1380868 h 1382107"/>
                <a:gd name="connsiteX11" fmla="*/ 257563 w 2422315"/>
                <a:gd name="connsiteY11" fmla="*/ 1337141 h 1382107"/>
                <a:gd name="connsiteX12" fmla="*/ 35585 w 2422315"/>
                <a:gd name="connsiteY12" fmla="*/ 1115163 h 1382107"/>
                <a:gd name="connsiteX13" fmla="*/ 0 w 2422315"/>
                <a:gd name="connsiteY13" fmla="*/ 599691 h 1382107"/>
                <a:gd name="connsiteX14" fmla="*/ 35585 w 2422315"/>
                <a:gd name="connsiteY14" fmla="*/ 227276 h 1382107"/>
                <a:gd name="connsiteX0" fmla="*/ 35585 w 2422315"/>
                <a:gd name="connsiteY0" fmla="*/ 227276 h 1382107"/>
                <a:gd name="connsiteX1" fmla="*/ 452463 w 2422315"/>
                <a:gd name="connsiteY1" fmla="*/ 10432 h 1382107"/>
                <a:gd name="connsiteX2" fmla="*/ 926510 w 2422315"/>
                <a:gd name="connsiteY2" fmla="*/ 18199 h 1382107"/>
                <a:gd name="connsiteX3" fmla="*/ 1519963 w 2422315"/>
                <a:gd name="connsiteY3" fmla="*/ 24408 h 1382107"/>
                <a:gd name="connsiteX4" fmla="*/ 2049912 w 2422315"/>
                <a:gd name="connsiteY4" fmla="*/ 25176 h 1382107"/>
                <a:gd name="connsiteX5" fmla="*/ 2391159 w 2422315"/>
                <a:gd name="connsiteY5" fmla="*/ 227276 h 1382107"/>
                <a:gd name="connsiteX6" fmla="*/ 2422251 w 2422315"/>
                <a:gd name="connsiteY6" fmla="*/ 563358 h 1382107"/>
                <a:gd name="connsiteX7" fmla="*/ 2391159 w 2422315"/>
                <a:gd name="connsiteY7" fmla="*/ 1115163 h 1382107"/>
                <a:gd name="connsiteX8" fmla="*/ 2169181 w 2422315"/>
                <a:gd name="connsiteY8" fmla="*/ 1337141 h 1382107"/>
                <a:gd name="connsiteX9" fmla="*/ 1853022 w 2422315"/>
                <a:gd name="connsiteY9" fmla="*/ 1362701 h 1382107"/>
                <a:gd name="connsiteX10" fmla="*/ 884122 w 2422315"/>
                <a:gd name="connsiteY10" fmla="*/ 1380868 h 1382107"/>
                <a:gd name="connsiteX11" fmla="*/ 257563 w 2422315"/>
                <a:gd name="connsiteY11" fmla="*/ 1337141 h 1382107"/>
                <a:gd name="connsiteX12" fmla="*/ 35585 w 2422315"/>
                <a:gd name="connsiteY12" fmla="*/ 1115163 h 1382107"/>
                <a:gd name="connsiteX13" fmla="*/ 0 w 2422315"/>
                <a:gd name="connsiteY13" fmla="*/ 599691 h 1382107"/>
                <a:gd name="connsiteX14" fmla="*/ 35585 w 2422315"/>
                <a:gd name="connsiteY14" fmla="*/ 227276 h 1382107"/>
                <a:gd name="connsiteX0" fmla="*/ 35585 w 2422315"/>
                <a:gd name="connsiteY0" fmla="*/ 219880 h 1374711"/>
                <a:gd name="connsiteX1" fmla="*/ 452463 w 2422315"/>
                <a:gd name="connsiteY1" fmla="*/ 3036 h 1374711"/>
                <a:gd name="connsiteX2" fmla="*/ 926510 w 2422315"/>
                <a:gd name="connsiteY2" fmla="*/ 10803 h 1374711"/>
                <a:gd name="connsiteX3" fmla="*/ 1519963 w 2422315"/>
                <a:gd name="connsiteY3" fmla="*/ 17012 h 1374711"/>
                <a:gd name="connsiteX4" fmla="*/ 2049912 w 2422315"/>
                <a:gd name="connsiteY4" fmla="*/ 17780 h 1374711"/>
                <a:gd name="connsiteX5" fmla="*/ 2391159 w 2422315"/>
                <a:gd name="connsiteY5" fmla="*/ 219880 h 1374711"/>
                <a:gd name="connsiteX6" fmla="*/ 2422251 w 2422315"/>
                <a:gd name="connsiteY6" fmla="*/ 555962 h 1374711"/>
                <a:gd name="connsiteX7" fmla="*/ 2391159 w 2422315"/>
                <a:gd name="connsiteY7" fmla="*/ 1107767 h 1374711"/>
                <a:gd name="connsiteX8" fmla="*/ 2169181 w 2422315"/>
                <a:gd name="connsiteY8" fmla="*/ 1329745 h 1374711"/>
                <a:gd name="connsiteX9" fmla="*/ 1853022 w 2422315"/>
                <a:gd name="connsiteY9" fmla="*/ 1355305 h 1374711"/>
                <a:gd name="connsiteX10" fmla="*/ 884122 w 2422315"/>
                <a:gd name="connsiteY10" fmla="*/ 1373472 h 1374711"/>
                <a:gd name="connsiteX11" fmla="*/ 257563 w 2422315"/>
                <a:gd name="connsiteY11" fmla="*/ 1329745 h 1374711"/>
                <a:gd name="connsiteX12" fmla="*/ 35585 w 2422315"/>
                <a:gd name="connsiteY12" fmla="*/ 1107767 h 1374711"/>
                <a:gd name="connsiteX13" fmla="*/ 0 w 2422315"/>
                <a:gd name="connsiteY13" fmla="*/ 592295 h 1374711"/>
                <a:gd name="connsiteX14" fmla="*/ 35585 w 2422315"/>
                <a:gd name="connsiteY14" fmla="*/ 219880 h 1374711"/>
                <a:gd name="connsiteX0" fmla="*/ 35585 w 2422315"/>
                <a:gd name="connsiteY0" fmla="*/ 218863 h 1373694"/>
                <a:gd name="connsiteX1" fmla="*/ 410073 w 2422315"/>
                <a:gd name="connsiteY1" fmla="*/ 62575 h 1373694"/>
                <a:gd name="connsiteX2" fmla="*/ 926510 w 2422315"/>
                <a:gd name="connsiteY2" fmla="*/ 9786 h 1373694"/>
                <a:gd name="connsiteX3" fmla="*/ 1519963 w 2422315"/>
                <a:gd name="connsiteY3" fmla="*/ 15995 h 1373694"/>
                <a:gd name="connsiteX4" fmla="*/ 2049912 w 2422315"/>
                <a:gd name="connsiteY4" fmla="*/ 16763 h 1373694"/>
                <a:gd name="connsiteX5" fmla="*/ 2391159 w 2422315"/>
                <a:gd name="connsiteY5" fmla="*/ 218863 h 1373694"/>
                <a:gd name="connsiteX6" fmla="*/ 2422251 w 2422315"/>
                <a:gd name="connsiteY6" fmla="*/ 554945 h 1373694"/>
                <a:gd name="connsiteX7" fmla="*/ 2391159 w 2422315"/>
                <a:gd name="connsiteY7" fmla="*/ 1106750 h 1373694"/>
                <a:gd name="connsiteX8" fmla="*/ 2169181 w 2422315"/>
                <a:gd name="connsiteY8" fmla="*/ 1328728 h 1373694"/>
                <a:gd name="connsiteX9" fmla="*/ 1853022 w 2422315"/>
                <a:gd name="connsiteY9" fmla="*/ 1354288 h 1373694"/>
                <a:gd name="connsiteX10" fmla="*/ 884122 w 2422315"/>
                <a:gd name="connsiteY10" fmla="*/ 1372455 h 1373694"/>
                <a:gd name="connsiteX11" fmla="*/ 257563 w 2422315"/>
                <a:gd name="connsiteY11" fmla="*/ 1328728 h 1373694"/>
                <a:gd name="connsiteX12" fmla="*/ 35585 w 2422315"/>
                <a:gd name="connsiteY12" fmla="*/ 1106750 h 1373694"/>
                <a:gd name="connsiteX13" fmla="*/ 0 w 2422315"/>
                <a:gd name="connsiteY13" fmla="*/ 591278 h 1373694"/>
                <a:gd name="connsiteX14" fmla="*/ 35585 w 2422315"/>
                <a:gd name="connsiteY14" fmla="*/ 218863 h 1373694"/>
                <a:gd name="connsiteX0" fmla="*/ 35585 w 2422315"/>
                <a:gd name="connsiteY0" fmla="*/ 218863 h 1373694"/>
                <a:gd name="connsiteX1" fmla="*/ 410073 w 2422315"/>
                <a:gd name="connsiteY1" fmla="*/ 62575 h 1373694"/>
                <a:gd name="connsiteX2" fmla="*/ 926510 w 2422315"/>
                <a:gd name="connsiteY2" fmla="*/ 9786 h 1373694"/>
                <a:gd name="connsiteX3" fmla="*/ 1519963 w 2422315"/>
                <a:gd name="connsiteY3" fmla="*/ 15995 h 1373694"/>
                <a:gd name="connsiteX4" fmla="*/ 2049912 w 2422315"/>
                <a:gd name="connsiteY4" fmla="*/ 16763 h 1373694"/>
                <a:gd name="connsiteX5" fmla="*/ 2391159 w 2422315"/>
                <a:gd name="connsiteY5" fmla="*/ 218863 h 1373694"/>
                <a:gd name="connsiteX6" fmla="*/ 2422251 w 2422315"/>
                <a:gd name="connsiteY6" fmla="*/ 554945 h 1373694"/>
                <a:gd name="connsiteX7" fmla="*/ 2391159 w 2422315"/>
                <a:gd name="connsiteY7" fmla="*/ 1106750 h 1373694"/>
                <a:gd name="connsiteX8" fmla="*/ 2169181 w 2422315"/>
                <a:gd name="connsiteY8" fmla="*/ 1328728 h 1373694"/>
                <a:gd name="connsiteX9" fmla="*/ 1853022 w 2422315"/>
                <a:gd name="connsiteY9" fmla="*/ 1354288 h 1373694"/>
                <a:gd name="connsiteX10" fmla="*/ 884122 w 2422315"/>
                <a:gd name="connsiteY10" fmla="*/ 1372455 h 1373694"/>
                <a:gd name="connsiteX11" fmla="*/ 257563 w 2422315"/>
                <a:gd name="connsiteY11" fmla="*/ 1328728 h 1373694"/>
                <a:gd name="connsiteX12" fmla="*/ 35585 w 2422315"/>
                <a:gd name="connsiteY12" fmla="*/ 1106750 h 1373694"/>
                <a:gd name="connsiteX13" fmla="*/ 0 w 2422315"/>
                <a:gd name="connsiteY13" fmla="*/ 591278 h 1373694"/>
                <a:gd name="connsiteX14" fmla="*/ 35585 w 2422315"/>
                <a:gd name="connsiteY14" fmla="*/ 218863 h 1373694"/>
                <a:gd name="connsiteX0" fmla="*/ 35585 w 2404214"/>
                <a:gd name="connsiteY0" fmla="*/ 218863 h 1373694"/>
                <a:gd name="connsiteX1" fmla="*/ 410073 w 2404214"/>
                <a:gd name="connsiteY1" fmla="*/ 62575 h 1373694"/>
                <a:gd name="connsiteX2" fmla="*/ 926510 w 2404214"/>
                <a:gd name="connsiteY2" fmla="*/ 9786 h 1373694"/>
                <a:gd name="connsiteX3" fmla="*/ 1519963 w 2404214"/>
                <a:gd name="connsiteY3" fmla="*/ 15995 h 1373694"/>
                <a:gd name="connsiteX4" fmla="*/ 2049912 w 2404214"/>
                <a:gd name="connsiteY4" fmla="*/ 16763 h 1373694"/>
                <a:gd name="connsiteX5" fmla="*/ 2391159 w 2404214"/>
                <a:gd name="connsiteY5" fmla="*/ 218863 h 1373694"/>
                <a:gd name="connsiteX6" fmla="*/ 2404084 w 2404214"/>
                <a:gd name="connsiteY6" fmla="*/ 651836 h 1373694"/>
                <a:gd name="connsiteX7" fmla="*/ 2391159 w 2404214"/>
                <a:gd name="connsiteY7" fmla="*/ 1106750 h 1373694"/>
                <a:gd name="connsiteX8" fmla="*/ 2169181 w 2404214"/>
                <a:gd name="connsiteY8" fmla="*/ 1328728 h 1373694"/>
                <a:gd name="connsiteX9" fmla="*/ 1853022 w 2404214"/>
                <a:gd name="connsiteY9" fmla="*/ 1354288 h 1373694"/>
                <a:gd name="connsiteX10" fmla="*/ 884122 w 2404214"/>
                <a:gd name="connsiteY10" fmla="*/ 1372455 h 1373694"/>
                <a:gd name="connsiteX11" fmla="*/ 257563 w 2404214"/>
                <a:gd name="connsiteY11" fmla="*/ 1328728 h 1373694"/>
                <a:gd name="connsiteX12" fmla="*/ 35585 w 2404214"/>
                <a:gd name="connsiteY12" fmla="*/ 1106750 h 1373694"/>
                <a:gd name="connsiteX13" fmla="*/ 0 w 2404214"/>
                <a:gd name="connsiteY13" fmla="*/ 591278 h 1373694"/>
                <a:gd name="connsiteX14" fmla="*/ 35585 w 2404214"/>
                <a:gd name="connsiteY14" fmla="*/ 218863 h 1373694"/>
                <a:gd name="connsiteX0" fmla="*/ 35585 w 2404214"/>
                <a:gd name="connsiteY0" fmla="*/ 218863 h 1373694"/>
                <a:gd name="connsiteX1" fmla="*/ 410073 w 2404214"/>
                <a:gd name="connsiteY1" fmla="*/ 62575 h 1373694"/>
                <a:gd name="connsiteX2" fmla="*/ 938621 w 2404214"/>
                <a:gd name="connsiteY2" fmla="*/ 46120 h 1373694"/>
                <a:gd name="connsiteX3" fmla="*/ 1519963 w 2404214"/>
                <a:gd name="connsiteY3" fmla="*/ 15995 h 1373694"/>
                <a:gd name="connsiteX4" fmla="*/ 2049912 w 2404214"/>
                <a:gd name="connsiteY4" fmla="*/ 16763 h 1373694"/>
                <a:gd name="connsiteX5" fmla="*/ 2391159 w 2404214"/>
                <a:gd name="connsiteY5" fmla="*/ 218863 h 1373694"/>
                <a:gd name="connsiteX6" fmla="*/ 2404084 w 2404214"/>
                <a:gd name="connsiteY6" fmla="*/ 651836 h 1373694"/>
                <a:gd name="connsiteX7" fmla="*/ 2391159 w 2404214"/>
                <a:gd name="connsiteY7" fmla="*/ 1106750 h 1373694"/>
                <a:gd name="connsiteX8" fmla="*/ 2169181 w 2404214"/>
                <a:gd name="connsiteY8" fmla="*/ 1328728 h 1373694"/>
                <a:gd name="connsiteX9" fmla="*/ 1853022 w 2404214"/>
                <a:gd name="connsiteY9" fmla="*/ 1354288 h 1373694"/>
                <a:gd name="connsiteX10" fmla="*/ 884122 w 2404214"/>
                <a:gd name="connsiteY10" fmla="*/ 1372455 h 1373694"/>
                <a:gd name="connsiteX11" fmla="*/ 257563 w 2404214"/>
                <a:gd name="connsiteY11" fmla="*/ 1328728 h 1373694"/>
                <a:gd name="connsiteX12" fmla="*/ 35585 w 2404214"/>
                <a:gd name="connsiteY12" fmla="*/ 1106750 h 1373694"/>
                <a:gd name="connsiteX13" fmla="*/ 0 w 2404214"/>
                <a:gd name="connsiteY13" fmla="*/ 591278 h 1373694"/>
                <a:gd name="connsiteX14" fmla="*/ 35585 w 2404214"/>
                <a:gd name="connsiteY14" fmla="*/ 218863 h 137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04214" h="1373694">
                  <a:moveTo>
                    <a:pt x="35585" y="218863"/>
                  </a:moveTo>
                  <a:cubicBezTo>
                    <a:pt x="35585" y="96268"/>
                    <a:pt x="202700" y="80741"/>
                    <a:pt x="410073" y="62575"/>
                  </a:cubicBezTo>
                  <a:cubicBezTo>
                    <a:pt x="665543" y="50942"/>
                    <a:pt x="671370" y="52746"/>
                    <a:pt x="938621" y="46120"/>
                  </a:cubicBezTo>
                  <a:cubicBezTo>
                    <a:pt x="1110482" y="35329"/>
                    <a:pt x="1332729" y="14832"/>
                    <a:pt x="1519963" y="15995"/>
                  </a:cubicBezTo>
                  <a:cubicBezTo>
                    <a:pt x="1707197" y="17158"/>
                    <a:pt x="1897648" y="-21086"/>
                    <a:pt x="2049912" y="16763"/>
                  </a:cubicBezTo>
                  <a:cubicBezTo>
                    <a:pt x="2172507" y="16763"/>
                    <a:pt x="2391159" y="96268"/>
                    <a:pt x="2391159" y="218863"/>
                  </a:cubicBezTo>
                  <a:cubicBezTo>
                    <a:pt x="2389412" y="338964"/>
                    <a:pt x="2405831" y="531735"/>
                    <a:pt x="2404084" y="651836"/>
                  </a:cubicBezTo>
                  <a:lnTo>
                    <a:pt x="2391159" y="1106750"/>
                  </a:lnTo>
                  <a:cubicBezTo>
                    <a:pt x="2391159" y="1229345"/>
                    <a:pt x="2291776" y="1328728"/>
                    <a:pt x="2169181" y="1328728"/>
                  </a:cubicBezTo>
                  <a:cubicBezTo>
                    <a:pt x="2069850" y="1327155"/>
                    <a:pt x="1952353" y="1355861"/>
                    <a:pt x="1853022" y="1354288"/>
                  </a:cubicBezTo>
                  <a:cubicBezTo>
                    <a:pt x="1536111" y="1346214"/>
                    <a:pt x="1201033" y="1380529"/>
                    <a:pt x="884122" y="1372455"/>
                  </a:cubicBezTo>
                  <a:lnTo>
                    <a:pt x="257563" y="1328728"/>
                  </a:lnTo>
                  <a:cubicBezTo>
                    <a:pt x="134968" y="1328728"/>
                    <a:pt x="35585" y="1229345"/>
                    <a:pt x="35585" y="1106750"/>
                  </a:cubicBezTo>
                  <a:cubicBezTo>
                    <a:pt x="33816" y="930889"/>
                    <a:pt x="1769" y="767139"/>
                    <a:pt x="0" y="591278"/>
                  </a:cubicBezTo>
                  <a:lnTo>
                    <a:pt x="35585" y="218863"/>
                  </a:lnTo>
                  <a:close/>
                </a:path>
              </a:pathLst>
            </a:custGeom>
            <a:solidFill>
              <a:srgbClr val="84569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Verdana" panose="020B0604030504040204"/>
                <a:ea typeface="+mn-ea"/>
                <a:cs typeface="+mn-cs"/>
              </a:endParaRPr>
            </a:p>
          </p:txBody>
        </p:sp>
        <p:sp>
          <p:nvSpPr>
            <p:cNvPr id="11" name="Rounded Rectangle 7">
              <a:extLst>
                <a:ext uri="{FF2B5EF4-FFF2-40B4-BE49-F238E27FC236}">
                  <a16:creationId xmlns:a16="http://schemas.microsoft.com/office/drawing/2014/main" id="{32519AB2-4133-7B2B-9401-39EF51E1EAD5}"/>
                </a:ext>
              </a:extLst>
            </p:cNvPr>
            <p:cNvSpPr/>
            <p:nvPr/>
          </p:nvSpPr>
          <p:spPr>
            <a:xfrm rot="10800000">
              <a:off x="9141871" y="4365497"/>
              <a:ext cx="2184781" cy="1421962"/>
            </a:xfrm>
            <a:custGeom>
              <a:avLst/>
              <a:gdLst>
                <a:gd name="connsiteX0" fmla="*/ 0 w 2355574"/>
                <a:gd name="connsiteY0" fmla="*/ 221978 h 1331843"/>
                <a:gd name="connsiteX1" fmla="*/ 221978 w 2355574"/>
                <a:gd name="connsiteY1" fmla="*/ 0 h 1331843"/>
                <a:gd name="connsiteX2" fmla="*/ 2133596 w 2355574"/>
                <a:gd name="connsiteY2" fmla="*/ 0 h 1331843"/>
                <a:gd name="connsiteX3" fmla="*/ 2355574 w 2355574"/>
                <a:gd name="connsiteY3" fmla="*/ 221978 h 1331843"/>
                <a:gd name="connsiteX4" fmla="*/ 2355574 w 2355574"/>
                <a:gd name="connsiteY4" fmla="*/ 1109865 h 1331843"/>
                <a:gd name="connsiteX5" fmla="*/ 2133596 w 2355574"/>
                <a:gd name="connsiteY5" fmla="*/ 1331843 h 1331843"/>
                <a:gd name="connsiteX6" fmla="*/ 221978 w 2355574"/>
                <a:gd name="connsiteY6" fmla="*/ 1331843 h 1331843"/>
                <a:gd name="connsiteX7" fmla="*/ 0 w 2355574"/>
                <a:gd name="connsiteY7" fmla="*/ 1109865 h 1331843"/>
                <a:gd name="connsiteX8" fmla="*/ 0 w 2355574"/>
                <a:gd name="connsiteY8" fmla="*/ 221978 h 1331843"/>
                <a:gd name="connsiteX0" fmla="*/ 0 w 2355574"/>
                <a:gd name="connsiteY0" fmla="*/ 221978 h 1331843"/>
                <a:gd name="connsiteX1" fmla="*/ 410822 w 2355574"/>
                <a:gd name="connsiteY1" fmla="*/ 59635 h 1331843"/>
                <a:gd name="connsiteX2" fmla="*/ 2133596 w 2355574"/>
                <a:gd name="connsiteY2" fmla="*/ 0 h 1331843"/>
                <a:gd name="connsiteX3" fmla="*/ 2355574 w 2355574"/>
                <a:gd name="connsiteY3" fmla="*/ 221978 h 1331843"/>
                <a:gd name="connsiteX4" fmla="*/ 2355574 w 2355574"/>
                <a:gd name="connsiteY4" fmla="*/ 1109865 h 1331843"/>
                <a:gd name="connsiteX5" fmla="*/ 2133596 w 2355574"/>
                <a:gd name="connsiteY5" fmla="*/ 1331843 h 1331843"/>
                <a:gd name="connsiteX6" fmla="*/ 221978 w 2355574"/>
                <a:gd name="connsiteY6" fmla="*/ 1331843 h 1331843"/>
                <a:gd name="connsiteX7" fmla="*/ 0 w 2355574"/>
                <a:gd name="connsiteY7" fmla="*/ 1109865 h 1331843"/>
                <a:gd name="connsiteX8" fmla="*/ 0 w 2355574"/>
                <a:gd name="connsiteY8" fmla="*/ 221978 h 1331843"/>
                <a:gd name="connsiteX0" fmla="*/ 0 w 2355574"/>
                <a:gd name="connsiteY0" fmla="*/ 202100 h 1311965"/>
                <a:gd name="connsiteX1" fmla="*/ 410822 w 2355574"/>
                <a:gd name="connsiteY1" fmla="*/ 39757 h 1311965"/>
                <a:gd name="connsiteX2" fmla="*/ 2014327 w 2355574"/>
                <a:gd name="connsiteY2" fmla="*/ 0 h 1311965"/>
                <a:gd name="connsiteX3" fmla="*/ 2355574 w 2355574"/>
                <a:gd name="connsiteY3" fmla="*/ 202100 h 1311965"/>
                <a:gd name="connsiteX4" fmla="*/ 2355574 w 2355574"/>
                <a:gd name="connsiteY4" fmla="*/ 1089987 h 1311965"/>
                <a:gd name="connsiteX5" fmla="*/ 2133596 w 2355574"/>
                <a:gd name="connsiteY5" fmla="*/ 1311965 h 1311965"/>
                <a:gd name="connsiteX6" fmla="*/ 221978 w 2355574"/>
                <a:gd name="connsiteY6" fmla="*/ 1311965 h 1311965"/>
                <a:gd name="connsiteX7" fmla="*/ 0 w 2355574"/>
                <a:gd name="connsiteY7" fmla="*/ 1089987 h 1311965"/>
                <a:gd name="connsiteX8" fmla="*/ 0 w 2355574"/>
                <a:gd name="connsiteY8" fmla="*/ 202100 h 1311965"/>
                <a:gd name="connsiteX0" fmla="*/ 0 w 2355574"/>
                <a:gd name="connsiteY0" fmla="*/ 219454 h 1329319"/>
                <a:gd name="connsiteX1" fmla="*/ 410822 w 2355574"/>
                <a:gd name="connsiteY1" fmla="*/ 57111 h 1329319"/>
                <a:gd name="connsiteX2" fmla="*/ 890925 w 2355574"/>
                <a:gd name="connsiteY2" fmla="*/ 10377 h 1329319"/>
                <a:gd name="connsiteX3" fmla="*/ 2014327 w 2355574"/>
                <a:gd name="connsiteY3" fmla="*/ 17354 h 1329319"/>
                <a:gd name="connsiteX4" fmla="*/ 2355574 w 2355574"/>
                <a:gd name="connsiteY4" fmla="*/ 219454 h 1329319"/>
                <a:gd name="connsiteX5" fmla="*/ 2355574 w 2355574"/>
                <a:gd name="connsiteY5" fmla="*/ 1107341 h 1329319"/>
                <a:gd name="connsiteX6" fmla="*/ 2133596 w 2355574"/>
                <a:gd name="connsiteY6" fmla="*/ 1329319 h 1329319"/>
                <a:gd name="connsiteX7" fmla="*/ 221978 w 2355574"/>
                <a:gd name="connsiteY7" fmla="*/ 1329319 h 1329319"/>
                <a:gd name="connsiteX8" fmla="*/ 0 w 2355574"/>
                <a:gd name="connsiteY8" fmla="*/ 1107341 h 1329319"/>
                <a:gd name="connsiteX9" fmla="*/ 0 w 2355574"/>
                <a:gd name="connsiteY9" fmla="*/ 219454 h 1329319"/>
                <a:gd name="connsiteX0" fmla="*/ 0 w 2355574"/>
                <a:gd name="connsiteY0" fmla="*/ 218863 h 1328728"/>
                <a:gd name="connsiteX1" fmla="*/ 410822 w 2355574"/>
                <a:gd name="connsiteY1" fmla="*/ 56520 h 1328728"/>
                <a:gd name="connsiteX2" fmla="*/ 890925 w 2355574"/>
                <a:gd name="connsiteY2" fmla="*/ 9786 h 1328728"/>
                <a:gd name="connsiteX3" fmla="*/ 1484378 w 2355574"/>
                <a:gd name="connsiteY3" fmla="*/ 15995 h 1328728"/>
                <a:gd name="connsiteX4" fmla="*/ 2014327 w 2355574"/>
                <a:gd name="connsiteY4" fmla="*/ 16763 h 1328728"/>
                <a:gd name="connsiteX5" fmla="*/ 2355574 w 2355574"/>
                <a:gd name="connsiteY5" fmla="*/ 218863 h 1328728"/>
                <a:gd name="connsiteX6" fmla="*/ 2355574 w 2355574"/>
                <a:gd name="connsiteY6" fmla="*/ 1106750 h 1328728"/>
                <a:gd name="connsiteX7" fmla="*/ 2133596 w 2355574"/>
                <a:gd name="connsiteY7" fmla="*/ 1328728 h 1328728"/>
                <a:gd name="connsiteX8" fmla="*/ 221978 w 2355574"/>
                <a:gd name="connsiteY8" fmla="*/ 1328728 h 1328728"/>
                <a:gd name="connsiteX9" fmla="*/ 0 w 2355574"/>
                <a:gd name="connsiteY9" fmla="*/ 1106750 h 1328728"/>
                <a:gd name="connsiteX10" fmla="*/ 0 w 2355574"/>
                <a:gd name="connsiteY10" fmla="*/ 218863 h 1328728"/>
                <a:gd name="connsiteX0" fmla="*/ 0 w 2386730"/>
                <a:gd name="connsiteY0" fmla="*/ 218863 h 1328728"/>
                <a:gd name="connsiteX1" fmla="*/ 410822 w 2386730"/>
                <a:gd name="connsiteY1" fmla="*/ 56520 h 1328728"/>
                <a:gd name="connsiteX2" fmla="*/ 890925 w 2386730"/>
                <a:gd name="connsiteY2" fmla="*/ 9786 h 1328728"/>
                <a:gd name="connsiteX3" fmla="*/ 1484378 w 2386730"/>
                <a:gd name="connsiteY3" fmla="*/ 15995 h 1328728"/>
                <a:gd name="connsiteX4" fmla="*/ 2014327 w 2386730"/>
                <a:gd name="connsiteY4" fmla="*/ 16763 h 1328728"/>
                <a:gd name="connsiteX5" fmla="*/ 2355574 w 2386730"/>
                <a:gd name="connsiteY5" fmla="*/ 218863 h 1328728"/>
                <a:gd name="connsiteX6" fmla="*/ 2386666 w 2386730"/>
                <a:gd name="connsiteY6" fmla="*/ 554945 h 1328728"/>
                <a:gd name="connsiteX7" fmla="*/ 2355574 w 2386730"/>
                <a:gd name="connsiteY7" fmla="*/ 1106750 h 1328728"/>
                <a:gd name="connsiteX8" fmla="*/ 2133596 w 2386730"/>
                <a:gd name="connsiteY8" fmla="*/ 1328728 h 1328728"/>
                <a:gd name="connsiteX9" fmla="*/ 221978 w 2386730"/>
                <a:gd name="connsiteY9" fmla="*/ 1328728 h 1328728"/>
                <a:gd name="connsiteX10" fmla="*/ 0 w 2386730"/>
                <a:gd name="connsiteY10" fmla="*/ 1106750 h 1328728"/>
                <a:gd name="connsiteX11" fmla="*/ 0 w 2386730"/>
                <a:gd name="connsiteY11" fmla="*/ 218863 h 1328728"/>
                <a:gd name="connsiteX0" fmla="*/ 0 w 2386730"/>
                <a:gd name="connsiteY0" fmla="*/ 218863 h 1354350"/>
                <a:gd name="connsiteX1" fmla="*/ 410822 w 2386730"/>
                <a:gd name="connsiteY1" fmla="*/ 56520 h 1354350"/>
                <a:gd name="connsiteX2" fmla="*/ 890925 w 2386730"/>
                <a:gd name="connsiteY2" fmla="*/ 9786 h 1354350"/>
                <a:gd name="connsiteX3" fmla="*/ 1484378 w 2386730"/>
                <a:gd name="connsiteY3" fmla="*/ 15995 h 1354350"/>
                <a:gd name="connsiteX4" fmla="*/ 2014327 w 2386730"/>
                <a:gd name="connsiteY4" fmla="*/ 16763 h 1354350"/>
                <a:gd name="connsiteX5" fmla="*/ 2355574 w 2386730"/>
                <a:gd name="connsiteY5" fmla="*/ 218863 h 1354350"/>
                <a:gd name="connsiteX6" fmla="*/ 2386666 w 2386730"/>
                <a:gd name="connsiteY6" fmla="*/ 554945 h 1354350"/>
                <a:gd name="connsiteX7" fmla="*/ 2355574 w 2386730"/>
                <a:gd name="connsiteY7" fmla="*/ 1106750 h 1354350"/>
                <a:gd name="connsiteX8" fmla="*/ 2133596 w 2386730"/>
                <a:gd name="connsiteY8" fmla="*/ 1328728 h 1354350"/>
                <a:gd name="connsiteX9" fmla="*/ 1817437 w 2386730"/>
                <a:gd name="connsiteY9" fmla="*/ 1354288 h 1354350"/>
                <a:gd name="connsiteX10" fmla="*/ 221978 w 2386730"/>
                <a:gd name="connsiteY10" fmla="*/ 1328728 h 1354350"/>
                <a:gd name="connsiteX11" fmla="*/ 0 w 2386730"/>
                <a:gd name="connsiteY11" fmla="*/ 1106750 h 1354350"/>
                <a:gd name="connsiteX12" fmla="*/ 0 w 2386730"/>
                <a:gd name="connsiteY12" fmla="*/ 218863 h 1354350"/>
                <a:gd name="connsiteX0" fmla="*/ 0 w 2386730"/>
                <a:gd name="connsiteY0" fmla="*/ 218863 h 1373694"/>
                <a:gd name="connsiteX1" fmla="*/ 410822 w 2386730"/>
                <a:gd name="connsiteY1" fmla="*/ 56520 h 1373694"/>
                <a:gd name="connsiteX2" fmla="*/ 890925 w 2386730"/>
                <a:gd name="connsiteY2" fmla="*/ 9786 h 1373694"/>
                <a:gd name="connsiteX3" fmla="*/ 1484378 w 2386730"/>
                <a:gd name="connsiteY3" fmla="*/ 15995 h 1373694"/>
                <a:gd name="connsiteX4" fmla="*/ 2014327 w 2386730"/>
                <a:gd name="connsiteY4" fmla="*/ 16763 h 1373694"/>
                <a:gd name="connsiteX5" fmla="*/ 2355574 w 2386730"/>
                <a:gd name="connsiteY5" fmla="*/ 218863 h 1373694"/>
                <a:gd name="connsiteX6" fmla="*/ 2386666 w 2386730"/>
                <a:gd name="connsiteY6" fmla="*/ 554945 h 1373694"/>
                <a:gd name="connsiteX7" fmla="*/ 2355574 w 2386730"/>
                <a:gd name="connsiteY7" fmla="*/ 1106750 h 1373694"/>
                <a:gd name="connsiteX8" fmla="*/ 2133596 w 2386730"/>
                <a:gd name="connsiteY8" fmla="*/ 1328728 h 1373694"/>
                <a:gd name="connsiteX9" fmla="*/ 1817437 w 2386730"/>
                <a:gd name="connsiteY9" fmla="*/ 1354288 h 1373694"/>
                <a:gd name="connsiteX10" fmla="*/ 848537 w 2386730"/>
                <a:gd name="connsiteY10" fmla="*/ 1372455 h 1373694"/>
                <a:gd name="connsiteX11" fmla="*/ 221978 w 2386730"/>
                <a:gd name="connsiteY11" fmla="*/ 1328728 h 1373694"/>
                <a:gd name="connsiteX12" fmla="*/ 0 w 2386730"/>
                <a:gd name="connsiteY12" fmla="*/ 1106750 h 1373694"/>
                <a:gd name="connsiteX13" fmla="*/ 0 w 2386730"/>
                <a:gd name="connsiteY13" fmla="*/ 218863 h 1373694"/>
                <a:gd name="connsiteX0" fmla="*/ 35585 w 2422315"/>
                <a:gd name="connsiteY0" fmla="*/ 218863 h 1373694"/>
                <a:gd name="connsiteX1" fmla="*/ 446407 w 2422315"/>
                <a:gd name="connsiteY1" fmla="*/ 56520 h 1373694"/>
                <a:gd name="connsiteX2" fmla="*/ 926510 w 2422315"/>
                <a:gd name="connsiteY2" fmla="*/ 9786 h 1373694"/>
                <a:gd name="connsiteX3" fmla="*/ 1519963 w 2422315"/>
                <a:gd name="connsiteY3" fmla="*/ 15995 h 1373694"/>
                <a:gd name="connsiteX4" fmla="*/ 2049912 w 2422315"/>
                <a:gd name="connsiteY4" fmla="*/ 16763 h 1373694"/>
                <a:gd name="connsiteX5" fmla="*/ 2391159 w 2422315"/>
                <a:gd name="connsiteY5" fmla="*/ 218863 h 1373694"/>
                <a:gd name="connsiteX6" fmla="*/ 2422251 w 2422315"/>
                <a:gd name="connsiteY6" fmla="*/ 554945 h 1373694"/>
                <a:gd name="connsiteX7" fmla="*/ 2391159 w 2422315"/>
                <a:gd name="connsiteY7" fmla="*/ 1106750 h 1373694"/>
                <a:gd name="connsiteX8" fmla="*/ 2169181 w 2422315"/>
                <a:gd name="connsiteY8" fmla="*/ 1328728 h 1373694"/>
                <a:gd name="connsiteX9" fmla="*/ 1853022 w 2422315"/>
                <a:gd name="connsiteY9" fmla="*/ 1354288 h 1373694"/>
                <a:gd name="connsiteX10" fmla="*/ 884122 w 2422315"/>
                <a:gd name="connsiteY10" fmla="*/ 1372455 h 1373694"/>
                <a:gd name="connsiteX11" fmla="*/ 257563 w 2422315"/>
                <a:gd name="connsiteY11" fmla="*/ 1328728 h 1373694"/>
                <a:gd name="connsiteX12" fmla="*/ 35585 w 2422315"/>
                <a:gd name="connsiteY12" fmla="*/ 1106750 h 1373694"/>
                <a:gd name="connsiteX13" fmla="*/ 0 w 2422315"/>
                <a:gd name="connsiteY13" fmla="*/ 591278 h 1373694"/>
                <a:gd name="connsiteX14" fmla="*/ 35585 w 2422315"/>
                <a:gd name="connsiteY14" fmla="*/ 218863 h 1373694"/>
                <a:gd name="connsiteX0" fmla="*/ 35585 w 2422315"/>
                <a:gd name="connsiteY0" fmla="*/ 227276 h 1382107"/>
                <a:gd name="connsiteX1" fmla="*/ 452463 w 2422315"/>
                <a:gd name="connsiteY1" fmla="*/ 10432 h 1382107"/>
                <a:gd name="connsiteX2" fmla="*/ 926510 w 2422315"/>
                <a:gd name="connsiteY2" fmla="*/ 18199 h 1382107"/>
                <a:gd name="connsiteX3" fmla="*/ 1519963 w 2422315"/>
                <a:gd name="connsiteY3" fmla="*/ 24408 h 1382107"/>
                <a:gd name="connsiteX4" fmla="*/ 2049912 w 2422315"/>
                <a:gd name="connsiteY4" fmla="*/ 25176 h 1382107"/>
                <a:gd name="connsiteX5" fmla="*/ 2391159 w 2422315"/>
                <a:gd name="connsiteY5" fmla="*/ 227276 h 1382107"/>
                <a:gd name="connsiteX6" fmla="*/ 2422251 w 2422315"/>
                <a:gd name="connsiteY6" fmla="*/ 563358 h 1382107"/>
                <a:gd name="connsiteX7" fmla="*/ 2391159 w 2422315"/>
                <a:gd name="connsiteY7" fmla="*/ 1115163 h 1382107"/>
                <a:gd name="connsiteX8" fmla="*/ 2169181 w 2422315"/>
                <a:gd name="connsiteY8" fmla="*/ 1337141 h 1382107"/>
                <a:gd name="connsiteX9" fmla="*/ 1853022 w 2422315"/>
                <a:gd name="connsiteY9" fmla="*/ 1362701 h 1382107"/>
                <a:gd name="connsiteX10" fmla="*/ 884122 w 2422315"/>
                <a:gd name="connsiteY10" fmla="*/ 1380868 h 1382107"/>
                <a:gd name="connsiteX11" fmla="*/ 257563 w 2422315"/>
                <a:gd name="connsiteY11" fmla="*/ 1337141 h 1382107"/>
                <a:gd name="connsiteX12" fmla="*/ 35585 w 2422315"/>
                <a:gd name="connsiteY12" fmla="*/ 1115163 h 1382107"/>
                <a:gd name="connsiteX13" fmla="*/ 0 w 2422315"/>
                <a:gd name="connsiteY13" fmla="*/ 599691 h 1382107"/>
                <a:gd name="connsiteX14" fmla="*/ 35585 w 2422315"/>
                <a:gd name="connsiteY14" fmla="*/ 227276 h 1382107"/>
                <a:gd name="connsiteX0" fmla="*/ 35585 w 2422315"/>
                <a:gd name="connsiteY0" fmla="*/ 227276 h 1382107"/>
                <a:gd name="connsiteX1" fmla="*/ 452463 w 2422315"/>
                <a:gd name="connsiteY1" fmla="*/ 10432 h 1382107"/>
                <a:gd name="connsiteX2" fmla="*/ 926510 w 2422315"/>
                <a:gd name="connsiteY2" fmla="*/ 18199 h 1382107"/>
                <a:gd name="connsiteX3" fmla="*/ 1519963 w 2422315"/>
                <a:gd name="connsiteY3" fmla="*/ 24408 h 1382107"/>
                <a:gd name="connsiteX4" fmla="*/ 2049912 w 2422315"/>
                <a:gd name="connsiteY4" fmla="*/ 25176 h 1382107"/>
                <a:gd name="connsiteX5" fmla="*/ 2391159 w 2422315"/>
                <a:gd name="connsiteY5" fmla="*/ 227276 h 1382107"/>
                <a:gd name="connsiteX6" fmla="*/ 2422251 w 2422315"/>
                <a:gd name="connsiteY6" fmla="*/ 563358 h 1382107"/>
                <a:gd name="connsiteX7" fmla="*/ 2391159 w 2422315"/>
                <a:gd name="connsiteY7" fmla="*/ 1115163 h 1382107"/>
                <a:gd name="connsiteX8" fmla="*/ 2169181 w 2422315"/>
                <a:gd name="connsiteY8" fmla="*/ 1337141 h 1382107"/>
                <a:gd name="connsiteX9" fmla="*/ 1853022 w 2422315"/>
                <a:gd name="connsiteY9" fmla="*/ 1362701 h 1382107"/>
                <a:gd name="connsiteX10" fmla="*/ 884122 w 2422315"/>
                <a:gd name="connsiteY10" fmla="*/ 1380868 h 1382107"/>
                <a:gd name="connsiteX11" fmla="*/ 257563 w 2422315"/>
                <a:gd name="connsiteY11" fmla="*/ 1337141 h 1382107"/>
                <a:gd name="connsiteX12" fmla="*/ 35585 w 2422315"/>
                <a:gd name="connsiteY12" fmla="*/ 1115163 h 1382107"/>
                <a:gd name="connsiteX13" fmla="*/ 0 w 2422315"/>
                <a:gd name="connsiteY13" fmla="*/ 599691 h 1382107"/>
                <a:gd name="connsiteX14" fmla="*/ 35585 w 2422315"/>
                <a:gd name="connsiteY14" fmla="*/ 227276 h 1382107"/>
                <a:gd name="connsiteX0" fmla="*/ 35585 w 2422315"/>
                <a:gd name="connsiteY0" fmla="*/ 219880 h 1374711"/>
                <a:gd name="connsiteX1" fmla="*/ 452463 w 2422315"/>
                <a:gd name="connsiteY1" fmla="*/ 3036 h 1374711"/>
                <a:gd name="connsiteX2" fmla="*/ 926510 w 2422315"/>
                <a:gd name="connsiteY2" fmla="*/ 10803 h 1374711"/>
                <a:gd name="connsiteX3" fmla="*/ 1519963 w 2422315"/>
                <a:gd name="connsiteY3" fmla="*/ 17012 h 1374711"/>
                <a:gd name="connsiteX4" fmla="*/ 2049912 w 2422315"/>
                <a:gd name="connsiteY4" fmla="*/ 17780 h 1374711"/>
                <a:gd name="connsiteX5" fmla="*/ 2391159 w 2422315"/>
                <a:gd name="connsiteY5" fmla="*/ 219880 h 1374711"/>
                <a:gd name="connsiteX6" fmla="*/ 2422251 w 2422315"/>
                <a:gd name="connsiteY6" fmla="*/ 555962 h 1374711"/>
                <a:gd name="connsiteX7" fmla="*/ 2391159 w 2422315"/>
                <a:gd name="connsiteY7" fmla="*/ 1107767 h 1374711"/>
                <a:gd name="connsiteX8" fmla="*/ 2169181 w 2422315"/>
                <a:gd name="connsiteY8" fmla="*/ 1329745 h 1374711"/>
                <a:gd name="connsiteX9" fmla="*/ 1853022 w 2422315"/>
                <a:gd name="connsiteY9" fmla="*/ 1355305 h 1374711"/>
                <a:gd name="connsiteX10" fmla="*/ 884122 w 2422315"/>
                <a:gd name="connsiteY10" fmla="*/ 1373472 h 1374711"/>
                <a:gd name="connsiteX11" fmla="*/ 257563 w 2422315"/>
                <a:gd name="connsiteY11" fmla="*/ 1329745 h 1374711"/>
                <a:gd name="connsiteX12" fmla="*/ 35585 w 2422315"/>
                <a:gd name="connsiteY12" fmla="*/ 1107767 h 1374711"/>
                <a:gd name="connsiteX13" fmla="*/ 0 w 2422315"/>
                <a:gd name="connsiteY13" fmla="*/ 592295 h 1374711"/>
                <a:gd name="connsiteX14" fmla="*/ 35585 w 2422315"/>
                <a:gd name="connsiteY14" fmla="*/ 219880 h 1374711"/>
                <a:gd name="connsiteX0" fmla="*/ 35585 w 2422315"/>
                <a:gd name="connsiteY0" fmla="*/ 218863 h 1373694"/>
                <a:gd name="connsiteX1" fmla="*/ 410073 w 2422315"/>
                <a:gd name="connsiteY1" fmla="*/ 62575 h 1373694"/>
                <a:gd name="connsiteX2" fmla="*/ 926510 w 2422315"/>
                <a:gd name="connsiteY2" fmla="*/ 9786 h 1373694"/>
                <a:gd name="connsiteX3" fmla="*/ 1519963 w 2422315"/>
                <a:gd name="connsiteY3" fmla="*/ 15995 h 1373694"/>
                <a:gd name="connsiteX4" fmla="*/ 2049912 w 2422315"/>
                <a:gd name="connsiteY4" fmla="*/ 16763 h 1373694"/>
                <a:gd name="connsiteX5" fmla="*/ 2391159 w 2422315"/>
                <a:gd name="connsiteY5" fmla="*/ 218863 h 1373694"/>
                <a:gd name="connsiteX6" fmla="*/ 2422251 w 2422315"/>
                <a:gd name="connsiteY6" fmla="*/ 554945 h 1373694"/>
                <a:gd name="connsiteX7" fmla="*/ 2391159 w 2422315"/>
                <a:gd name="connsiteY7" fmla="*/ 1106750 h 1373694"/>
                <a:gd name="connsiteX8" fmla="*/ 2169181 w 2422315"/>
                <a:gd name="connsiteY8" fmla="*/ 1328728 h 1373694"/>
                <a:gd name="connsiteX9" fmla="*/ 1853022 w 2422315"/>
                <a:gd name="connsiteY9" fmla="*/ 1354288 h 1373694"/>
                <a:gd name="connsiteX10" fmla="*/ 884122 w 2422315"/>
                <a:gd name="connsiteY10" fmla="*/ 1372455 h 1373694"/>
                <a:gd name="connsiteX11" fmla="*/ 257563 w 2422315"/>
                <a:gd name="connsiteY11" fmla="*/ 1328728 h 1373694"/>
                <a:gd name="connsiteX12" fmla="*/ 35585 w 2422315"/>
                <a:gd name="connsiteY12" fmla="*/ 1106750 h 1373694"/>
                <a:gd name="connsiteX13" fmla="*/ 0 w 2422315"/>
                <a:gd name="connsiteY13" fmla="*/ 591278 h 1373694"/>
                <a:gd name="connsiteX14" fmla="*/ 35585 w 2422315"/>
                <a:gd name="connsiteY14" fmla="*/ 218863 h 1373694"/>
                <a:gd name="connsiteX0" fmla="*/ 35585 w 2422315"/>
                <a:gd name="connsiteY0" fmla="*/ 218863 h 1373694"/>
                <a:gd name="connsiteX1" fmla="*/ 410073 w 2422315"/>
                <a:gd name="connsiteY1" fmla="*/ 62575 h 1373694"/>
                <a:gd name="connsiteX2" fmla="*/ 926510 w 2422315"/>
                <a:gd name="connsiteY2" fmla="*/ 9786 h 1373694"/>
                <a:gd name="connsiteX3" fmla="*/ 1519963 w 2422315"/>
                <a:gd name="connsiteY3" fmla="*/ 15995 h 1373694"/>
                <a:gd name="connsiteX4" fmla="*/ 2049912 w 2422315"/>
                <a:gd name="connsiteY4" fmla="*/ 16763 h 1373694"/>
                <a:gd name="connsiteX5" fmla="*/ 2391159 w 2422315"/>
                <a:gd name="connsiteY5" fmla="*/ 218863 h 1373694"/>
                <a:gd name="connsiteX6" fmla="*/ 2422251 w 2422315"/>
                <a:gd name="connsiteY6" fmla="*/ 554945 h 1373694"/>
                <a:gd name="connsiteX7" fmla="*/ 2391159 w 2422315"/>
                <a:gd name="connsiteY7" fmla="*/ 1106750 h 1373694"/>
                <a:gd name="connsiteX8" fmla="*/ 2169181 w 2422315"/>
                <a:gd name="connsiteY8" fmla="*/ 1328728 h 1373694"/>
                <a:gd name="connsiteX9" fmla="*/ 1853022 w 2422315"/>
                <a:gd name="connsiteY9" fmla="*/ 1354288 h 1373694"/>
                <a:gd name="connsiteX10" fmla="*/ 884122 w 2422315"/>
                <a:gd name="connsiteY10" fmla="*/ 1372455 h 1373694"/>
                <a:gd name="connsiteX11" fmla="*/ 257563 w 2422315"/>
                <a:gd name="connsiteY11" fmla="*/ 1328728 h 1373694"/>
                <a:gd name="connsiteX12" fmla="*/ 35585 w 2422315"/>
                <a:gd name="connsiteY12" fmla="*/ 1106750 h 1373694"/>
                <a:gd name="connsiteX13" fmla="*/ 0 w 2422315"/>
                <a:gd name="connsiteY13" fmla="*/ 591278 h 1373694"/>
                <a:gd name="connsiteX14" fmla="*/ 35585 w 2422315"/>
                <a:gd name="connsiteY14" fmla="*/ 218863 h 1373694"/>
                <a:gd name="connsiteX0" fmla="*/ 35585 w 2404214"/>
                <a:gd name="connsiteY0" fmla="*/ 218863 h 1373694"/>
                <a:gd name="connsiteX1" fmla="*/ 410073 w 2404214"/>
                <a:gd name="connsiteY1" fmla="*/ 62575 h 1373694"/>
                <a:gd name="connsiteX2" fmla="*/ 926510 w 2404214"/>
                <a:gd name="connsiteY2" fmla="*/ 9786 h 1373694"/>
                <a:gd name="connsiteX3" fmla="*/ 1519963 w 2404214"/>
                <a:gd name="connsiteY3" fmla="*/ 15995 h 1373694"/>
                <a:gd name="connsiteX4" fmla="*/ 2049912 w 2404214"/>
                <a:gd name="connsiteY4" fmla="*/ 16763 h 1373694"/>
                <a:gd name="connsiteX5" fmla="*/ 2391159 w 2404214"/>
                <a:gd name="connsiteY5" fmla="*/ 218863 h 1373694"/>
                <a:gd name="connsiteX6" fmla="*/ 2404084 w 2404214"/>
                <a:gd name="connsiteY6" fmla="*/ 651836 h 1373694"/>
                <a:gd name="connsiteX7" fmla="*/ 2391159 w 2404214"/>
                <a:gd name="connsiteY7" fmla="*/ 1106750 h 1373694"/>
                <a:gd name="connsiteX8" fmla="*/ 2169181 w 2404214"/>
                <a:gd name="connsiteY8" fmla="*/ 1328728 h 1373694"/>
                <a:gd name="connsiteX9" fmla="*/ 1853022 w 2404214"/>
                <a:gd name="connsiteY9" fmla="*/ 1354288 h 1373694"/>
                <a:gd name="connsiteX10" fmla="*/ 884122 w 2404214"/>
                <a:gd name="connsiteY10" fmla="*/ 1372455 h 1373694"/>
                <a:gd name="connsiteX11" fmla="*/ 257563 w 2404214"/>
                <a:gd name="connsiteY11" fmla="*/ 1328728 h 1373694"/>
                <a:gd name="connsiteX12" fmla="*/ 35585 w 2404214"/>
                <a:gd name="connsiteY12" fmla="*/ 1106750 h 1373694"/>
                <a:gd name="connsiteX13" fmla="*/ 0 w 2404214"/>
                <a:gd name="connsiteY13" fmla="*/ 591278 h 1373694"/>
                <a:gd name="connsiteX14" fmla="*/ 35585 w 2404214"/>
                <a:gd name="connsiteY14" fmla="*/ 218863 h 1373694"/>
                <a:gd name="connsiteX0" fmla="*/ 35585 w 2404214"/>
                <a:gd name="connsiteY0" fmla="*/ 218863 h 1373694"/>
                <a:gd name="connsiteX1" fmla="*/ 410073 w 2404214"/>
                <a:gd name="connsiteY1" fmla="*/ 62575 h 1373694"/>
                <a:gd name="connsiteX2" fmla="*/ 938621 w 2404214"/>
                <a:gd name="connsiteY2" fmla="*/ 46120 h 1373694"/>
                <a:gd name="connsiteX3" fmla="*/ 1519963 w 2404214"/>
                <a:gd name="connsiteY3" fmla="*/ 15995 h 1373694"/>
                <a:gd name="connsiteX4" fmla="*/ 2049912 w 2404214"/>
                <a:gd name="connsiteY4" fmla="*/ 16763 h 1373694"/>
                <a:gd name="connsiteX5" fmla="*/ 2391159 w 2404214"/>
                <a:gd name="connsiteY5" fmla="*/ 218863 h 1373694"/>
                <a:gd name="connsiteX6" fmla="*/ 2404084 w 2404214"/>
                <a:gd name="connsiteY6" fmla="*/ 651836 h 1373694"/>
                <a:gd name="connsiteX7" fmla="*/ 2391159 w 2404214"/>
                <a:gd name="connsiteY7" fmla="*/ 1106750 h 1373694"/>
                <a:gd name="connsiteX8" fmla="*/ 2169181 w 2404214"/>
                <a:gd name="connsiteY8" fmla="*/ 1328728 h 1373694"/>
                <a:gd name="connsiteX9" fmla="*/ 1853022 w 2404214"/>
                <a:gd name="connsiteY9" fmla="*/ 1354288 h 1373694"/>
                <a:gd name="connsiteX10" fmla="*/ 884122 w 2404214"/>
                <a:gd name="connsiteY10" fmla="*/ 1372455 h 1373694"/>
                <a:gd name="connsiteX11" fmla="*/ 257563 w 2404214"/>
                <a:gd name="connsiteY11" fmla="*/ 1328728 h 1373694"/>
                <a:gd name="connsiteX12" fmla="*/ 35585 w 2404214"/>
                <a:gd name="connsiteY12" fmla="*/ 1106750 h 1373694"/>
                <a:gd name="connsiteX13" fmla="*/ 0 w 2404214"/>
                <a:gd name="connsiteY13" fmla="*/ 591278 h 1373694"/>
                <a:gd name="connsiteX14" fmla="*/ 35585 w 2404214"/>
                <a:gd name="connsiteY14" fmla="*/ 218863 h 137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04214" h="1373694">
                  <a:moveTo>
                    <a:pt x="35585" y="218863"/>
                  </a:moveTo>
                  <a:cubicBezTo>
                    <a:pt x="35585" y="96268"/>
                    <a:pt x="202700" y="80741"/>
                    <a:pt x="410073" y="62575"/>
                  </a:cubicBezTo>
                  <a:cubicBezTo>
                    <a:pt x="665543" y="50942"/>
                    <a:pt x="671370" y="52746"/>
                    <a:pt x="938621" y="46120"/>
                  </a:cubicBezTo>
                  <a:cubicBezTo>
                    <a:pt x="1110482" y="35329"/>
                    <a:pt x="1332729" y="14832"/>
                    <a:pt x="1519963" y="15995"/>
                  </a:cubicBezTo>
                  <a:cubicBezTo>
                    <a:pt x="1707197" y="17158"/>
                    <a:pt x="1897648" y="-21086"/>
                    <a:pt x="2049912" y="16763"/>
                  </a:cubicBezTo>
                  <a:cubicBezTo>
                    <a:pt x="2172507" y="16763"/>
                    <a:pt x="2391159" y="96268"/>
                    <a:pt x="2391159" y="218863"/>
                  </a:cubicBezTo>
                  <a:cubicBezTo>
                    <a:pt x="2389412" y="338964"/>
                    <a:pt x="2405831" y="531735"/>
                    <a:pt x="2404084" y="651836"/>
                  </a:cubicBezTo>
                  <a:lnTo>
                    <a:pt x="2391159" y="1106750"/>
                  </a:lnTo>
                  <a:cubicBezTo>
                    <a:pt x="2391159" y="1229345"/>
                    <a:pt x="2291776" y="1328728"/>
                    <a:pt x="2169181" y="1328728"/>
                  </a:cubicBezTo>
                  <a:cubicBezTo>
                    <a:pt x="2069850" y="1327155"/>
                    <a:pt x="1952353" y="1355861"/>
                    <a:pt x="1853022" y="1354288"/>
                  </a:cubicBezTo>
                  <a:cubicBezTo>
                    <a:pt x="1536111" y="1346214"/>
                    <a:pt x="1201033" y="1380529"/>
                    <a:pt x="884122" y="1372455"/>
                  </a:cubicBezTo>
                  <a:lnTo>
                    <a:pt x="257563" y="1328728"/>
                  </a:lnTo>
                  <a:cubicBezTo>
                    <a:pt x="134968" y="1328728"/>
                    <a:pt x="35585" y="1229345"/>
                    <a:pt x="35585" y="1106750"/>
                  </a:cubicBezTo>
                  <a:cubicBezTo>
                    <a:pt x="33816" y="930889"/>
                    <a:pt x="1769" y="767139"/>
                    <a:pt x="0" y="591278"/>
                  </a:cubicBezTo>
                  <a:lnTo>
                    <a:pt x="35585" y="218863"/>
                  </a:lnTo>
                  <a:close/>
                </a:path>
              </a:pathLst>
            </a:custGeom>
            <a:solidFill>
              <a:srgbClr val="F4899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Verdana" panose="020B0604030504040204"/>
                <a:ea typeface="+mn-ea"/>
                <a:cs typeface="+mn-cs"/>
              </a:endParaRPr>
            </a:p>
          </p:txBody>
        </p:sp>
        <p:sp>
          <p:nvSpPr>
            <p:cNvPr id="12" name="Right Arrow 12">
              <a:extLst>
                <a:ext uri="{FF2B5EF4-FFF2-40B4-BE49-F238E27FC236}">
                  <a16:creationId xmlns:a16="http://schemas.microsoft.com/office/drawing/2014/main" id="{F9321020-D089-89F2-83B9-D51827E4A4BF}"/>
                </a:ext>
              </a:extLst>
            </p:cNvPr>
            <p:cNvSpPr/>
            <p:nvPr/>
          </p:nvSpPr>
          <p:spPr>
            <a:xfrm rot="5400000">
              <a:off x="9850027" y="3681663"/>
              <a:ext cx="826361" cy="266223"/>
            </a:xfrm>
            <a:custGeom>
              <a:avLst/>
              <a:gdLst>
                <a:gd name="connsiteX0" fmla="*/ 0 w 2563062"/>
                <a:gd name="connsiteY0" fmla="*/ 322641 h 1290565"/>
                <a:gd name="connsiteX1" fmla="*/ 1917780 w 2563062"/>
                <a:gd name="connsiteY1" fmla="*/ 322641 h 1290565"/>
                <a:gd name="connsiteX2" fmla="*/ 1917780 w 2563062"/>
                <a:gd name="connsiteY2" fmla="*/ 0 h 1290565"/>
                <a:gd name="connsiteX3" fmla="*/ 2563062 w 2563062"/>
                <a:gd name="connsiteY3" fmla="*/ 645283 h 1290565"/>
                <a:gd name="connsiteX4" fmla="*/ 1917780 w 2563062"/>
                <a:gd name="connsiteY4" fmla="*/ 1290565 h 1290565"/>
                <a:gd name="connsiteX5" fmla="*/ 1917780 w 2563062"/>
                <a:gd name="connsiteY5" fmla="*/ 967924 h 1290565"/>
                <a:gd name="connsiteX6" fmla="*/ 0 w 2563062"/>
                <a:gd name="connsiteY6" fmla="*/ 967924 h 1290565"/>
                <a:gd name="connsiteX7" fmla="*/ 0 w 2563062"/>
                <a:gd name="connsiteY7" fmla="*/ 322641 h 1290565"/>
                <a:gd name="connsiteX0" fmla="*/ 0 w 2563062"/>
                <a:gd name="connsiteY0" fmla="*/ 322641 h 1290565"/>
                <a:gd name="connsiteX1" fmla="*/ 869368 w 2563062"/>
                <a:gd name="connsiteY1" fmla="*/ 282903 h 1290565"/>
                <a:gd name="connsiteX2" fmla="*/ 1917780 w 2563062"/>
                <a:gd name="connsiteY2" fmla="*/ 322641 h 1290565"/>
                <a:gd name="connsiteX3" fmla="*/ 1917780 w 2563062"/>
                <a:gd name="connsiteY3" fmla="*/ 0 h 1290565"/>
                <a:gd name="connsiteX4" fmla="*/ 2563062 w 2563062"/>
                <a:gd name="connsiteY4" fmla="*/ 645283 h 1290565"/>
                <a:gd name="connsiteX5" fmla="*/ 1917780 w 2563062"/>
                <a:gd name="connsiteY5" fmla="*/ 1290565 h 1290565"/>
                <a:gd name="connsiteX6" fmla="*/ 1917780 w 2563062"/>
                <a:gd name="connsiteY6" fmla="*/ 967924 h 1290565"/>
                <a:gd name="connsiteX7" fmla="*/ 0 w 2563062"/>
                <a:gd name="connsiteY7" fmla="*/ 967924 h 1290565"/>
                <a:gd name="connsiteX8" fmla="*/ 0 w 2563062"/>
                <a:gd name="connsiteY8" fmla="*/ 322641 h 1290565"/>
                <a:gd name="connsiteX0" fmla="*/ 0 w 2563062"/>
                <a:gd name="connsiteY0" fmla="*/ 322641 h 1290565"/>
                <a:gd name="connsiteX1" fmla="*/ 869368 w 2563062"/>
                <a:gd name="connsiteY1" fmla="*/ 282903 h 1290565"/>
                <a:gd name="connsiteX2" fmla="*/ 1917780 w 2563062"/>
                <a:gd name="connsiteY2" fmla="*/ 322641 h 1290565"/>
                <a:gd name="connsiteX3" fmla="*/ 1917780 w 2563062"/>
                <a:gd name="connsiteY3" fmla="*/ 0 h 1290565"/>
                <a:gd name="connsiteX4" fmla="*/ 2563062 w 2563062"/>
                <a:gd name="connsiteY4" fmla="*/ 645283 h 1290565"/>
                <a:gd name="connsiteX5" fmla="*/ 1917780 w 2563062"/>
                <a:gd name="connsiteY5" fmla="*/ 1290565 h 1290565"/>
                <a:gd name="connsiteX6" fmla="*/ 1917780 w 2563062"/>
                <a:gd name="connsiteY6" fmla="*/ 967924 h 1290565"/>
                <a:gd name="connsiteX7" fmla="*/ 1201877 w 2563062"/>
                <a:gd name="connsiteY7" fmla="*/ 1007298 h 1290565"/>
                <a:gd name="connsiteX8" fmla="*/ 0 w 2563062"/>
                <a:gd name="connsiteY8" fmla="*/ 967924 h 1290565"/>
                <a:gd name="connsiteX9" fmla="*/ 0 w 2563062"/>
                <a:gd name="connsiteY9" fmla="*/ 322641 h 1290565"/>
                <a:gd name="connsiteX0" fmla="*/ 0 w 2563062"/>
                <a:gd name="connsiteY0" fmla="*/ 322641 h 1290565"/>
                <a:gd name="connsiteX1" fmla="*/ 869368 w 2563062"/>
                <a:gd name="connsiteY1" fmla="*/ 282903 h 1290565"/>
                <a:gd name="connsiteX2" fmla="*/ 1917780 w 2563062"/>
                <a:gd name="connsiteY2" fmla="*/ 322641 h 1290565"/>
                <a:gd name="connsiteX3" fmla="*/ 1917780 w 2563062"/>
                <a:gd name="connsiteY3" fmla="*/ 0 h 1290565"/>
                <a:gd name="connsiteX4" fmla="*/ 2294406 w 2563062"/>
                <a:gd name="connsiteY4" fmla="*/ 271028 h 1290565"/>
                <a:gd name="connsiteX5" fmla="*/ 2563062 w 2563062"/>
                <a:gd name="connsiteY5" fmla="*/ 645283 h 1290565"/>
                <a:gd name="connsiteX6" fmla="*/ 1917780 w 2563062"/>
                <a:gd name="connsiteY6" fmla="*/ 1290565 h 1290565"/>
                <a:gd name="connsiteX7" fmla="*/ 1917780 w 2563062"/>
                <a:gd name="connsiteY7" fmla="*/ 967924 h 1290565"/>
                <a:gd name="connsiteX8" fmla="*/ 1201877 w 2563062"/>
                <a:gd name="connsiteY8" fmla="*/ 1007298 h 1290565"/>
                <a:gd name="connsiteX9" fmla="*/ 0 w 2563062"/>
                <a:gd name="connsiteY9" fmla="*/ 967924 h 1290565"/>
                <a:gd name="connsiteX10" fmla="*/ 0 w 2563062"/>
                <a:gd name="connsiteY10" fmla="*/ 322641 h 1290565"/>
                <a:gd name="connsiteX0" fmla="*/ 0 w 2563062"/>
                <a:gd name="connsiteY0" fmla="*/ 322641 h 1290565"/>
                <a:gd name="connsiteX1" fmla="*/ 869368 w 2563062"/>
                <a:gd name="connsiteY1" fmla="*/ 282903 h 1290565"/>
                <a:gd name="connsiteX2" fmla="*/ 1917780 w 2563062"/>
                <a:gd name="connsiteY2" fmla="*/ 322641 h 1290565"/>
                <a:gd name="connsiteX3" fmla="*/ 1917780 w 2563062"/>
                <a:gd name="connsiteY3" fmla="*/ 0 h 1290565"/>
                <a:gd name="connsiteX4" fmla="*/ 2294406 w 2563062"/>
                <a:gd name="connsiteY4" fmla="*/ 271028 h 1290565"/>
                <a:gd name="connsiteX5" fmla="*/ 2563062 w 2563062"/>
                <a:gd name="connsiteY5" fmla="*/ 645283 h 1290565"/>
                <a:gd name="connsiteX6" fmla="*/ 2318157 w 2563062"/>
                <a:gd name="connsiteY6" fmla="*/ 971672 h 1290565"/>
                <a:gd name="connsiteX7" fmla="*/ 1917780 w 2563062"/>
                <a:gd name="connsiteY7" fmla="*/ 1290565 h 1290565"/>
                <a:gd name="connsiteX8" fmla="*/ 1917780 w 2563062"/>
                <a:gd name="connsiteY8" fmla="*/ 967924 h 1290565"/>
                <a:gd name="connsiteX9" fmla="*/ 1201877 w 2563062"/>
                <a:gd name="connsiteY9" fmla="*/ 1007298 h 1290565"/>
                <a:gd name="connsiteX10" fmla="*/ 0 w 2563062"/>
                <a:gd name="connsiteY10" fmla="*/ 967924 h 1290565"/>
                <a:gd name="connsiteX11" fmla="*/ 0 w 2563062"/>
                <a:gd name="connsiteY11" fmla="*/ 322641 h 1290565"/>
                <a:gd name="connsiteX0" fmla="*/ 0 w 2563062"/>
                <a:gd name="connsiteY0" fmla="*/ 322641 h 1290565"/>
                <a:gd name="connsiteX1" fmla="*/ 869368 w 2563062"/>
                <a:gd name="connsiteY1" fmla="*/ 282903 h 1290565"/>
                <a:gd name="connsiteX2" fmla="*/ 1917780 w 2563062"/>
                <a:gd name="connsiteY2" fmla="*/ 322641 h 1290565"/>
                <a:gd name="connsiteX3" fmla="*/ 1917780 w 2563062"/>
                <a:gd name="connsiteY3" fmla="*/ 0 h 1290565"/>
                <a:gd name="connsiteX4" fmla="*/ 2294406 w 2563062"/>
                <a:gd name="connsiteY4" fmla="*/ 271028 h 1290565"/>
                <a:gd name="connsiteX5" fmla="*/ 2563062 w 2563062"/>
                <a:gd name="connsiteY5" fmla="*/ 645283 h 1290565"/>
                <a:gd name="connsiteX6" fmla="*/ 2239376 w 2563062"/>
                <a:gd name="connsiteY6" fmla="*/ 987061 h 1290565"/>
                <a:gd name="connsiteX7" fmla="*/ 1917780 w 2563062"/>
                <a:gd name="connsiteY7" fmla="*/ 1290565 h 1290565"/>
                <a:gd name="connsiteX8" fmla="*/ 1917780 w 2563062"/>
                <a:gd name="connsiteY8" fmla="*/ 967924 h 1290565"/>
                <a:gd name="connsiteX9" fmla="*/ 1201877 w 2563062"/>
                <a:gd name="connsiteY9" fmla="*/ 1007298 h 1290565"/>
                <a:gd name="connsiteX10" fmla="*/ 0 w 2563062"/>
                <a:gd name="connsiteY10" fmla="*/ 967924 h 1290565"/>
                <a:gd name="connsiteX11" fmla="*/ 0 w 2563062"/>
                <a:gd name="connsiteY11" fmla="*/ 322641 h 1290565"/>
                <a:gd name="connsiteX0" fmla="*/ 0 w 2563062"/>
                <a:gd name="connsiteY0" fmla="*/ 322641 h 1290565"/>
                <a:gd name="connsiteX1" fmla="*/ 869368 w 2563062"/>
                <a:gd name="connsiteY1" fmla="*/ 282903 h 1290565"/>
                <a:gd name="connsiteX2" fmla="*/ 1917780 w 2563062"/>
                <a:gd name="connsiteY2" fmla="*/ 322641 h 1290565"/>
                <a:gd name="connsiteX3" fmla="*/ 1917780 w 2563062"/>
                <a:gd name="connsiteY3" fmla="*/ 0 h 1290565"/>
                <a:gd name="connsiteX4" fmla="*/ 2284558 w 2563062"/>
                <a:gd name="connsiteY4" fmla="*/ 347986 h 1290565"/>
                <a:gd name="connsiteX5" fmla="*/ 2563062 w 2563062"/>
                <a:gd name="connsiteY5" fmla="*/ 645283 h 1290565"/>
                <a:gd name="connsiteX6" fmla="*/ 2239376 w 2563062"/>
                <a:gd name="connsiteY6" fmla="*/ 987061 h 1290565"/>
                <a:gd name="connsiteX7" fmla="*/ 1917780 w 2563062"/>
                <a:gd name="connsiteY7" fmla="*/ 1290565 h 1290565"/>
                <a:gd name="connsiteX8" fmla="*/ 1917780 w 2563062"/>
                <a:gd name="connsiteY8" fmla="*/ 967924 h 1290565"/>
                <a:gd name="connsiteX9" fmla="*/ 1201877 w 2563062"/>
                <a:gd name="connsiteY9" fmla="*/ 1007298 h 1290565"/>
                <a:gd name="connsiteX10" fmla="*/ 0 w 2563062"/>
                <a:gd name="connsiteY10" fmla="*/ 967924 h 1290565"/>
                <a:gd name="connsiteX11" fmla="*/ 0 w 2563062"/>
                <a:gd name="connsiteY11" fmla="*/ 322641 h 1290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63062" h="1290565">
                  <a:moveTo>
                    <a:pt x="0" y="322641"/>
                  </a:moveTo>
                  <a:cubicBezTo>
                    <a:pt x="317498" y="317312"/>
                    <a:pt x="551870" y="288232"/>
                    <a:pt x="869368" y="282903"/>
                  </a:cubicBezTo>
                  <a:lnTo>
                    <a:pt x="1917780" y="322641"/>
                  </a:lnTo>
                  <a:lnTo>
                    <a:pt x="1917780" y="0"/>
                  </a:lnTo>
                  <a:cubicBezTo>
                    <a:pt x="2019572" y="98259"/>
                    <a:pt x="2182766" y="249727"/>
                    <a:pt x="2284558" y="347986"/>
                  </a:cubicBezTo>
                  <a:lnTo>
                    <a:pt x="2563062" y="645283"/>
                  </a:lnTo>
                  <a:cubicBezTo>
                    <a:pt x="2469552" y="730329"/>
                    <a:pt x="2332886" y="902015"/>
                    <a:pt x="2239376" y="987061"/>
                  </a:cubicBezTo>
                  <a:lnTo>
                    <a:pt x="1917780" y="1290565"/>
                  </a:lnTo>
                  <a:lnTo>
                    <a:pt x="1917780" y="967924"/>
                  </a:lnTo>
                  <a:cubicBezTo>
                    <a:pt x="1631644" y="965215"/>
                    <a:pt x="1488013" y="1010007"/>
                    <a:pt x="1201877" y="1007298"/>
                  </a:cubicBezTo>
                  <a:lnTo>
                    <a:pt x="0" y="967924"/>
                  </a:lnTo>
                  <a:lnTo>
                    <a:pt x="0" y="322641"/>
                  </a:lnTo>
                  <a:close/>
                </a:path>
              </a:pathLst>
            </a:custGeom>
            <a:solidFill>
              <a:srgbClr val="2A9C9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Verdana" panose="020B0604030504040204"/>
                <a:ea typeface="+mn-ea"/>
                <a:cs typeface="+mn-cs"/>
              </a:endParaRPr>
            </a:p>
          </p:txBody>
        </p:sp>
        <p:sp>
          <p:nvSpPr>
            <p:cNvPr id="13" name="Right Arrow 12">
              <a:extLst>
                <a:ext uri="{FF2B5EF4-FFF2-40B4-BE49-F238E27FC236}">
                  <a16:creationId xmlns:a16="http://schemas.microsoft.com/office/drawing/2014/main" id="{6F79B6EF-71BC-1E7D-3349-FCC58ADF7022}"/>
                </a:ext>
              </a:extLst>
            </p:cNvPr>
            <p:cNvSpPr/>
            <p:nvPr/>
          </p:nvSpPr>
          <p:spPr>
            <a:xfrm rot="10800000">
              <a:off x="8779942" y="4983812"/>
              <a:ext cx="801794" cy="274379"/>
            </a:xfrm>
            <a:custGeom>
              <a:avLst/>
              <a:gdLst>
                <a:gd name="connsiteX0" fmla="*/ 0 w 2563062"/>
                <a:gd name="connsiteY0" fmla="*/ 322641 h 1290565"/>
                <a:gd name="connsiteX1" fmla="*/ 1917780 w 2563062"/>
                <a:gd name="connsiteY1" fmla="*/ 322641 h 1290565"/>
                <a:gd name="connsiteX2" fmla="*/ 1917780 w 2563062"/>
                <a:gd name="connsiteY2" fmla="*/ 0 h 1290565"/>
                <a:gd name="connsiteX3" fmla="*/ 2563062 w 2563062"/>
                <a:gd name="connsiteY3" fmla="*/ 645283 h 1290565"/>
                <a:gd name="connsiteX4" fmla="*/ 1917780 w 2563062"/>
                <a:gd name="connsiteY4" fmla="*/ 1290565 h 1290565"/>
                <a:gd name="connsiteX5" fmla="*/ 1917780 w 2563062"/>
                <a:gd name="connsiteY5" fmla="*/ 967924 h 1290565"/>
                <a:gd name="connsiteX6" fmla="*/ 0 w 2563062"/>
                <a:gd name="connsiteY6" fmla="*/ 967924 h 1290565"/>
                <a:gd name="connsiteX7" fmla="*/ 0 w 2563062"/>
                <a:gd name="connsiteY7" fmla="*/ 322641 h 1290565"/>
                <a:gd name="connsiteX0" fmla="*/ 0 w 2563062"/>
                <a:gd name="connsiteY0" fmla="*/ 322641 h 1290565"/>
                <a:gd name="connsiteX1" fmla="*/ 869368 w 2563062"/>
                <a:gd name="connsiteY1" fmla="*/ 282903 h 1290565"/>
                <a:gd name="connsiteX2" fmla="*/ 1917780 w 2563062"/>
                <a:gd name="connsiteY2" fmla="*/ 322641 h 1290565"/>
                <a:gd name="connsiteX3" fmla="*/ 1917780 w 2563062"/>
                <a:gd name="connsiteY3" fmla="*/ 0 h 1290565"/>
                <a:gd name="connsiteX4" fmla="*/ 2563062 w 2563062"/>
                <a:gd name="connsiteY4" fmla="*/ 645283 h 1290565"/>
                <a:gd name="connsiteX5" fmla="*/ 1917780 w 2563062"/>
                <a:gd name="connsiteY5" fmla="*/ 1290565 h 1290565"/>
                <a:gd name="connsiteX6" fmla="*/ 1917780 w 2563062"/>
                <a:gd name="connsiteY6" fmla="*/ 967924 h 1290565"/>
                <a:gd name="connsiteX7" fmla="*/ 0 w 2563062"/>
                <a:gd name="connsiteY7" fmla="*/ 967924 h 1290565"/>
                <a:gd name="connsiteX8" fmla="*/ 0 w 2563062"/>
                <a:gd name="connsiteY8" fmla="*/ 322641 h 1290565"/>
                <a:gd name="connsiteX0" fmla="*/ 0 w 2563062"/>
                <a:gd name="connsiteY0" fmla="*/ 322641 h 1290565"/>
                <a:gd name="connsiteX1" fmla="*/ 869368 w 2563062"/>
                <a:gd name="connsiteY1" fmla="*/ 282903 h 1290565"/>
                <a:gd name="connsiteX2" fmla="*/ 1917780 w 2563062"/>
                <a:gd name="connsiteY2" fmla="*/ 322641 h 1290565"/>
                <a:gd name="connsiteX3" fmla="*/ 1917780 w 2563062"/>
                <a:gd name="connsiteY3" fmla="*/ 0 h 1290565"/>
                <a:gd name="connsiteX4" fmla="*/ 2563062 w 2563062"/>
                <a:gd name="connsiteY4" fmla="*/ 645283 h 1290565"/>
                <a:gd name="connsiteX5" fmla="*/ 1917780 w 2563062"/>
                <a:gd name="connsiteY5" fmla="*/ 1290565 h 1290565"/>
                <a:gd name="connsiteX6" fmla="*/ 1917780 w 2563062"/>
                <a:gd name="connsiteY6" fmla="*/ 967924 h 1290565"/>
                <a:gd name="connsiteX7" fmla="*/ 1201877 w 2563062"/>
                <a:gd name="connsiteY7" fmla="*/ 1007298 h 1290565"/>
                <a:gd name="connsiteX8" fmla="*/ 0 w 2563062"/>
                <a:gd name="connsiteY8" fmla="*/ 967924 h 1290565"/>
                <a:gd name="connsiteX9" fmla="*/ 0 w 2563062"/>
                <a:gd name="connsiteY9" fmla="*/ 322641 h 1290565"/>
                <a:gd name="connsiteX0" fmla="*/ 0 w 2563062"/>
                <a:gd name="connsiteY0" fmla="*/ 322641 h 1290565"/>
                <a:gd name="connsiteX1" fmla="*/ 869368 w 2563062"/>
                <a:gd name="connsiteY1" fmla="*/ 282903 h 1290565"/>
                <a:gd name="connsiteX2" fmla="*/ 1917780 w 2563062"/>
                <a:gd name="connsiteY2" fmla="*/ 322641 h 1290565"/>
                <a:gd name="connsiteX3" fmla="*/ 1917780 w 2563062"/>
                <a:gd name="connsiteY3" fmla="*/ 0 h 1290565"/>
                <a:gd name="connsiteX4" fmla="*/ 2294406 w 2563062"/>
                <a:gd name="connsiteY4" fmla="*/ 271028 h 1290565"/>
                <a:gd name="connsiteX5" fmla="*/ 2563062 w 2563062"/>
                <a:gd name="connsiteY5" fmla="*/ 645283 h 1290565"/>
                <a:gd name="connsiteX6" fmla="*/ 1917780 w 2563062"/>
                <a:gd name="connsiteY6" fmla="*/ 1290565 h 1290565"/>
                <a:gd name="connsiteX7" fmla="*/ 1917780 w 2563062"/>
                <a:gd name="connsiteY7" fmla="*/ 967924 h 1290565"/>
                <a:gd name="connsiteX8" fmla="*/ 1201877 w 2563062"/>
                <a:gd name="connsiteY8" fmla="*/ 1007298 h 1290565"/>
                <a:gd name="connsiteX9" fmla="*/ 0 w 2563062"/>
                <a:gd name="connsiteY9" fmla="*/ 967924 h 1290565"/>
                <a:gd name="connsiteX10" fmla="*/ 0 w 2563062"/>
                <a:gd name="connsiteY10" fmla="*/ 322641 h 1290565"/>
                <a:gd name="connsiteX0" fmla="*/ 0 w 2563062"/>
                <a:gd name="connsiteY0" fmla="*/ 322641 h 1290565"/>
                <a:gd name="connsiteX1" fmla="*/ 869368 w 2563062"/>
                <a:gd name="connsiteY1" fmla="*/ 282903 h 1290565"/>
                <a:gd name="connsiteX2" fmla="*/ 1917780 w 2563062"/>
                <a:gd name="connsiteY2" fmla="*/ 322641 h 1290565"/>
                <a:gd name="connsiteX3" fmla="*/ 1917780 w 2563062"/>
                <a:gd name="connsiteY3" fmla="*/ 0 h 1290565"/>
                <a:gd name="connsiteX4" fmla="*/ 2294406 w 2563062"/>
                <a:gd name="connsiteY4" fmla="*/ 271028 h 1290565"/>
                <a:gd name="connsiteX5" fmla="*/ 2563062 w 2563062"/>
                <a:gd name="connsiteY5" fmla="*/ 645283 h 1290565"/>
                <a:gd name="connsiteX6" fmla="*/ 2318157 w 2563062"/>
                <a:gd name="connsiteY6" fmla="*/ 971672 h 1290565"/>
                <a:gd name="connsiteX7" fmla="*/ 1917780 w 2563062"/>
                <a:gd name="connsiteY7" fmla="*/ 1290565 h 1290565"/>
                <a:gd name="connsiteX8" fmla="*/ 1917780 w 2563062"/>
                <a:gd name="connsiteY8" fmla="*/ 967924 h 1290565"/>
                <a:gd name="connsiteX9" fmla="*/ 1201877 w 2563062"/>
                <a:gd name="connsiteY9" fmla="*/ 1007298 h 1290565"/>
                <a:gd name="connsiteX10" fmla="*/ 0 w 2563062"/>
                <a:gd name="connsiteY10" fmla="*/ 967924 h 1290565"/>
                <a:gd name="connsiteX11" fmla="*/ 0 w 2563062"/>
                <a:gd name="connsiteY11" fmla="*/ 322641 h 1290565"/>
                <a:gd name="connsiteX0" fmla="*/ 0 w 2563062"/>
                <a:gd name="connsiteY0" fmla="*/ 322641 h 1290565"/>
                <a:gd name="connsiteX1" fmla="*/ 869368 w 2563062"/>
                <a:gd name="connsiteY1" fmla="*/ 282903 h 1290565"/>
                <a:gd name="connsiteX2" fmla="*/ 1917780 w 2563062"/>
                <a:gd name="connsiteY2" fmla="*/ 322641 h 1290565"/>
                <a:gd name="connsiteX3" fmla="*/ 1917780 w 2563062"/>
                <a:gd name="connsiteY3" fmla="*/ 0 h 1290565"/>
                <a:gd name="connsiteX4" fmla="*/ 2294406 w 2563062"/>
                <a:gd name="connsiteY4" fmla="*/ 271028 h 1290565"/>
                <a:gd name="connsiteX5" fmla="*/ 2563062 w 2563062"/>
                <a:gd name="connsiteY5" fmla="*/ 645283 h 1290565"/>
                <a:gd name="connsiteX6" fmla="*/ 2226812 w 2563062"/>
                <a:gd name="connsiteY6" fmla="*/ 986605 h 1290565"/>
                <a:gd name="connsiteX7" fmla="*/ 1917780 w 2563062"/>
                <a:gd name="connsiteY7" fmla="*/ 1290565 h 1290565"/>
                <a:gd name="connsiteX8" fmla="*/ 1917780 w 2563062"/>
                <a:gd name="connsiteY8" fmla="*/ 967924 h 1290565"/>
                <a:gd name="connsiteX9" fmla="*/ 1201877 w 2563062"/>
                <a:gd name="connsiteY9" fmla="*/ 1007298 h 1290565"/>
                <a:gd name="connsiteX10" fmla="*/ 0 w 2563062"/>
                <a:gd name="connsiteY10" fmla="*/ 967924 h 1290565"/>
                <a:gd name="connsiteX11" fmla="*/ 0 w 2563062"/>
                <a:gd name="connsiteY11" fmla="*/ 322641 h 1290565"/>
                <a:gd name="connsiteX0" fmla="*/ 0 w 2563062"/>
                <a:gd name="connsiteY0" fmla="*/ 322641 h 1290565"/>
                <a:gd name="connsiteX1" fmla="*/ 869368 w 2563062"/>
                <a:gd name="connsiteY1" fmla="*/ 282903 h 1290565"/>
                <a:gd name="connsiteX2" fmla="*/ 1917780 w 2563062"/>
                <a:gd name="connsiteY2" fmla="*/ 322641 h 1290565"/>
                <a:gd name="connsiteX3" fmla="*/ 1917780 w 2563062"/>
                <a:gd name="connsiteY3" fmla="*/ 0 h 1290565"/>
                <a:gd name="connsiteX4" fmla="*/ 2294405 w 2563062"/>
                <a:gd name="connsiteY4" fmla="*/ 345699 h 1290565"/>
                <a:gd name="connsiteX5" fmla="*/ 2563062 w 2563062"/>
                <a:gd name="connsiteY5" fmla="*/ 645283 h 1290565"/>
                <a:gd name="connsiteX6" fmla="*/ 2226812 w 2563062"/>
                <a:gd name="connsiteY6" fmla="*/ 986605 h 1290565"/>
                <a:gd name="connsiteX7" fmla="*/ 1917780 w 2563062"/>
                <a:gd name="connsiteY7" fmla="*/ 1290565 h 1290565"/>
                <a:gd name="connsiteX8" fmla="*/ 1917780 w 2563062"/>
                <a:gd name="connsiteY8" fmla="*/ 967924 h 1290565"/>
                <a:gd name="connsiteX9" fmla="*/ 1201877 w 2563062"/>
                <a:gd name="connsiteY9" fmla="*/ 1007298 h 1290565"/>
                <a:gd name="connsiteX10" fmla="*/ 0 w 2563062"/>
                <a:gd name="connsiteY10" fmla="*/ 967924 h 1290565"/>
                <a:gd name="connsiteX11" fmla="*/ 0 w 2563062"/>
                <a:gd name="connsiteY11" fmla="*/ 322641 h 1290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63062" h="1290565">
                  <a:moveTo>
                    <a:pt x="0" y="322641"/>
                  </a:moveTo>
                  <a:cubicBezTo>
                    <a:pt x="317498" y="317312"/>
                    <a:pt x="551870" y="288232"/>
                    <a:pt x="869368" y="282903"/>
                  </a:cubicBezTo>
                  <a:lnTo>
                    <a:pt x="1917780" y="322641"/>
                  </a:lnTo>
                  <a:lnTo>
                    <a:pt x="1917780" y="0"/>
                  </a:lnTo>
                  <a:cubicBezTo>
                    <a:pt x="2019572" y="98259"/>
                    <a:pt x="2192613" y="247440"/>
                    <a:pt x="2294405" y="345699"/>
                  </a:cubicBezTo>
                  <a:lnTo>
                    <a:pt x="2563062" y="645283"/>
                  </a:lnTo>
                  <a:cubicBezTo>
                    <a:pt x="2469552" y="730329"/>
                    <a:pt x="2320322" y="901559"/>
                    <a:pt x="2226812" y="986605"/>
                  </a:cubicBezTo>
                  <a:lnTo>
                    <a:pt x="1917780" y="1290565"/>
                  </a:lnTo>
                  <a:lnTo>
                    <a:pt x="1917780" y="967924"/>
                  </a:lnTo>
                  <a:cubicBezTo>
                    <a:pt x="1631644" y="965215"/>
                    <a:pt x="1488013" y="1010007"/>
                    <a:pt x="1201877" y="1007298"/>
                  </a:cubicBezTo>
                  <a:lnTo>
                    <a:pt x="0" y="967924"/>
                  </a:lnTo>
                  <a:lnTo>
                    <a:pt x="0" y="322641"/>
                  </a:lnTo>
                  <a:close/>
                </a:path>
              </a:pathLst>
            </a:custGeom>
            <a:solidFill>
              <a:srgbClr val="F4899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Verdana" panose="020B0604030504040204"/>
                <a:ea typeface="+mn-ea"/>
                <a:cs typeface="+mn-cs"/>
              </a:endParaRPr>
            </a:p>
          </p:txBody>
        </p:sp>
        <p:sp>
          <p:nvSpPr>
            <p:cNvPr id="14" name="Right Arrow 12">
              <a:extLst>
                <a:ext uri="{FF2B5EF4-FFF2-40B4-BE49-F238E27FC236}">
                  <a16:creationId xmlns:a16="http://schemas.microsoft.com/office/drawing/2014/main" id="{14014D7A-F74B-E0A9-2EBF-500D56316808}"/>
                </a:ext>
              </a:extLst>
            </p:cNvPr>
            <p:cNvSpPr/>
            <p:nvPr/>
          </p:nvSpPr>
          <p:spPr>
            <a:xfrm rot="16200000">
              <a:off x="7098036" y="4265017"/>
              <a:ext cx="826359" cy="266225"/>
            </a:xfrm>
            <a:custGeom>
              <a:avLst/>
              <a:gdLst>
                <a:gd name="connsiteX0" fmla="*/ 0 w 2563062"/>
                <a:gd name="connsiteY0" fmla="*/ 322641 h 1290565"/>
                <a:gd name="connsiteX1" fmla="*/ 1917780 w 2563062"/>
                <a:gd name="connsiteY1" fmla="*/ 322641 h 1290565"/>
                <a:gd name="connsiteX2" fmla="*/ 1917780 w 2563062"/>
                <a:gd name="connsiteY2" fmla="*/ 0 h 1290565"/>
                <a:gd name="connsiteX3" fmla="*/ 2563062 w 2563062"/>
                <a:gd name="connsiteY3" fmla="*/ 645283 h 1290565"/>
                <a:gd name="connsiteX4" fmla="*/ 1917780 w 2563062"/>
                <a:gd name="connsiteY4" fmla="*/ 1290565 h 1290565"/>
                <a:gd name="connsiteX5" fmla="*/ 1917780 w 2563062"/>
                <a:gd name="connsiteY5" fmla="*/ 967924 h 1290565"/>
                <a:gd name="connsiteX6" fmla="*/ 0 w 2563062"/>
                <a:gd name="connsiteY6" fmla="*/ 967924 h 1290565"/>
                <a:gd name="connsiteX7" fmla="*/ 0 w 2563062"/>
                <a:gd name="connsiteY7" fmla="*/ 322641 h 1290565"/>
                <a:gd name="connsiteX0" fmla="*/ 0 w 2563062"/>
                <a:gd name="connsiteY0" fmla="*/ 322641 h 1290565"/>
                <a:gd name="connsiteX1" fmla="*/ 869368 w 2563062"/>
                <a:gd name="connsiteY1" fmla="*/ 282903 h 1290565"/>
                <a:gd name="connsiteX2" fmla="*/ 1917780 w 2563062"/>
                <a:gd name="connsiteY2" fmla="*/ 322641 h 1290565"/>
                <a:gd name="connsiteX3" fmla="*/ 1917780 w 2563062"/>
                <a:gd name="connsiteY3" fmla="*/ 0 h 1290565"/>
                <a:gd name="connsiteX4" fmla="*/ 2563062 w 2563062"/>
                <a:gd name="connsiteY4" fmla="*/ 645283 h 1290565"/>
                <a:gd name="connsiteX5" fmla="*/ 1917780 w 2563062"/>
                <a:gd name="connsiteY5" fmla="*/ 1290565 h 1290565"/>
                <a:gd name="connsiteX6" fmla="*/ 1917780 w 2563062"/>
                <a:gd name="connsiteY6" fmla="*/ 967924 h 1290565"/>
                <a:gd name="connsiteX7" fmla="*/ 0 w 2563062"/>
                <a:gd name="connsiteY7" fmla="*/ 967924 h 1290565"/>
                <a:gd name="connsiteX8" fmla="*/ 0 w 2563062"/>
                <a:gd name="connsiteY8" fmla="*/ 322641 h 1290565"/>
                <a:gd name="connsiteX0" fmla="*/ 0 w 2563062"/>
                <a:gd name="connsiteY0" fmla="*/ 322641 h 1290565"/>
                <a:gd name="connsiteX1" fmla="*/ 869368 w 2563062"/>
                <a:gd name="connsiteY1" fmla="*/ 282903 h 1290565"/>
                <a:gd name="connsiteX2" fmla="*/ 1917780 w 2563062"/>
                <a:gd name="connsiteY2" fmla="*/ 322641 h 1290565"/>
                <a:gd name="connsiteX3" fmla="*/ 1917780 w 2563062"/>
                <a:gd name="connsiteY3" fmla="*/ 0 h 1290565"/>
                <a:gd name="connsiteX4" fmla="*/ 2563062 w 2563062"/>
                <a:gd name="connsiteY4" fmla="*/ 645283 h 1290565"/>
                <a:gd name="connsiteX5" fmla="*/ 1917780 w 2563062"/>
                <a:gd name="connsiteY5" fmla="*/ 1290565 h 1290565"/>
                <a:gd name="connsiteX6" fmla="*/ 1917780 w 2563062"/>
                <a:gd name="connsiteY6" fmla="*/ 967924 h 1290565"/>
                <a:gd name="connsiteX7" fmla="*/ 1201877 w 2563062"/>
                <a:gd name="connsiteY7" fmla="*/ 1007298 h 1290565"/>
                <a:gd name="connsiteX8" fmla="*/ 0 w 2563062"/>
                <a:gd name="connsiteY8" fmla="*/ 967924 h 1290565"/>
                <a:gd name="connsiteX9" fmla="*/ 0 w 2563062"/>
                <a:gd name="connsiteY9" fmla="*/ 322641 h 1290565"/>
                <a:gd name="connsiteX0" fmla="*/ 0 w 2563062"/>
                <a:gd name="connsiteY0" fmla="*/ 322641 h 1290565"/>
                <a:gd name="connsiteX1" fmla="*/ 869368 w 2563062"/>
                <a:gd name="connsiteY1" fmla="*/ 282903 h 1290565"/>
                <a:gd name="connsiteX2" fmla="*/ 1917780 w 2563062"/>
                <a:gd name="connsiteY2" fmla="*/ 322641 h 1290565"/>
                <a:gd name="connsiteX3" fmla="*/ 1917780 w 2563062"/>
                <a:gd name="connsiteY3" fmla="*/ 0 h 1290565"/>
                <a:gd name="connsiteX4" fmla="*/ 2294406 w 2563062"/>
                <a:gd name="connsiteY4" fmla="*/ 271028 h 1290565"/>
                <a:gd name="connsiteX5" fmla="*/ 2563062 w 2563062"/>
                <a:gd name="connsiteY5" fmla="*/ 645283 h 1290565"/>
                <a:gd name="connsiteX6" fmla="*/ 1917780 w 2563062"/>
                <a:gd name="connsiteY6" fmla="*/ 1290565 h 1290565"/>
                <a:gd name="connsiteX7" fmla="*/ 1917780 w 2563062"/>
                <a:gd name="connsiteY7" fmla="*/ 967924 h 1290565"/>
                <a:gd name="connsiteX8" fmla="*/ 1201877 w 2563062"/>
                <a:gd name="connsiteY8" fmla="*/ 1007298 h 1290565"/>
                <a:gd name="connsiteX9" fmla="*/ 0 w 2563062"/>
                <a:gd name="connsiteY9" fmla="*/ 967924 h 1290565"/>
                <a:gd name="connsiteX10" fmla="*/ 0 w 2563062"/>
                <a:gd name="connsiteY10" fmla="*/ 322641 h 1290565"/>
                <a:gd name="connsiteX0" fmla="*/ 0 w 2563062"/>
                <a:gd name="connsiteY0" fmla="*/ 322641 h 1290565"/>
                <a:gd name="connsiteX1" fmla="*/ 869368 w 2563062"/>
                <a:gd name="connsiteY1" fmla="*/ 282903 h 1290565"/>
                <a:gd name="connsiteX2" fmla="*/ 1917780 w 2563062"/>
                <a:gd name="connsiteY2" fmla="*/ 322641 h 1290565"/>
                <a:gd name="connsiteX3" fmla="*/ 1917780 w 2563062"/>
                <a:gd name="connsiteY3" fmla="*/ 0 h 1290565"/>
                <a:gd name="connsiteX4" fmla="*/ 2294406 w 2563062"/>
                <a:gd name="connsiteY4" fmla="*/ 271028 h 1290565"/>
                <a:gd name="connsiteX5" fmla="*/ 2563062 w 2563062"/>
                <a:gd name="connsiteY5" fmla="*/ 645283 h 1290565"/>
                <a:gd name="connsiteX6" fmla="*/ 2318157 w 2563062"/>
                <a:gd name="connsiteY6" fmla="*/ 971672 h 1290565"/>
                <a:gd name="connsiteX7" fmla="*/ 1917780 w 2563062"/>
                <a:gd name="connsiteY7" fmla="*/ 1290565 h 1290565"/>
                <a:gd name="connsiteX8" fmla="*/ 1917780 w 2563062"/>
                <a:gd name="connsiteY8" fmla="*/ 967924 h 1290565"/>
                <a:gd name="connsiteX9" fmla="*/ 1201877 w 2563062"/>
                <a:gd name="connsiteY9" fmla="*/ 1007298 h 1290565"/>
                <a:gd name="connsiteX10" fmla="*/ 0 w 2563062"/>
                <a:gd name="connsiteY10" fmla="*/ 967924 h 1290565"/>
                <a:gd name="connsiteX11" fmla="*/ 0 w 2563062"/>
                <a:gd name="connsiteY11" fmla="*/ 322641 h 1290565"/>
                <a:gd name="connsiteX0" fmla="*/ 0 w 2563062"/>
                <a:gd name="connsiteY0" fmla="*/ 322641 h 1290565"/>
                <a:gd name="connsiteX1" fmla="*/ 869368 w 2563062"/>
                <a:gd name="connsiteY1" fmla="*/ 282903 h 1290565"/>
                <a:gd name="connsiteX2" fmla="*/ 1917780 w 2563062"/>
                <a:gd name="connsiteY2" fmla="*/ 322641 h 1290565"/>
                <a:gd name="connsiteX3" fmla="*/ 1917780 w 2563062"/>
                <a:gd name="connsiteY3" fmla="*/ 0 h 1290565"/>
                <a:gd name="connsiteX4" fmla="*/ 2245166 w 2563062"/>
                <a:gd name="connsiteY4" fmla="*/ 301810 h 1290565"/>
                <a:gd name="connsiteX5" fmla="*/ 2563062 w 2563062"/>
                <a:gd name="connsiteY5" fmla="*/ 645283 h 1290565"/>
                <a:gd name="connsiteX6" fmla="*/ 2318157 w 2563062"/>
                <a:gd name="connsiteY6" fmla="*/ 971672 h 1290565"/>
                <a:gd name="connsiteX7" fmla="*/ 1917780 w 2563062"/>
                <a:gd name="connsiteY7" fmla="*/ 1290565 h 1290565"/>
                <a:gd name="connsiteX8" fmla="*/ 1917780 w 2563062"/>
                <a:gd name="connsiteY8" fmla="*/ 967924 h 1290565"/>
                <a:gd name="connsiteX9" fmla="*/ 1201877 w 2563062"/>
                <a:gd name="connsiteY9" fmla="*/ 1007298 h 1290565"/>
                <a:gd name="connsiteX10" fmla="*/ 0 w 2563062"/>
                <a:gd name="connsiteY10" fmla="*/ 967924 h 1290565"/>
                <a:gd name="connsiteX11" fmla="*/ 0 w 2563062"/>
                <a:gd name="connsiteY11" fmla="*/ 322641 h 1290565"/>
                <a:gd name="connsiteX0" fmla="*/ 0 w 2563062"/>
                <a:gd name="connsiteY0" fmla="*/ 322641 h 1290565"/>
                <a:gd name="connsiteX1" fmla="*/ 869368 w 2563062"/>
                <a:gd name="connsiteY1" fmla="*/ 282903 h 1290565"/>
                <a:gd name="connsiteX2" fmla="*/ 1917780 w 2563062"/>
                <a:gd name="connsiteY2" fmla="*/ 322641 h 1290565"/>
                <a:gd name="connsiteX3" fmla="*/ 1917780 w 2563062"/>
                <a:gd name="connsiteY3" fmla="*/ 0 h 1290565"/>
                <a:gd name="connsiteX4" fmla="*/ 2245166 w 2563062"/>
                <a:gd name="connsiteY4" fmla="*/ 301810 h 1290565"/>
                <a:gd name="connsiteX5" fmla="*/ 2563062 w 2563062"/>
                <a:gd name="connsiteY5" fmla="*/ 645283 h 1290565"/>
                <a:gd name="connsiteX6" fmla="*/ 2278766 w 2563062"/>
                <a:gd name="connsiteY6" fmla="*/ 940890 h 1290565"/>
                <a:gd name="connsiteX7" fmla="*/ 1917780 w 2563062"/>
                <a:gd name="connsiteY7" fmla="*/ 1290565 h 1290565"/>
                <a:gd name="connsiteX8" fmla="*/ 1917780 w 2563062"/>
                <a:gd name="connsiteY8" fmla="*/ 967924 h 1290565"/>
                <a:gd name="connsiteX9" fmla="*/ 1201877 w 2563062"/>
                <a:gd name="connsiteY9" fmla="*/ 1007298 h 1290565"/>
                <a:gd name="connsiteX10" fmla="*/ 0 w 2563062"/>
                <a:gd name="connsiteY10" fmla="*/ 967924 h 1290565"/>
                <a:gd name="connsiteX11" fmla="*/ 0 w 2563062"/>
                <a:gd name="connsiteY11" fmla="*/ 322641 h 1290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63062" h="1290565">
                  <a:moveTo>
                    <a:pt x="0" y="322641"/>
                  </a:moveTo>
                  <a:cubicBezTo>
                    <a:pt x="317498" y="317312"/>
                    <a:pt x="551870" y="288232"/>
                    <a:pt x="869368" y="282903"/>
                  </a:cubicBezTo>
                  <a:lnTo>
                    <a:pt x="1917780" y="322641"/>
                  </a:lnTo>
                  <a:lnTo>
                    <a:pt x="1917780" y="0"/>
                  </a:lnTo>
                  <a:cubicBezTo>
                    <a:pt x="2019572" y="98259"/>
                    <a:pt x="2143374" y="203551"/>
                    <a:pt x="2245166" y="301810"/>
                  </a:cubicBezTo>
                  <a:lnTo>
                    <a:pt x="2563062" y="645283"/>
                  </a:lnTo>
                  <a:cubicBezTo>
                    <a:pt x="2469552" y="730329"/>
                    <a:pt x="2372276" y="855844"/>
                    <a:pt x="2278766" y="940890"/>
                  </a:cubicBezTo>
                  <a:lnTo>
                    <a:pt x="1917780" y="1290565"/>
                  </a:lnTo>
                  <a:lnTo>
                    <a:pt x="1917780" y="967924"/>
                  </a:lnTo>
                  <a:cubicBezTo>
                    <a:pt x="1631644" y="965215"/>
                    <a:pt x="1488013" y="1010007"/>
                    <a:pt x="1201877" y="1007298"/>
                  </a:cubicBezTo>
                  <a:lnTo>
                    <a:pt x="0" y="967924"/>
                  </a:lnTo>
                  <a:lnTo>
                    <a:pt x="0" y="322641"/>
                  </a:lnTo>
                  <a:close/>
                </a:path>
              </a:pathLst>
            </a:custGeom>
            <a:solidFill>
              <a:srgbClr val="84569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Verdana" panose="020B0604030504040204"/>
                <a:ea typeface="+mn-ea"/>
                <a:cs typeface="+mn-cs"/>
              </a:endParaRPr>
            </a:p>
          </p:txBody>
        </p:sp>
        <p:sp>
          <p:nvSpPr>
            <p:cNvPr id="15" name="TextBox 14">
              <a:extLst>
                <a:ext uri="{FF2B5EF4-FFF2-40B4-BE49-F238E27FC236}">
                  <a16:creationId xmlns:a16="http://schemas.microsoft.com/office/drawing/2014/main" id="{C2EF84C0-EF48-E4EA-8473-0EDDE078DF35}"/>
                </a:ext>
              </a:extLst>
            </p:cNvPr>
            <p:cNvSpPr txBox="1"/>
            <p:nvPr/>
          </p:nvSpPr>
          <p:spPr>
            <a:xfrm>
              <a:off x="6412512" y="2575649"/>
              <a:ext cx="2269900" cy="124174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FFFFFF"/>
                  </a:solidFill>
                  <a:effectLst/>
                  <a:uLnTx/>
                  <a:uFillTx/>
                  <a:latin typeface="Verdana" panose="020B0604030504040204"/>
                  <a:ea typeface="Helvetica Neue" panose="02000503000000020004" pitchFamily="2" charset="0"/>
                  <a:cs typeface="Helvetica Neue" panose="02000503000000020004" pitchFamily="2" charset="0"/>
                </a:rPr>
                <a:t>Know the facts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000" b="1" i="0" u="none" strike="noStrike" kern="0" cap="none" spc="0" normalizeH="0" baseline="0" noProof="0" dirty="0">
                <a:ln>
                  <a:noFill/>
                </a:ln>
                <a:solidFill>
                  <a:srgbClr val="FFFFFF"/>
                </a:solidFill>
                <a:effectLst/>
                <a:uLnTx/>
                <a:uFillTx/>
                <a:latin typeface="Verdana" panose="020B0604030504040204"/>
                <a:ea typeface="Helvetica Neue" panose="02000503000000020004" pitchFamily="2" charset="0"/>
                <a:cs typeface="Helvetica Neue" panose="02000503000000020004" pitchFamily="2" charset="0"/>
              </a:endParaRPr>
            </a:p>
            <a:p>
              <a:pPr>
                <a:buSzPct val="100000"/>
                <a:defRPr/>
              </a:pPr>
              <a:r>
                <a:rPr lang="en-GB" sz="1300" b="1" kern="0" dirty="0">
                  <a:solidFill>
                    <a:srgbClr val="FFFFFF"/>
                  </a:solidFill>
                  <a:latin typeface="Verdana" panose="020B0604030504040204"/>
                  <a:ea typeface="Helvetica Neue" panose="02000503000000020004" pitchFamily="2" charset="0"/>
                  <a:cs typeface="Helvetica Neue" panose="02000503000000020004" pitchFamily="2" charset="0"/>
                </a:rPr>
                <a:t>-What is the problem</a:t>
              </a:r>
            </a:p>
            <a:p>
              <a:pPr>
                <a:buSzPct val="100000"/>
                <a:defRPr/>
              </a:pPr>
              <a:endParaRPr lang="en-GB" sz="400" b="1" kern="0" dirty="0">
                <a:solidFill>
                  <a:srgbClr val="FFFFFF"/>
                </a:solidFill>
                <a:latin typeface="Verdana" panose="020B0604030504040204"/>
                <a:ea typeface="Helvetica Neue" panose="02000503000000020004" pitchFamily="2" charset="0"/>
                <a:cs typeface="Helvetica Neue" panose="02000503000000020004" pitchFamily="2" charset="0"/>
              </a:endParaRPr>
            </a:p>
            <a:p>
              <a:pPr marR="0" lvl="0" defTabSz="914400" eaLnBrk="1" fontAlgn="auto" latinLnBrk="0" hangingPunct="1">
                <a:lnSpc>
                  <a:spcPct val="100000"/>
                </a:lnSpc>
                <a:spcBef>
                  <a:spcPts val="0"/>
                </a:spcBef>
                <a:spcAft>
                  <a:spcPts val="0"/>
                </a:spcAft>
                <a:buClrTx/>
                <a:buSzTx/>
                <a:tabLst/>
                <a:defRPr/>
              </a:pPr>
              <a:r>
                <a:rPr kumimoji="0" lang="en-GB" sz="1300" b="1" i="0" u="none" strike="noStrike" kern="0" cap="none" spc="0" normalizeH="0" baseline="0" noProof="0" dirty="0">
                  <a:ln>
                    <a:noFill/>
                  </a:ln>
                  <a:solidFill>
                    <a:srgbClr val="FFFFFF"/>
                  </a:solidFill>
                  <a:effectLst/>
                  <a:uLnTx/>
                  <a:uFillTx/>
                  <a:latin typeface="Verdana" panose="020B0604030504040204"/>
                  <a:ea typeface="Helvetica Neue" panose="02000503000000020004" pitchFamily="2" charset="0"/>
                  <a:cs typeface="Helvetica Neue" panose="02000503000000020004" pitchFamily="2" charset="0"/>
                </a:rPr>
                <a:t>-What are th</a:t>
              </a:r>
              <a:r>
                <a:rPr lang="en-GB" sz="1300" b="1" kern="0" noProof="0" dirty="0">
                  <a:solidFill>
                    <a:srgbClr val="FFFFFF"/>
                  </a:solidFill>
                  <a:latin typeface="Verdana" panose="020B0604030504040204"/>
                  <a:ea typeface="Helvetica Neue" panose="02000503000000020004" pitchFamily="2" charset="0"/>
                  <a:cs typeface="Helvetica Neue" panose="02000503000000020004" pitchFamily="2" charset="0"/>
                </a:rPr>
                <a:t>e causes</a:t>
              </a:r>
            </a:p>
            <a:p>
              <a:pPr marR="0" lvl="0" defTabSz="914400" eaLnBrk="1" fontAlgn="auto" latinLnBrk="0" hangingPunct="1">
                <a:lnSpc>
                  <a:spcPct val="100000"/>
                </a:lnSpc>
                <a:spcBef>
                  <a:spcPts val="0"/>
                </a:spcBef>
                <a:spcAft>
                  <a:spcPts val="0"/>
                </a:spcAft>
                <a:buClrTx/>
                <a:buSzTx/>
                <a:tabLst/>
                <a:defRPr/>
              </a:pPr>
              <a:endParaRPr lang="en-GB" sz="400" b="1" kern="0" noProof="0" dirty="0">
                <a:solidFill>
                  <a:srgbClr val="FFFFFF"/>
                </a:solidFill>
                <a:latin typeface="Verdana" panose="020B0604030504040204"/>
                <a:ea typeface="Helvetica Neue" panose="02000503000000020004" pitchFamily="2" charset="0"/>
                <a:cs typeface="Helvetica Neue" panose="02000503000000020004" pitchFamily="2" charset="0"/>
              </a:endParaRPr>
            </a:p>
            <a:p>
              <a:pPr marR="0" lvl="0" defTabSz="914400" eaLnBrk="1" fontAlgn="auto" latinLnBrk="0" hangingPunct="1">
                <a:lnSpc>
                  <a:spcPct val="100000"/>
                </a:lnSpc>
                <a:spcBef>
                  <a:spcPts val="0"/>
                </a:spcBef>
                <a:spcAft>
                  <a:spcPts val="0"/>
                </a:spcAft>
                <a:buClrTx/>
                <a:buSzTx/>
                <a:tabLst/>
                <a:defRPr/>
              </a:pPr>
              <a:r>
                <a:rPr kumimoji="0" lang="en-GB" sz="1300" b="1" i="0" u="none" strike="noStrike" kern="0" cap="none" spc="0" normalizeH="0" baseline="0" dirty="0">
                  <a:ln>
                    <a:noFill/>
                  </a:ln>
                  <a:solidFill>
                    <a:srgbClr val="FFFFFF"/>
                  </a:solidFill>
                  <a:effectLst/>
                  <a:uLnTx/>
                  <a:uFillTx/>
                  <a:latin typeface="Verdana" panose="020B0604030504040204"/>
                  <a:ea typeface="Helvetica Neue" panose="02000503000000020004" pitchFamily="2" charset="0"/>
                  <a:cs typeface="Helvetica Neue" panose="02000503000000020004" pitchFamily="2" charset="0"/>
                </a:rPr>
                <a:t>-Identify</a:t>
              </a:r>
              <a:r>
                <a:rPr kumimoji="0" lang="en-GB" sz="1300" b="1" i="0" u="none" strike="noStrike" kern="0" cap="none" spc="0" normalizeH="0" dirty="0">
                  <a:ln>
                    <a:noFill/>
                  </a:ln>
                  <a:solidFill>
                    <a:srgbClr val="FFFFFF"/>
                  </a:solidFill>
                  <a:effectLst/>
                  <a:uLnTx/>
                  <a:uFillTx/>
                  <a:latin typeface="Verdana" panose="020B0604030504040204"/>
                  <a:ea typeface="Helvetica Neue" panose="02000503000000020004" pitchFamily="2" charset="0"/>
                  <a:cs typeface="Helvetica Neue" panose="02000503000000020004" pitchFamily="2" charset="0"/>
                </a:rPr>
                <a:t> risk and protective factors</a:t>
              </a:r>
              <a:endParaRPr kumimoji="0" lang="en-GB" sz="1300" b="1" i="0" u="none" strike="noStrike" kern="0" cap="none" spc="0" normalizeH="0" baseline="0" noProof="0" dirty="0">
                <a:ln>
                  <a:noFill/>
                </a:ln>
                <a:solidFill>
                  <a:srgbClr val="FFFFFF"/>
                </a:solidFill>
                <a:effectLst/>
                <a:uLnTx/>
                <a:uFillTx/>
                <a:latin typeface="Verdana" panose="020B0604030504040204"/>
                <a:ea typeface="Helvetica Neue" panose="02000503000000020004" pitchFamily="2" charset="0"/>
                <a:cs typeface="Helvetica Neue" panose="02000503000000020004" pitchFamily="2" charset="0"/>
              </a:endParaRPr>
            </a:p>
          </p:txBody>
        </p:sp>
        <p:sp>
          <p:nvSpPr>
            <p:cNvPr id="16" name="TextBox 15">
              <a:extLst>
                <a:ext uri="{FF2B5EF4-FFF2-40B4-BE49-F238E27FC236}">
                  <a16:creationId xmlns:a16="http://schemas.microsoft.com/office/drawing/2014/main" id="{063C12C7-C791-A09E-F4F0-1F9C977905C7}"/>
                </a:ext>
              </a:extLst>
            </p:cNvPr>
            <p:cNvSpPr txBox="1"/>
            <p:nvPr/>
          </p:nvSpPr>
          <p:spPr>
            <a:xfrm>
              <a:off x="9410977" y="2684850"/>
              <a:ext cx="1628906"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FFFFFF"/>
                  </a:solidFill>
                  <a:effectLst/>
                  <a:uLnTx/>
                  <a:uFillTx/>
                  <a:latin typeface="Verdana" panose="020B0604030504040204"/>
                  <a:ea typeface="Helvetica Neue" panose="02000503000000020004" pitchFamily="2" charset="0"/>
                  <a:cs typeface="Helvetica Neue" panose="02000503000000020004" pitchFamily="2" charset="0"/>
                </a:rPr>
                <a:t>Explore the solutions</a:t>
              </a:r>
            </a:p>
          </p:txBody>
        </p:sp>
        <p:sp>
          <p:nvSpPr>
            <p:cNvPr id="17" name="TextBox 16">
              <a:extLst>
                <a:ext uri="{FF2B5EF4-FFF2-40B4-BE49-F238E27FC236}">
                  <a16:creationId xmlns:a16="http://schemas.microsoft.com/office/drawing/2014/main" id="{552C62AB-639A-81D2-8734-B2C58C139039}"/>
                </a:ext>
              </a:extLst>
            </p:cNvPr>
            <p:cNvSpPr txBox="1"/>
            <p:nvPr/>
          </p:nvSpPr>
          <p:spPr>
            <a:xfrm>
              <a:off x="6696762" y="4687436"/>
              <a:ext cx="1628906" cy="92333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FFFFFF"/>
                  </a:solidFill>
                  <a:effectLst/>
                  <a:uLnTx/>
                  <a:uFillTx/>
                  <a:latin typeface="Verdana" panose="020B0604030504040204"/>
                  <a:ea typeface="Helvetica Neue" panose="02000503000000020004" pitchFamily="2" charset="0"/>
                  <a:cs typeface="Helvetica Neue" panose="02000503000000020004" pitchFamily="2" charset="0"/>
                </a:rPr>
                <a:t>Adapt and scale up what works</a:t>
              </a:r>
            </a:p>
          </p:txBody>
        </p:sp>
        <p:sp>
          <p:nvSpPr>
            <p:cNvPr id="18" name="TextBox 17">
              <a:extLst>
                <a:ext uri="{FF2B5EF4-FFF2-40B4-BE49-F238E27FC236}">
                  <a16:creationId xmlns:a16="http://schemas.microsoft.com/office/drawing/2014/main" id="{93A97FD7-0C2C-231C-FE52-C49AC8B8A99E}"/>
                </a:ext>
              </a:extLst>
            </p:cNvPr>
            <p:cNvSpPr txBox="1"/>
            <p:nvPr/>
          </p:nvSpPr>
          <p:spPr>
            <a:xfrm>
              <a:off x="9419809" y="4740685"/>
              <a:ext cx="1628906"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FFFFFF"/>
                  </a:solidFill>
                  <a:effectLst/>
                  <a:uLnTx/>
                  <a:uFillTx/>
                  <a:latin typeface="Verdana" panose="020B0604030504040204"/>
                  <a:ea typeface="Helvetica Neue" panose="02000503000000020004" pitchFamily="2" charset="0"/>
                  <a:cs typeface="Helvetica Neue" panose="02000503000000020004" pitchFamily="2" charset="0"/>
                </a:rPr>
                <a:t>Implement and evaluate</a:t>
              </a:r>
            </a:p>
          </p:txBody>
        </p:sp>
      </p:grpSp>
      <p:sp>
        <p:nvSpPr>
          <p:cNvPr id="19" name="TextBox 18">
            <a:extLst>
              <a:ext uri="{FF2B5EF4-FFF2-40B4-BE49-F238E27FC236}">
                <a16:creationId xmlns:a16="http://schemas.microsoft.com/office/drawing/2014/main" id="{E37B7A2A-5EC5-5619-AFEA-25FE457DCDEF}"/>
              </a:ext>
            </a:extLst>
          </p:cNvPr>
          <p:cNvSpPr txBox="1"/>
          <p:nvPr/>
        </p:nvSpPr>
        <p:spPr>
          <a:xfrm>
            <a:off x="6568141" y="986662"/>
            <a:ext cx="5435384" cy="646331"/>
          </a:xfrm>
          <a:prstGeom prst="rect">
            <a:avLst/>
          </a:prstGeom>
          <a:noFill/>
        </p:spPr>
        <p:txBody>
          <a:bodyPr wrap="square" rtlCol="0">
            <a:spAutoFit/>
          </a:bodyPr>
          <a:lstStyle/>
          <a:p>
            <a:pPr>
              <a:defRPr/>
            </a:pPr>
            <a:r>
              <a:rPr lang="en-GB" dirty="0">
                <a:solidFill>
                  <a:srgbClr val="42B660"/>
                </a:solidFill>
                <a:latin typeface="Muli Black"/>
                <a:ea typeface="Helvetica Neue" panose="02000503000000020004" pitchFamily="2" charset="0"/>
                <a:cs typeface="Helvetica Neue" panose="02000503000000020004" pitchFamily="2" charset="0"/>
              </a:rPr>
              <a:t>The four stages of a public health approach to violence prevention:</a:t>
            </a:r>
          </a:p>
        </p:txBody>
      </p:sp>
      <p:sp>
        <p:nvSpPr>
          <p:cNvPr id="20" name="TextBox 19">
            <a:extLst>
              <a:ext uri="{FF2B5EF4-FFF2-40B4-BE49-F238E27FC236}">
                <a16:creationId xmlns:a16="http://schemas.microsoft.com/office/drawing/2014/main" id="{799A3FD6-144A-6CBC-A88E-50B532C1BCD2}"/>
              </a:ext>
            </a:extLst>
          </p:cNvPr>
          <p:cNvSpPr txBox="1"/>
          <p:nvPr/>
        </p:nvSpPr>
        <p:spPr>
          <a:xfrm>
            <a:off x="6845942" y="5810949"/>
            <a:ext cx="3452774" cy="338554"/>
          </a:xfrm>
          <a:prstGeom prst="rect">
            <a:avLst/>
          </a:prstGeom>
          <a:noFill/>
        </p:spPr>
        <p:txBody>
          <a:bodyPr wrap="square" rtlCol="0">
            <a:spAutoFit/>
          </a:bodyPr>
          <a:lstStyle/>
          <a:p>
            <a:pPr>
              <a:defRPr/>
            </a:pPr>
            <a:r>
              <a:rPr lang="en-GB" sz="800" dirty="0">
                <a:solidFill>
                  <a:srgbClr val="000000"/>
                </a:solidFill>
                <a:latin typeface="Ubuntu" charset="0"/>
                <a:ea typeface="Ubuntu" charset="0"/>
                <a:cs typeface="Ubuntu" charset="0"/>
              </a:rPr>
              <a:t>Snowdon et al., (2023) Wales Without Violence, Wales VPU, Public Health Wales, Cardiff </a:t>
            </a:r>
          </a:p>
        </p:txBody>
      </p:sp>
    </p:spTree>
    <p:extLst>
      <p:ext uri="{BB962C8B-B14F-4D97-AF65-F5344CB8AC3E}">
        <p14:creationId xmlns:p14="http://schemas.microsoft.com/office/powerpoint/2010/main" val="1488977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3795" y="245575"/>
            <a:ext cx="9044081"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dirty="0">
                <a:solidFill>
                  <a:srgbClr val="00D2CB"/>
                </a:solidFill>
                <a:latin typeface="Muli Black" pitchFamily="2" charset="77"/>
              </a:rPr>
              <a:t>Violence surveillance – using health data to enhance what is known</a:t>
            </a:r>
            <a:endParaRPr kumimoji="0" lang="en-GB" b="1" i="0" u="none" strike="noStrike" kern="1200" cap="none" spc="0" normalizeH="0" baseline="0" noProof="0" dirty="0">
              <a:ln>
                <a:noFill/>
              </a:ln>
              <a:solidFill>
                <a:srgbClr val="00D2CB"/>
              </a:solidFill>
              <a:effectLst/>
              <a:uLnTx/>
              <a:uFillTx/>
              <a:latin typeface="Muli Black" pitchFamily="2" charset="77"/>
              <a:ea typeface="+mn-ea"/>
              <a:cs typeface="+mn-cs"/>
            </a:endParaRPr>
          </a:p>
        </p:txBody>
      </p:sp>
      <p:sp>
        <p:nvSpPr>
          <p:cNvPr id="4" name="TextBox 3"/>
          <p:cNvSpPr txBox="1"/>
          <p:nvPr/>
        </p:nvSpPr>
        <p:spPr>
          <a:xfrm>
            <a:off x="232108" y="1369946"/>
            <a:ext cx="7800846" cy="440120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4300B7"/>
                </a:solidFill>
                <a:effectLst/>
                <a:uLnTx/>
                <a:uFillTx/>
                <a:latin typeface="Muli Black"/>
              </a:rPr>
              <a:t>Built upon</a:t>
            </a:r>
            <a:r>
              <a:rPr kumimoji="0" lang="en-GB" sz="2000" b="0" i="0" u="none" strike="noStrike" kern="1200" cap="none" spc="0" normalizeH="0" noProof="0" dirty="0">
                <a:ln>
                  <a:noFill/>
                </a:ln>
                <a:solidFill>
                  <a:srgbClr val="4300B7"/>
                </a:solidFill>
                <a:effectLst/>
                <a:uLnTx/>
                <a:uFillTx/>
                <a:latin typeface="Muli Black"/>
              </a:rPr>
              <a:t> a history of collaboration and partnership working, between PHW, SWPCC and SWP to </a:t>
            </a:r>
            <a:r>
              <a:rPr kumimoji="0" lang="en-GB" sz="2000" b="1" i="0" u="none" strike="noStrike" kern="1200" cap="none" spc="0" normalizeH="0" noProof="0" dirty="0">
                <a:ln>
                  <a:noFill/>
                </a:ln>
                <a:solidFill>
                  <a:srgbClr val="4300B7"/>
                </a:solidFill>
                <a:effectLst/>
                <a:uLnTx/>
                <a:uFillTx/>
                <a:latin typeface="Muli Black"/>
              </a:rPr>
              <a:t>prevent violence </a:t>
            </a:r>
            <a:r>
              <a:rPr kumimoji="0" lang="en-GB" sz="2000" b="0" i="0" u="none" strike="noStrike" kern="1200" cap="none" spc="0" normalizeH="0" noProof="0" dirty="0">
                <a:ln>
                  <a:noFill/>
                </a:ln>
                <a:solidFill>
                  <a:srgbClr val="4300B7"/>
                </a:solidFill>
                <a:effectLst/>
                <a:uLnTx/>
                <a:uFillTx/>
                <a:latin typeface="Muli Black"/>
              </a:rPr>
              <a:t>&amp; </a:t>
            </a:r>
            <a:r>
              <a:rPr kumimoji="0" lang="en-GB" sz="2000" b="1" i="0" u="none" strike="noStrike" kern="1200" cap="none" spc="0" normalizeH="0" noProof="0" dirty="0">
                <a:ln>
                  <a:noFill/>
                </a:ln>
                <a:solidFill>
                  <a:srgbClr val="4300B7"/>
                </a:solidFill>
                <a:effectLst/>
                <a:uLnTx/>
                <a:uFillTx/>
                <a:latin typeface="Muli Black"/>
              </a:rPr>
              <a:t>recognise and respond to vulnerability</a:t>
            </a:r>
            <a:r>
              <a:rPr kumimoji="0" lang="en-GB" sz="2000" b="0" i="0" u="none" strike="noStrike" kern="1200" cap="none" spc="0" normalizeH="0" noProof="0" dirty="0">
                <a:ln>
                  <a:noFill/>
                </a:ln>
                <a:solidFill>
                  <a:srgbClr val="4300B7"/>
                </a:solidFill>
                <a:effectLst/>
                <a:uLnTx/>
                <a:uFillTx/>
                <a:latin typeface="Muli Black"/>
              </a:rPr>
              <a:t> in Wales a MoU and Wales-wide collaboration agreement was signed in 2015 between Policing, Criminal Justice Partners and Public Health Wales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noProof="0" dirty="0">
              <a:ln>
                <a:noFill/>
              </a:ln>
              <a:solidFill>
                <a:srgbClr val="4300B7"/>
              </a:solidFill>
              <a:effectLst/>
              <a:uLnTx/>
              <a:uFillTx/>
              <a:latin typeface="Muli Black"/>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noProof="0" dirty="0">
                <a:solidFill>
                  <a:srgbClr val="4300B7"/>
                </a:solidFill>
                <a:latin typeface="Muli Black"/>
              </a:rPr>
              <a:t>As a result of the MoU, the South Wales violence surveillance system (SWVSS) was established in 2015 developing on from the Cardiff model &amp; ISTV datasets.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000" noProof="0" dirty="0">
              <a:solidFill>
                <a:srgbClr val="4300B7"/>
              </a:solidFill>
              <a:latin typeface="Muli Black"/>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noProof="0" dirty="0">
                <a:solidFill>
                  <a:srgbClr val="4300B7"/>
                </a:solidFill>
                <a:latin typeface="Muli Black"/>
              </a:rPr>
              <a:t>The SWVSS, through the sharing of PI data, was able to cross-reference ED health data with police data to understand the number of individuals:</a:t>
            </a:r>
          </a:p>
          <a:p>
            <a:pPr marL="1257300" lvl="2" indent="-342900">
              <a:buFont typeface="Courier New" panose="02070309020205020404" pitchFamily="49" charset="0"/>
              <a:buChar char="o"/>
            </a:pPr>
            <a:r>
              <a:rPr lang="en-GB" sz="2000" dirty="0">
                <a:latin typeface="Muli Black"/>
                <a:cs typeface="ＭＳ Ｐゴシック" charset="0"/>
              </a:rPr>
              <a:t>presenting to multiple services as a result of violence.</a:t>
            </a:r>
          </a:p>
          <a:p>
            <a:pPr marL="1257300" lvl="2" indent="-342900">
              <a:buFont typeface="Courier New" panose="02070309020205020404" pitchFamily="49" charset="0"/>
              <a:buChar char="o"/>
            </a:pPr>
            <a:r>
              <a:rPr lang="en-GB" sz="2000" dirty="0">
                <a:latin typeface="Muli Black"/>
                <a:cs typeface="ＭＳ Ｐゴシック" charset="0"/>
              </a:rPr>
              <a:t>affected by violence who do not report to the police.</a:t>
            </a:r>
            <a:endParaRPr kumimoji="0" lang="en-GB" sz="2000" b="0" i="0" u="none" strike="noStrike" kern="1200" cap="none" spc="0" normalizeH="0" baseline="0" noProof="0" dirty="0">
              <a:ln>
                <a:noFill/>
              </a:ln>
              <a:solidFill>
                <a:srgbClr val="4300B7"/>
              </a:solidFill>
              <a:effectLst/>
              <a:uLnTx/>
              <a:uFillTx/>
              <a:latin typeface="Muli Black"/>
            </a:endParaRPr>
          </a:p>
        </p:txBody>
      </p:sp>
      <p:graphicFrame>
        <p:nvGraphicFramePr>
          <p:cNvPr id="5" name="Table 4"/>
          <p:cNvGraphicFramePr>
            <a:graphicFrameLocks noGrp="1"/>
          </p:cNvGraphicFramePr>
          <p:nvPr>
            <p:extLst>
              <p:ext uri="{D42A27DB-BD31-4B8C-83A1-F6EECF244321}">
                <p14:modId xmlns:p14="http://schemas.microsoft.com/office/powerpoint/2010/main" val="24509658"/>
              </p:ext>
            </p:extLst>
          </p:nvPr>
        </p:nvGraphicFramePr>
        <p:xfrm>
          <a:off x="8430070" y="2068105"/>
          <a:ext cx="3602648" cy="2721790"/>
        </p:xfrm>
        <a:graphic>
          <a:graphicData uri="http://schemas.openxmlformats.org/drawingml/2006/table">
            <a:tbl>
              <a:tblPr firstRow="1" bandRow="1"/>
              <a:tblGrid>
                <a:gridCol w="3602648">
                  <a:extLst>
                    <a:ext uri="{9D8B030D-6E8A-4147-A177-3AD203B41FA5}">
                      <a16:colId xmlns:a16="http://schemas.microsoft.com/office/drawing/2014/main" val="2115305373"/>
                    </a:ext>
                  </a:extLst>
                </a:gridCol>
              </a:tblGrid>
              <a:tr h="601565">
                <a:tc>
                  <a:txBody>
                    <a:bodyPr/>
                    <a:lstStyle>
                      <a:lvl1pPr marL="0" algn="l" defTabSz="914400" rtl="0" eaLnBrk="1" latinLnBrk="0" hangingPunct="1">
                        <a:defRPr sz="1800" b="1" kern="1200">
                          <a:solidFill>
                            <a:schemeClr val="lt1"/>
                          </a:solidFill>
                          <a:latin typeface="Verdana"/>
                          <a:ea typeface="ＭＳ Ｐゴシック"/>
                        </a:defRPr>
                      </a:lvl1pPr>
                      <a:lvl2pPr marL="457200" algn="l" defTabSz="914400" rtl="0" eaLnBrk="1" latinLnBrk="0" hangingPunct="1">
                        <a:defRPr sz="1800" b="1" kern="1200">
                          <a:solidFill>
                            <a:schemeClr val="lt1"/>
                          </a:solidFill>
                          <a:latin typeface="Verdana"/>
                          <a:ea typeface="ＭＳ Ｐゴシック"/>
                        </a:defRPr>
                      </a:lvl2pPr>
                      <a:lvl3pPr marL="914400" algn="l" defTabSz="914400" rtl="0" eaLnBrk="1" latinLnBrk="0" hangingPunct="1">
                        <a:defRPr sz="1800" b="1" kern="1200">
                          <a:solidFill>
                            <a:schemeClr val="lt1"/>
                          </a:solidFill>
                          <a:latin typeface="Verdana"/>
                          <a:ea typeface="ＭＳ Ｐゴシック"/>
                        </a:defRPr>
                      </a:lvl3pPr>
                      <a:lvl4pPr marL="1371600" algn="l" defTabSz="914400" rtl="0" eaLnBrk="1" latinLnBrk="0" hangingPunct="1">
                        <a:defRPr sz="1800" b="1" kern="1200">
                          <a:solidFill>
                            <a:schemeClr val="lt1"/>
                          </a:solidFill>
                          <a:latin typeface="Verdana"/>
                          <a:ea typeface="ＭＳ Ｐゴシック"/>
                        </a:defRPr>
                      </a:lvl4pPr>
                      <a:lvl5pPr marL="1828800" algn="l" defTabSz="914400" rtl="0" eaLnBrk="1" latinLnBrk="0" hangingPunct="1">
                        <a:defRPr sz="1800" b="1" kern="1200">
                          <a:solidFill>
                            <a:schemeClr val="lt1"/>
                          </a:solidFill>
                          <a:latin typeface="Verdana"/>
                          <a:ea typeface="ＭＳ Ｐゴシック"/>
                        </a:defRPr>
                      </a:lvl5pPr>
                      <a:lvl6pPr marL="2286000" algn="l" defTabSz="914400" rtl="0" eaLnBrk="1" latinLnBrk="0" hangingPunct="1">
                        <a:defRPr sz="1800" b="1" kern="1200">
                          <a:solidFill>
                            <a:schemeClr val="lt1"/>
                          </a:solidFill>
                          <a:latin typeface="Verdana"/>
                          <a:ea typeface="ＭＳ Ｐゴシック"/>
                        </a:defRPr>
                      </a:lvl6pPr>
                      <a:lvl7pPr marL="2743200" algn="l" defTabSz="914400" rtl="0" eaLnBrk="1" latinLnBrk="0" hangingPunct="1">
                        <a:defRPr sz="1800" b="1" kern="1200">
                          <a:solidFill>
                            <a:schemeClr val="lt1"/>
                          </a:solidFill>
                          <a:latin typeface="Verdana"/>
                          <a:ea typeface="ＭＳ Ｐゴシック"/>
                        </a:defRPr>
                      </a:lvl7pPr>
                      <a:lvl8pPr marL="3200400" algn="l" defTabSz="914400" rtl="0" eaLnBrk="1" latinLnBrk="0" hangingPunct="1">
                        <a:defRPr sz="1800" b="1" kern="1200">
                          <a:solidFill>
                            <a:schemeClr val="lt1"/>
                          </a:solidFill>
                          <a:latin typeface="Verdana"/>
                          <a:ea typeface="ＭＳ Ｐゴシック"/>
                        </a:defRPr>
                      </a:lvl8pPr>
                      <a:lvl9pPr marL="3657600" algn="l" defTabSz="914400" rtl="0" eaLnBrk="1" latinLnBrk="0" hangingPunct="1">
                        <a:defRPr sz="1800" b="1" kern="1200">
                          <a:solidFill>
                            <a:schemeClr val="lt1"/>
                          </a:solidFill>
                          <a:latin typeface="Verdana"/>
                          <a:ea typeface="ＭＳ Ｐゴシック"/>
                        </a:defRPr>
                      </a:lvl9pPr>
                    </a:lstStyle>
                    <a:p>
                      <a:pPr algn="ctr"/>
                      <a:r>
                        <a:rPr lang="en-GB" sz="1800" dirty="0">
                          <a:solidFill>
                            <a:schemeClr val="tx1"/>
                          </a:solidFill>
                          <a:latin typeface="Muli Black"/>
                          <a:cs typeface="Calibri" panose="020F0502020204030204" pitchFamily="34" charset="0"/>
                        </a:rPr>
                        <a:t>Memorandum of Understanding and Wales-Wide</a:t>
                      </a:r>
                      <a:r>
                        <a:rPr lang="en-GB" sz="1800" baseline="0" dirty="0">
                          <a:solidFill>
                            <a:schemeClr val="tx1"/>
                          </a:solidFill>
                          <a:latin typeface="Muli Black"/>
                          <a:cs typeface="Calibri" panose="020F0502020204030204" pitchFamily="34" charset="0"/>
                        </a:rPr>
                        <a:t> Collaboration Agreement </a:t>
                      </a:r>
                      <a:endParaRPr lang="en-GB" sz="1800" dirty="0">
                        <a:solidFill>
                          <a:schemeClr val="tx1"/>
                        </a:solidFill>
                        <a:latin typeface="Muli Black"/>
                        <a:cs typeface="Calibri" panose="020F0502020204030204" pitchFamily="34" charset="0"/>
                      </a:endParaRPr>
                    </a:p>
                  </a:txBody>
                  <a:tcPr marL="82918" marR="82918" marT="41459" marB="41459">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BBE0E3"/>
                    </a:solidFill>
                  </a:tcPr>
                </a:tc>
                <a:extLst>
                  <a:ext uri="{0D108BD9-81ED-4DB2-BD59-A6C34878D82A}">
                    <a16:rowId xmlns:a16="http://schemas.microsoft.com/office/drawing/2014/main" val="4282572021"/>
                  </a:ext>
                </a:extLst>
              </a:tr>
              <a:tr h="1815912">
                <a:tc>
                  <a:txBody>
                    <a:bodyPr/>
                    <a:lstStyle>
                      <a:lvl1pPr marL="0" algn="l" defTabSz="914400" rtl="0" eaLnBrk="1" latinLnBrk="0" hangingPunct="1">
                        <a:defRPr sz="1800" kern="1200">
                          <a:solidFill>
                            <a:schemeClr val="dk1"/>
                          </a:solidFill>
                          <a:latin typeface="Verdana"/>
                          <a:ea typeface="ＭＳ Ｐゴシック"/>
                        </a:defRPr>
                      </a:lvl1pPr>
                      <a:lvl2pPr marL="457200" algn="l" defTabSz="914400" rtl="0" eaLnBrk="1" latinLnBrk="0" hangingPunct="1">
                        <a:defRPr sz="1800" kern="1200">
                          <a:solidFill>
                            <a:schemeClr val="dk1"/>
                          </a:solidFill>
                          <a:latin typeface="Verdana"/>
                          <a:ea typeface="ＭＳ Ｐゴシック"/>
                        </a:defRPr>
                      </a:lvl2pPr>
                      <a:lvl3pPr marL="914400" algn="l" defTabSz="914400" rtl="0" eaLnBrk="1" latinLnBrk="0" hangingPunct="1">
                        <a:defRPr sz="1800" kern="1200">
                          <a:solidFill>
                            <a:schemeClr val="dk1"/>
                          </a:solidFill>
                          <a:latin typeface="Verdana"/>
                          <a:ea typeface="ＭＳ Ｐゴシック"/>
                        </a:defRPr>
                      </a:lvl3pPr>
                      <a:lvl4pPr marL="1371600" algn="l" defTabSz="914400" rtl="0" eaLnBrk="1" latinLnBrk="0" hangingPunct="1">
                        <a:defRPr sz="1800" kern="1200">
                          <a:solidFill>
                            <a:schemeClr val="dk1"/>
                          </a:solidFill>
                          <a:latin typeface="Verdana"/>
                          <a:ea typeface="ＭＳ Ｐゴシック"/>
                        </a:defRPr>
                      </a:lvl4pPr>
                      <a:lvl5pPr marL="1828800" algn="l" defTabSz="914400" rtl="0" eaLnBrk="1" latinLnBrk="0" hangingPunct="1">
                        <a:defRPr sz="1800" kern="1200">
                          <a:solidFill>
                            <a:schemeClr val="dk1"/>
                          </a:solidFill>
                          <a:latin typeface="Verdana"/>
                          <a:ea typeface="ＭＳ Ｐゴシック"/>
                        </a:defRPr>
                      </a:lvl5pPr>
                      <a:lvl6pPr marL="2286000" algn="l" defTabSz="914400" rtl="0" eaLnBrk="1" latinLnBrk="0" hangingPunct="1">
                        <a:defRPr sz="1800" kern="1200">
                          <a:solidFill>
                            <a:schemeClr val="dk1"/>
                          </a:solidFill>
                          <a:latin typeface="Verdana"/>
                          <a:ea typeface="ＭＳ Ｐゴシック"/>
                        </a:defRPr>
                      </a:lvl6pPr>
                      <a:lvl7pPr marL="2743200" algn="l" defTabSz="914400" rtl="0" eaLnBrk="1" latinLnBrk="0" hangingPunct="1">
                        <a:defRPr sz="1800" kern="1200">
                          <a:solidFill>
                            <a:schemeClr val="dk1"/>
                          </a:solidFill>
                          <a:latin typeface="Verdana"/>
                          <a:ea typeface="ＭＳ Ｐゴシック"/>
                        </a:defRPr>
                      </a:lvl7pPr>
                      <a:lvl8pPr marL="3200400" algn="l" defTabSz="914400" rtl="0" eaLnBrk="1" latinLnBrk="0" hangingPunct="1">
                        <a:defRPr sz="1800" kern="1200">
                          <a:solidFill>
                            <a:schemeClr val="dk1"/>
                          </a:solidFill>
                          <a:latin typeface="Verdana"/>
                          <a:ea typeface="ＭＳ Ｐゴシック"/>
                        </a:defRPr>
                      </a:lvl8pPr>
                      <a:lvl9pPr marL="3657600" algn="l" defTabSz="914400" rtl="0" eaLnBrk="1" latinLnBrk="0" hangingPunct="1">
                        <a:defRPr sz="1800" kern="1200">
                          <a:solidFill>
                            <a:schemeClr val="dk1"/>
                          </a:solidFill>
                          <a:latin typeface="Verdana"/>
                          <a:ea typeface="ＭＳ Ｐゴシック"/>
                        </a:defRPr>
                      </a:lvl9pPr>
                    </a:lstStyle>
                    <a:p>
                      <a:r>
                        <a:rPr lang="en-GB" sz="1700" kern="1200" dirty="0">
                          <a:solidFill>
                            <a:schemeClr val="tx1"/>
                          </a:solidFill>
                          <a:effectLst/>
                          <a:latin typeface="Muli Black"/>
                          <a:ea typeface="ＭＳ Ｐゴシック" pitchFamily="1" charset="-128"/>
                          <a:cs typeface="Calibri" panose="020F0502020204030204" pitchFamily="34" charset="0"/>
                        </a:rPr>
                        <a:t>Principles of the agreement:</a:t>
                      </a:r>
                    </a:p>
                    <a:p>
                      <a:pPr marL="285750" indent="-285750">
                        <a:buFont typeface="Wingdings" panose="05000000000000000000" pitchFamily="2" charset="2"/>
                        <a:buChar char="Ø"/>
                      </a:pPr>
                      <a:r>
                        <a:rPr lang="en-GB" sz="1700" kern="1200" dirty="0">
                          <a:solidFill>
                            <a:schemeClr val="tx1"/>
                          </a:solidFill>
                          <a:effectLst/>
                          <a:latin typeface="Muli Black"/>
                          <a:ea typeface="ＭＳ Ｐゴシック" pitchFamily="1" charset="-128"/>
                          <a:cs typeface="Calibri" panose="020F0502020204030204" pitchFamily="34" charset="0"/>
                        </a:rPr>
                        <a:t>Data sharing, analysis &amp; evaluation</a:t>
                      </a:r>
                    </a:p>
                    <a:p>
                      <a:pPr marL="285750" indent="-285750">
                        <a:buFont typeface="Wingdings" panose="05000000000000000000" pitchFamily="2" charset="2"/>
                        <a:buChar char="Ø"/>
                      </a:pPr>
                      <a:r>
                        <a:rPr lang="en-GB" sz="1700" kern="1200" dirty="0">
                          <a:solidFill>
                            <a:schemeClr val="tx1"/>
                          </a:solidFill>
                          <a:effectLst/>
                          <a:latin typeface="Muli Black"/>
                          <a:ea typeface="ＭＳ Ｐゴシック" pitchFamily="1" charset="-128"/>
                          <a:cs typeface="Calibri" panose="020F0502020204030204" pitchFamily="34" charset="0"/>
                        </a:rPr>
                        <a:t>Partnership</a:t>
                      </a:r>
                      <a:r>
                        <a:rPr lang="en-GB" sz="1700" kern="1200" baseline="0" dirty="0">
                          <a:solidFill>
                            <a:schemeClr val="tx1"/>
                          </a:solidFill>
                          <a:effectLst/>
                          <a:latin typeface="Muli Black"/>
                          <a:ea typeface="ＭＳ Ｐゴシック" pitchFamily="1" charset="-128"/>
                          <a:cs typeface="Calibri" panose="020F0502020204030204" pitchFamily="34" charset="0"/>
                        </a:rPr>
                        <a:t> working</a:t>
                      </a:r>
                    </a:p>
                    <a:p>
                      <a:pPr marL="285750" indent="-285750">
                        <a:buFont typeface="Wingdings" panose="05000000000000000000" pitchFamily="2" charset="2"/>
                        <a:buChar char="Ø"/>
                      </a:pPr>
                      <a:r>
                        <a:rPr lang="en-GB" sz="1700" kern="1200" baseline="0" dirty="0">
                          <a:solidFill>
                            <a:schemeClr val="tx1"/>
                          </a:solidFill>
                          <a:effectLst/>
                          <a:latin typeface="Muli Black"/>
                          <a:ea typeface="ＭＳ Ｐゴシック" pitchFamily="1" charset="-128"/>
                          <a:cs typeface="Calibri" panose="020F0502020204030204" pitchFamily="34" charset="0"/>
                        </a:rPr>
                        <a:t>Prevention &amp; early intervention</a:t>
                      </a:r>
                    </a:p>
                    <a:p>
                      <a:pPr marL="285750" indent="-285750">
                        <a:buFont typeface="Wingdings" panose="05000000000000000000" pitchFamily="2" charset="2"/>
                        <a:buChar char="Ø"/>
                      </a:pPr>
                      <a:r>
                        <a:rPr lang="en-GB" sz="1700" kern="1200" baseline="0" dirty="0">
                          <a:solidFill>
                            <a:schemeClr val="tx1"/>
                          </a:solidFill>
                          <a:effectLst/>
                          <a:latin typeface="Muli Black"/>
                          <a:ea typeface="ＭＳ Ｐゴシック" pitchFamily="1" charset="-128"/>
                          <a:cs typeface="Calibri" panose="020F0502020204030204" pitchFamily="34" charset="0"/>
                        </a:rPr>
                        <a:t>Environmental &amp; cultural influences</a:t>
                      </a:r>
                    </a:p>
                    <a:p>
                      <a:pPr marL="285750" indent="-285750">
                        <a:buFont typeface="Wingdings" panose="05000000000000000000" pitchFamily="2" charset="2"/>
                        <a:buChar char="Ø"/>
                      </a:pPr>
                      <a:r>
                        <a:rPr lang="en-GB" sz="1700" kern="1200" baseline="0" dirty="0">
                          <a:solidFill>
                            <a:schemeClr val="tx1"/>
                          </a:solidFill>
                          <a:effectLst/>
                          <a:latin typeface="Muli Black"/>
                          <a:ea typeface="ＭＳ Ｐゴシック" pitchFamily="1" charset="-128"/>
                          <a:cs typeface="Calibri" panose="020F0502020204030204" pitchFamily="34" charset="0"/>
                        </a:rPr>
                        <a:t>Supporting people &amp; communities</a:t>
                      </a:r>
                      <a:endParaRPr lang="en-GB" sz="1700" dirty="0">
                        <a:latin typeface="Muli Black"/>
                        <a:cs typeface="Calibri" panose="020F0502020204030204" pitchFamily="34" charset="0"/>
                      </a:endParaRPr>
                    </a:p>
                  </a:txBody>
                  <a:tcPr marL="82918" marR="82918" marT="41459" marB="41459">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extLst>
                  <a:ext uri="{0D108BD9-81ED-4DB2-BD59-A6C34878D82A}">
                    <a16:rowId xmlns:a16="http://schemas.microsoft.com/office/drawing/2014/main" val="1396383396"/>
                  </a:ext>
                </a:extLst>
              </a:tr>
            </a:tbl>
          </a:graphicData>
        </a:graphic>
      </p:graphicFrame>
      <p:pic>
        <p:nvPicPr>
          <p:cNvPr id="7" name="Picture 6" descr="A picture containing drawing&#10;&#10;Description automatically generated">
            <a:extLst>
              <a:ext uri="{FF2B5EF4-FFF2-40B4-BE49-F238E27FC236}">
                <a16:creationId xmlns:a16="http://schemas.microsoft.com/office/drawing/2014/main" id="{B768890B-1142-3C62-547D-05F74505C744}"/>
              </a:ext>
            </a:extLst>
          </p:cNvPr>
          <p:cNvPicPr>
            <a:picLocks noChangeAspect="1"/>
          </p:cNvPicPr>
          <p:nvPr/>
        </p:nvPicPr>
        <p:blipFill>
          <a:blip r:embed="rId2"/>
          <a:stretch>
            <a:fillRect/>
          </a:stretch>
        </p:blipFill>
        <p:spPr>
          <a:xfrm>
            <a:off x="8771193" y="6035938"/>
            <a:ext cx="3055046" cy="425547"/>
          </a:xfrm>
          <a:prstGeom prst="rect">
            <a:avLst/>
          </a:prstGeom>
        </p:spPr>
      </p:pic>
    </p:spTree>
    <p:extLst>
      <p:ext uri="{BB962C8B-B14F-4D97-AF65-F5344CB8AC3E}">
        <p14:creationId xmlns:p14="http://schemas.microsoft.com/office/powerpoint/2010/main" val="2270103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B768890B-1142-3C62-547D-05F74505C744}"/>
              </a:ext>
            </a:extLst>
          </p:cNvPr>
          <p:cNvPicPr>
            <a:picLocks noChangeAspect="1"/>
          </p:cNvPicPr>
          <p:nvPr/>
        </p:nvPicPr>
        <p:blipFill>
          <a:blip r:embed="rId2"/>
          <a:stretch>
            <a:fillRect/>
          </a:stretch>
        </p:blipFill>
        <p:spPr>
          <a:xfrm>
            <a:off x="8771193" y="6035938"/>
            <a:ext cx="3055046" cy="425547"/>
          </a:xfrm>
          <a:prstGeom prst="rect">
            <a:avLst/>
          </a:prstGeom>
        </p:spPr>
      </p:pic>
      <p:sp>
        <p:nvSpPr>
          <p:cNvPr id="7" name="TextBox 6"/>
          <p:cNvSpPr txBox="1"/>
          <p:nvPr/>
        </p:nvSpPr>
        <p:spPr>
          <a:xfrm>
            <a:off x="167148" y="137699"/>
            <a:ext cx="11366091"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D2CB"/>
                </a:solidFill>
                <a:effectLst/>
                <a:uLnTx/>
                <a:uFillTx/>
                <a:latin typeface="Muli Black" pitchFamily="2" charset="77"/>
                <a:ea typeface="+mn-ea"/>
                <a:cs typeface="+mn-cs"/>
              </a:rPr>
              <a:t>Using health data to</a:t>
            </a:r>
            <a:r>
              <a:rPr kumimoji="0" lang="en-GB" sz="2800" b="1" i="0" u="none" strike="noStrike" kern="1200" cap="none" spc="0" normalizeH="0" noProof="0" dirty="0">
                <a:ln>
                  <a:noFill/>
                </a:ln>
                <a:solidFill>
                  <a:srgbClr val="00D2CB"/>
                </a:solidFill>
                <a:effectLst/>
                <a:uLnTx/>
                <a:uFillTx/>
                <a:latin typeface="Muli Black" pitchFamily="2" charset="77"/>
                <a:ea typeface="+mn-ea"/>
                <a:cs typeface="+mn-cs"/>
              </a:rPr>
              <a:t> inform violence prevention and intervention programmes</a:t>
            </a:r>
            <a:endParaRPr kumimoji="0" lang="en-GB" b="1" i="0" u="none" strike="noStrike" kern="1200" cap="none" spc="0" normalizeH="0" baseline="0" noProof="0" dirty="0">
              <a:ln>
                <a:noFill/>
              </a:ln>
              <a:solidFill>
                <a:srgbClr val="00D2CB"/>
              </a:solidFill>
              <a:effectLst/>
              <a:uLnTx/>
              <a:uFillTx/>
              <a:latin typeface="Muli Black" pitchFamily="2" charset="77"/>
              <a:ea typeface="+mn-ea"/>
              <a:cs typeface="+mn-cs"/>
            </a:endParaRPr>
          </a:p>
        </p:txBody>
      </p:sp>
      <p:sp>
        <p:nvSpPr>
          <p:cNvPr id="8" name="TextBox 7"/>
          <p:cNvSpPr txBox="1"/>
          <p:nvPr/>
        </p:nvSpPr>
        <p:spPr>
          <a:xfrm>
            <a:off x="0" y="1281693"/>
            <a:ext cx="9397328" cy="492443"/>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600" dirty="0">
                <a:solidFill>
                  <a:srgbClr val="4300B7"/>
                </a:solidFill>
                <a:latin typeface="Muli Black"/>
              </a:rPr>
              <a:t>Considering health data can ‘fill in’ the gaps on what is known:</a:t>
            </a:r>
            <a:endParaRPr kumimoji="0" lang="en-GB" sz="2600" b="0" i="0" u="none" strike="noStrike" kern="1200" cap="none" spc="0" normalizeH="0" baseline="0" noProof="0" dirty="0">
              <a:ln>
                <a:noFill/>
              </a:ln>
              <a:solidFill>
                <a:srgbClr val="4300B7"/>
              </a:solidFill>
              <a:effectLst/>
              <a:uLnTx/>
              <a:uFillTx/>
              <a:latin typeface="Muli Black"/>
            </a:endParaRPr>
          </a:p>
        </p:txBody>
      </p:sp>
      <p:sp>
        <p:nvSpPr>
          <p:cNvPr id="9" name="TextBox 8">
            <a:extLst>
              <a:ext uri="{FF2B5EF4-FFF2-40B4-BE49-F238E27FC236}">
                <a16:creationId xmlns:a16="http://schemas.microsoft.com/office/drawing/2014/main" id="{799A3FD6-144A-6CBC-A88E-50B532C1BCD2}"/>
              </a:ext>
            </a:extLst>
          </p:cNvPr>
          <p:cNvSpPr txBox="1"/>
          <p:nvPr/>
        </p:nvSpPr>
        <p:spPr>
          <a:xfrm>
            <a:off x="485619" y="2197780"/>
            <a:ext cx="5417995" cy="584775"/>
          </a:xfrm>
          <a:prstGeom prst="rect">
            <a:avLst/>
          </a:prstGeom>
          <a:noFill/>
        </p:spPr>
        <p:txBody>
          <a:bodyPr wrap="square" rtlCol="0">
            <a:spAutoFit/>
          </a:bodyPr>
          <a:lstStyle/>
          <a:p>
            <a:pPr>
              <a:defRPr/>
            </a:pPr>
            <a:r>
              <a:rPr lang="en-GB" sz="1600" b="1" dirty="0">
                <a:latin typeface="Muli Black"/>
                <a:ea typeface="Ubuntu" charset="0"/>
                <a:cs typeface="Ubuntu" charset="0"/>
              </a:rPr>
              <a:t>Using health data and cross-referencing to police data showed:</a:t>
            </a:r>
          </a:p>
        </p:txBody>
      </p:sp>
      <p:sp>
        <p:nvSpPr>
          <p:cNvPr id="10" name="Bent-Up Arrow 9"/>
          <p:cNvSpPr/>
          <p:nvPr/>
        </p:nvSpPr>
        <p:spPr>
          <a:xfrm rot="5400000">
            <a:off x="-57780" y="3490289"/>
            <a:ext cx="2583870" cy="1168401"/>
          </a:xfrm>
          <a:prstGeom prst="bentUpArrow">
            <a:avLst>
              <a:gd name="adj1" fmla="val 20649"/>
              <a:gd name="adj2" fmla="val 25000"/>
              <a:gd name="adj3" fmla="val 33004"/>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p:nvPicPr>
        <p:blipFill>
          <a:blip r:embed="rId3">
            <a:clrChange>
              <a:clrFrom>
                <a:srgbClr val="FFFFFF"/>
              </a:clrFrom>
              <a:clrTo>
                <a:srgbClr val="FFFFFF">
                  <a:alpha val="0"/>
                </a:srgbClr>
              </a:clrTo>
            </a:clrChange>
          </a:blip>
          <a:stretch>
            <a:fillRect/>
          </a:stretch>
        </p:blipFill>
        <p:spPr>
          <a:xfrm>
            <a:off x="1854887" y="2922687"/>
            <a:ext cx="4124235" cy="3875120"/>
          </a:xfrm>
          <a:prstGeom prst="rect">
            <a:avLst/>
          </a:prstGeom>
        </p:spPr>
      </p:pic>
    </p:spTree>
    <p:extLst>
      <p:ext uri="{BB962C8B-B14F-4D97-AF65-F5344CB8AC3E}">
        <p14:creationId xmlns:p14="http://schemas.microsoft.com/office/powerpoint/2010/main" val="3607216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65C34BE-12EE-AE40-A55F-D2F57422CB51}"/>
              </a:ext>
            </a:extLst>
          </p:cNvPr>
          <p:cNvSpPr txBox="1"/>
          <p:nvPr/>
        </p:nvSpPr>
        <p:spPr>
          <a:xfrm>
            <a:off x="316225" y="405924"/>
            <a:ext cx="977075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D2CB"/>
                </a:solidFill>
                <a:effectLst/>
                <a:uLnTx/>
                <a:uFillTx/>
                <a:latin typeface="Muli Black" pitchFamily="2" charset="77"/>
                <a:ea typeface="+mn-ea"/>
                <a:cs typeface="+mn-cs"/>
              </a:rPr>
              <a:t>Importance of hospital violence interventions: the problem</a:t>
            </a:r>
          </a:p>
        </p:txBody>
      </p:sp>
      <p:sp>
        <p:nvSpPr>
          <p:cNvPr id="2" name="TextBox 1">
            <a:extLst>
              <a:ext uri="{FF2B5EF4-FFF2-40B4-BE49-F238E27FC236}">
                <a16:creationId xmlns:a16="http://schemas.microsoft.com/office/drawing/2014/main" id="{8E84FFC5-58B5-1777-3772-41474438794A}"/>
              </a:ext>
            </a:extLst>
          </p:cNvPr>
          <p:cNvSpPr txBox="1"/>
          <p:nvPr/>
        </p:nvSpPr>
        <p:spPr>
          <a:xfrm>
            <a:off x="555342" y="2002064"/>
            <a:ext cx="5847328" cy="707886"/>
          </a:xfrm>
          <a:prstGeom prst="rect">
            <a:avLst/>
          </a:prstGeom>
          <a:noFill/>
        </p:spPr>
        <p:txBody>
          <a:bodyPr wrap="square" rtlCol="0">
            <a:spAutoFit/>
          </a:bodyPr>
          <a:lstStyle/>
          <a:p>
            <a:pPr marL="285750" indent="-285750">
              <a:buFont typeface="Arial" panose="020B0604020202020204" pitchFamily="34" charset="0"/>
              <a:buChar char="•"/>
            </a:pPr>
            <a:r>
              <a:rPr lang="en-GB" sz="2000" dirty="0">
                <a:latin typeface="Muli Black"/>
              </a:rPr>
              <a:t>High demand on health care services- cost and resource implications</a:t>
            </a:r>
          </a:p>
        </p:txBody>
      </p:sp>
      <p:sp>
        <p:nvSpPr>
          <p:cNvPr id="3" name="Rectangle 2">
            <a:extLst>
              <a:ext uri="{FF2B5EF4-FFF2-40B4-BE49-F238E27FC236}">
                <a16:creationId xmlns:a16="http://schemas.microsoft.com/office/drawing/2014/main" id="{E87F70E8-D221-956B-0EA5-5DDE88C38F1D}"/>
              </a:ext>
            </a:extLst>
          </p:cNvPr>
          <p:cNvSpPr/>
          <p:nvPr/>
        </p:nvSpPr>
        <p:spPr>
          <a:xfrm>
            <a:off x="7229479" y="1495508"/>
            <a:ext cx="4152902" cy="1415772"/>
          </a:xfrm>
          <a:prstGeom prst="rect">
            <a:avLst/>
          </a:prstGeom>
          <a:solidFill>
            <a:schemeClr val="tx2">
              <a:lumMod val="75000"/>
              <a:alpha val="50000"/>
            </a:schemeClr>
          </a:solidFill>
        </p:spPr>
        <p:txBody>
          <a:bodyPr wrap="square">
            <a:spAutoFit/>
          </a:bodyPr>
          <a:lstStyle/>
          <a:p>
            <a:pPr algn="ctr"/>
            <a:r>
              <a:rPr lang="en-GB" sz="2000" b="1" u="sng" dirty="0">
                <a:solidFill>
                  <a:schemeClr val="bg2">
                    <a:lumMod val="10000"/>
                  </a:schemeClr>
                </a:solidFill>
              </a:rPr>
              <a:t>~187, 584</a:t>
            </a:r>
            <a:r>
              <a:rPr lang="en-GB" sz="2000" dirty="0">
                <a:solidFill>
                  <a:schemeClr val="bg2">
                    <a:lumMod val="10000"/>
                  </a:schemeClr>
                </a:solidFill>
              </a:rPr>
              <a:t> people received emergency care for violence related injury in 2018 (England and Wales</a:t>
            </a:r>
            <a:r>
              <a:rPr lang="en-GB" dirty="0">
                <a:solidFill>
                  <a:schemeClr val="bg2">
                    <a:lumMod val="10000"/>
                  </a:schemeClr>
                </a:solidFill>
              </a:rPr>
              <a:t>)</a:t>
            </a:r>
          </a:p>
          <a:p>
            <a:endParaRPr lang="en-GB" sz="1000" dirty="0">
              <a:solidFill>
                <a:schemeClr val="bg2">
                  <a:lumMod val="10000"/>
                </a:schemeClr>
              </a:solidFill>
            </a:endParaRPr>
          </a:p>
          <a:p>
            <a:r>
              <a:rPr lang="en-GB" sz="1600" dirty="0">
                <a:solidFill>
                  <a:schemeClr val="bg2">
                    <a:lumMod val="10000"/>
                  </a:schemeClr>
                </a:solidFill>
              </a:rPr>
              <a:t>The National Violence Surveillance Network</a:t>
            </a:r>
          </a:p>
        </p:txBody>
      </p:sp>
      <p:sp>
        <p:nvSpPr>
          <p:cNvPr id="4" name="Rectangle 3">
            <a:extLst>
              <a:ext uri="{FF2B5EF4-FFF2-40B4-BE49-F238E27FC236}">
                <a16:creationId xmlns:a16="http://schemas.microsoft.com/office/drawing/2014/main" id="{25528FBA-DE7C-C9B7-BB7C-7689F4BA9CB4}"/>
              </a:ext>
            </a:extLst>
          </p:cNvPr>
          <p:cNvSpPr/>
          <p:nvPr/>
        </p:nvSpPr>
        <p:spPr>
          <a:xfrm>
            <a:off x="7229479" y="3148765"/>
            <a:ext cx="4152902" cy="1415772"/>
          </a:xfrm>
          <a:prstGeom prst="rect">
            <a:avLst/>
          </a:prstGeom>
          <a:solidFill>
            <a:schemeClr val="tx2">
              <a:lumMod val="75000"/>
              <a:alpha val="50000"/>
            </a:schemeClr>
          </a:solidFill>
        </p:spPr>
        <p:txBody>
          <a:bodyPr wrap="square">
            <a:spAutoFit/>
          </a:bodyPr>
          <a:lstStyle/>
          <a:p>
            <a:r>
              <a:rPr lang="en-GB" sz="2000" b="1" u="sng" dirty="0">
                <a:solidFill>
                  <a:schemeClr val="bg2">
                    <a:lumMod val="10000"/>
                  </a:schemeClr>
                </a:solidFill>
              </a:rPr>
              <a:t>60% </a:t>
            </a:r>
            <a:r>
              <a:rPr lang="en-GB" sz="2000" dirty="0">
                <a:solidFill>
                  <a:schemeClr val="bg2">
                    <a:lumMod val="10000"/>
                  </a:schemeClr>
                </a:solidFill>
              </a:rPr>
              <a:t>of ED assault attendances in South Wales were not known to the police.</a:t>
            </a:r>
          </a:p>
          <a:p>
            <a:endParaRPr lang="en-GB" sz="1000" dirty="0">
              <a:solidFill>
                <a:schemeClr val="bg2">
                  <a:lumMod val="10000"/>
                </a:schemeClr>
              </a:solidFill>
            </a:endParaRPr>
          </a:p>
          <a:p>
            <a:r>
              <a:rPr lang="en-GB" sz="1600" dirty="0">
                <a:solidFill>
                  <a:schemeClr val="bg2">
                    <a:lumMod val="10000"/>
                  </a:schemeClr>
                </a:solidFill>
              </a:rPr>
              <a:t>Grey et al., 2017</a:t>
            </a:r>
          </a:p>
        </p:txBody>
      </p:sp>
      <p:sp>
        <p:nvSpPr>
          <p:cNvPr id="10" name="TextBox 9">
            <a:extLst>
              <a:ext uri="{FF2B5EF4-FFF2-40B4-BE49-F238E27FC236}">
                <a16:creationId xmlns:a16="http://schemas.microsoft.com/office/drawing/2014/main" id="{74EDD9E9-47DF-BAFC-DB07-899203A0093A}"/>
              </a:ext>
            </a:extLst>
          </p:cNvPr>
          <p:cNvSpPr txBox="1"/>
          <p:nvPr/>
        </p:nvSpPr>
        <p:spPr>
          <a:xfrm>
            <a:off x="555342" y="3061896"/>
            <a:ext cx="6093618" cy="1015663"/>
          </a:xfrm>
          <a:prstGeom prst="rect">
            <a:avLst/>
          </a:prstGeom>
          <a:noFill/>
        </p:spPr>
        <p:txBody>
          <a:bodyPr wrap="square">
            <a:spAutoFit/>
          </a:bodyPr>
          <a:lstStyle/>
          <a:p>
            <a:pPr marL="285750" indent="-285750">
              <a:buFont typeface="Arial" panose="020B0604020202020204" pitchFamily="34" charset="0"/>
              <a:buChar char="•"/>
            </a:pPr>
            <a:r>
              <a:rPr lang="en-GB" sz="2000" dirty="0">
                <a:latin typeface="Muli Black"/>
              </a:rPr>
              <a:t>Underreported to the police</a:t>
            </a:r>
          </a:p>
          <a:p>
            <a:pPr marL="800100" lvl="1" indent="-342900">
              <a:buFont typeface="Wingdings" panose="05000000000000000000" pitchFamily="2" charset="2"/>
              <a:buChar char="Ø"/>
            </a:pPr>
            <a:r>
              <a:rPr lang="en-GB" sz="2000" dirty="0">
                <a:latin typeface="Muli Black"/>
              </a:rPr>
              <a:t>No support or protection measures</a:t>
            </a:r>
          </a:p>
          <a:p>
            <a:pPr marL="800100" lvl="1" indent="-342900">
              <a:buFont typeface="Wingdings" panose="05000000000000000000" pitchFamily="2" charset="2"/>
              <a:buChar char="Ø"/>
            </a:pPr>
            <a:r>
              <a:rPr lang="en-GB" sz="2000" dirty="0">
                <a:latin typeface="Muli Black"/>
              </a:rPr>
              <a:t>Risk of reinjury and perpetration is greater. </a:t>
            </a:r>
          </a:p>
        </p:txBody>
      </p:sp>
      <p:sp>
        <p:nvSpPr>
          <p:cNvPr id="13" name="TextBox 12">
            <a:extLst>
              <a:ext uri="{FF2B5EF4-FFF2-40B4-BE49-F238E27FC236}">
                <a16:creationId xmlns:a16="http://schemas.microsoft.com/office/drawing/2014/main" id="{DD77F82B-1B39-0A43-6D8B-8C86753FC333}"/>
              </a:ext>
            </a:extLst>
          </p:cNvPr>
          <p:cNvSpPr txBox="1"/>
          <p:nvPr/>
        </p:nvSpPr>
        <p:spPr>
          <a:xfrm>
            <a:off x="316225" y="1395212"/>
            <a:ext cx="6093618" cy="400110"/>
          </a:xfrm>
          <a:prstGeom prst="rect">
            <a:avLst/>
          </a:prstGeom>
          <a:noFill/>
        </p:spPr>
        <p:txBody>
          <a:bodyPr wrap="square">
            <a:spAutoFit/>
          </a:bodyPr>
          <a:lstStyle/>
          <a:p>
            <a:r>
              <a:rPr lang="en-GB" sz="2000" dirty="0">
                <a:latin typeface="Muli Black"/>
              </a:rPr>
              <a:t>Violence with injury:</a:t>
            </a:r>
          </a:p>
        </p:txBody>
      </p:sp>
      <p:sp>
        <p:nvSpPr>
          <p:cNvPr id="15" name="TextBox 14">
            <a:extLst>
              <a:ext uri="{FF2B5EF4-FFF2-40B4-BE49-F238E27FC236}">
                <a16:creationId xmlns:a16="http://schemas.microsoft.com/office/drawing/2014/main" id="{7701086F-3F56-FC46-FF2E-E33F69AA6C42}"/>
              </a:ext>
            </a:extLst>
          </p:cNvPr>
          <p:cNvSpPr txBox="1"/>
          <p:nvPr/>
        </p:nvSpPr>
        <p:spPr>
          <a:xfrm>
            <a:off x="425648" y="4259737"/>
            <a:ext cx="6223312" cy="1477328"/>
          </a:xfrm>
          <a:prstGeom prst="rect">
            <a:avLst/>
          </a:prstGeom>
          <a:noFill/>
        </p:spPr>
        <p:txBody>
          <a:bodyPr wrap="square">
            <a:spAutoFit/>
          </a:bodyPr>
          <a:lstStyle/>
          <a:p>
            <a:r>
              <a:rPr lang="en-GB" sz="2000" dirty="0">
                <a:latin typeface="Muli Black"/>
              </a:rPr>
              <a:t>Health care providers well placed to identify victims and offer support</a:t>
            </a:r>
          </a:p>
          <a:p>
            <a:endParaRPr lang="en-GB" sz="1000" dirty="0">
              <a:latin typeface="Muli Black"/>
            </a:endParaRPr>
          </a:p>
          <a:p>
            <a:r>
              <a:rPr lang="en-GB" sz="2000" dirty="0">
                <a:latin typeface="Muli Black"/>
              </a:rPr>
              <a:t>Due to current infrastructure patients often left </a:t>
            </a:r>
          </a:p>
          <a:p>
            <a:r>
              <a:rPr lang="en-GB" sz="2000" dirty="0">
                <a:latin typeface="Muli Black"/>
              </a:rPr>
              <a:t>hospital with limited support or follow-up treatment.</a:t>
            </a:r>
          </a:p>
        </p:txBody>
      </p:sp>
      <p:sp>
        <p:nvSpPr>
          <p:cNvPr id="7" name="TextBox 6">
            <a:extLst>
              <a:ext uri="{FF2B5EF4-FFF2-40B4-BE49-F238E27FC236}">
                <a16:creationId xmlns:a16="http://schemas.microsoft.com/office/drawing/2014/main" id="{13612AA3-A86C-B283-A327-6AA709C7F01B}"/>
              </a:ext>
            </a:extLst>
          </p:cNvPr>
          <p:cNvSpPr txBox="1"/>
          <p:nvPr/>
        </p:nvSpPr>
        <p:spPr>
          <a:xfrm>
            <a:off x="112277" y="6168740"/>
            <a:ext cx="7214212" cy="646331"/>
          </a:xfrm>
          <a:prstGeom prst="rect">
            <a:avLst/>
          </a:prstGeom>
          <a:noFill/>
        </p:spPr>
        <p:txBody>
          <a:bodyPr wrap="square">
            <a:spAutoFit/>
          </a:bodyPr>
          <a:lstStyle/>
          <a:p>
            <a:r>
              <a:rPr lang="en-GB" sz="800" dirty="0" err="1">
                <a:latin typeface="Muli Black"/>
              </a:rPr>
              <a:t>Sivar</a:t>
            </a:r>
            <a:r>
              <a:rPr lang="en-GB" sz="900" dirty="0" err="1">
                <a:latin typeface="Muli Black"/>
              </a:rPr>
              <a:t>ajasingam</a:t>
            </a:r>
            <a:r>
              <a:rPr lang="en-GB" sz="900" dirty="0">
                <a:latin typeface="Muli Black"/>
              </a:rPr>
              <a:t> V, Guan B, Page N, Peel E, Moore S, Shepherd J. Violence in England and Wales in 2019: An Accident and Emergency Perspective [Internet]. Cardiff; 2020. </a:t>
            </a:r>
          </a:p>
          <a:p>
            <a:r>
              <a:rPr lang="en-GB" sz="900" dirty="0">
                <a:latin typeface="Muli Black"/>
              </a:rPr>
              <a:t>Gray B, Barton E, Davies A, Long S, Roderick J, Bellis M. A shared data approach more accurately represents the rates and patterns of violence with injury assaults. J </a:t>
            </a:r>
            <a:r>
              <a:rPr lang="en-GB" sz="900" dirty="0" err="1">
                <a:latin typeface="Muli Black"/>
              </a:rPr>
              <a:t>Epidemiol</a:t>
            </a:r>
            <a:r>
              <a:rPr lang="en-GB" sz="900" dirty="0">
                <a:latin typeface="Muli Black"/>
              </a:rPr>
              <a:t> Community Heal. 2017;71(12):1218–24.</a:t>
            </a:r>
          </a:p>
        </p:txBody>
      </p:sp>
      <p:pic>
        <p:nvPicPr>
          <p:cNvPr id="12" name="Picture 11" descr="A picture containing drawing&#10;&#10;Description automatically generated">
            <a:extLst>
              <a:ext uri="{FF2B5EF4-FFF2-40B4-BE49-F238E27FC236}">
                <a16:creationId xmlns:a16="http://schemas.microsoft.com/office/drawing/2014/main" id="{B768890B-1142-3C62-547D-05F74505C744}"/>
              </a:ext>
            </a:extLst>
          </p:cNvPr>
          <p:cNvPicPr>
            <a:picLocks noChangeAspect="1"/>
          </p:cNvPicPr>
          <p:nvPr/>
        </p:nvPicPr>
        <p:blipFill>
          <a:blip r:embed="rId3"/>
          <a:stretch>
            <a:fillRect/>
          </a:stretch>
        </p:blipFill>
        <p:spPr>
          <a:xfrm>
            <a:off x="8771193" y="6035938"/>
            <a:ext cx="3055046" cy="425547"/>
          </a:xfrm>
          <a:prstGeom prst="rect">
            <a:avLst/>
          </a:prstGeom>
        </p:spPr>
      </p:pic>
    </p:spTree>
    <p:extLst>
      <p:ext uri="{BB962C8B-B14F-4D97-AF65-F5344CB8AC3E}">
        <p14:creationId xmlns:p14="http://schemas.microsoft.com/office/powerpoint/2010/main" val="1598162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248B4C89-81D7-0E24-CE2E-D370EA27C793}"/>
              </a:ext>
            </a:extLst>
          </p:cNvPr>
          <p:cNvSpPr txBox="1"/>
          <p:nvPr/>
        </p:nvSpPr>
        <p:spPr>
          <a:xfrm>
            <a:off x="516250" y="1720840"/>
            <a:ext cx="8273789" cy="3724096"/>
          </a:xfrm>
          <a:prstGeom prst="rect">
            <a:avLst/>
          </a:prstGeom>
          <a:noFill/>
        </p:spPr>
        <p:txBody>
          <a:bodyPr wrap="square">
            <a:spAutoFit/>
          </a:bodyPr>
          <a:lstStyle/>
          <a:p>
            <a:pPr marL="342900" indent="-342900">
              <a:buFont typeface="Arial" panose="020B0604020202020204" pitchFamily="34" charset="0"/>
              <a:buChar char="•"/>
            </a:pPr>
            <a:r>
              <a:rPr lang="en-GB" sz="2400" dirty="0">
                <a:latin typeface="Muli Black"/>
              </a:rPr>
              <a:t>Hospital-based violence interventions have been established across UK- e.g., </a:t>
            </a:r>
            <a:r>
              <a:rPr lang="en-GB" sz="2400" dirty="0" err="1">
                <a:latin typeface="Muli Black"/>
              </a:rPr>
              <a:t>Redthread</a:t>
            </a:r>
            <a:r>
              <a:rPr lang="en-GB" sz="2400" dirty="0">
                <a:latin typeface="Muli Black"/>
              </a:rPr>
              <a:t>, Oasis, hospital navigators</a:t>
            </a:r>
          </a:p>
          <a:p>
            <a:endParaRPr lang="en-GB" sz="2400" dirty="0">
              <a:latin typeface="Muli Black"/>
            </a:endParaRPr>
          </a:p>
          <a:p>
            <a:pPr marL="285750" indent="-285750">
              <a:buFont typeface="Arial" panose="020B0604020202020204" pitchFamily="34" charset="0"/>
              <a:buChar char="•"/>
            </a:pPr>
            <a:r>
              <a:rPr lang="en-GB" sz="2400" dirty="0">
                <a:latin typeface="Muli Black"/>
              </a:rPr>
              <a:t>Endorsed by the Home Office in the Serious Violence strategy for tackling serious violence</a:t>
            </a:r>
          </a:p>
          <a:p>
            <a:endParaRPr lang="en-GB" sz="1000" dirty="0">
              <a:latin typeface="Muli Black"/>
            </a:endParaRPr>
          </a:p>
          <a:p>
            <a:pPr marL="285750" indent="-285750">
              <a:buFont typeface="Arial" panose="020B0604020202020204" pitchFamily="34" charset="0"/>
              <a:buChar char="•"/>
            </a:pPr>
            <a:r>
              <a:rPr lang="en-GB" sz="2400" dirty="0">
                <a:latin typeface="Muli Black"/>
              </a:rPr>
              <a:t>Nature and delivery of intervention varies across areas/ provisions</a:t>
            </a:r>
          </a:p>
          <a:p>
            <a:pPr marL="285750" indent="-285750">
              <a:buFont typeface="Arial" panose="020B0604020202020204" pitchFamily="34" charset="0"/>
              <a:buChar char="•"/>
            </a:pPr>
            <a:endParaRPr lang="en-GB" sz="1000" dirty="0">
              <a:latin typeface="Muli Black"/>
            </a:endParaRPr>
          </a:p>
          <a:p>
            <a:pPr marL="285750" indent="-285750">
              <a:buFont typeface="Arial" panose="020B0604020202020204" pitchFamily="34" charset="0"/>
              <a:buChar char="•"/>
            </a:pPr>
            <a:r>
              <a:rPr lang="en-GB" sz="2400" dirty="0">
                <a:latin typeface="Muli Black"/>
              </a:rPr>
              <a:t>Offers support at a ‘teachable moment’- they’re at their most vulnerable and likely to engage.</a:t>
            </a:r>
          </a:p>
        </p:txBody>
      </p:sp>
      <p:pic>
        <p:nvPicPr>
          <p:cNvPr id="2050" name="Picture 2" descr="Serious Violence Strategy - GOV.UK">
            <a:extLst>
              <a:ext uri="{FF2B5EF4-FFF2-40B4-BE49-F238E27FC236}">
                <a16:creationId xmlns:a16="http://schemas.microsoft.com/office/drawing/2014/main" id="{C920C4CD-97AB-28F7-5305-720E9FF4E8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3937" y="1720840"/>
            <a:ext cx="2053829" cy="273843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65FA168-8C48-D9E5-F0A5-AB81A18677C7}"/>
              </a:ext>
            </a:extLst>
          </p:cNvPr>
          <p:cNvSpPr txBox="1"/>
          <p:nvPr/>
        </p:nvSpPr>
        <p:spPr>
          <a:xfrm>
            <a:off x="316225" y="405924"/>
            <a:ext cx="977075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D2CB"/>
                </a:solidFill>
                <a:effectLst/>
                <a:uLnTx/>
                <a:uFillTx/>
                <a:latin typeface="Muli Black" pitchFamily="2" charset="77"/>
                <a:ea typeface="+mn-ea"/>
                <a:cs typeface="+mn-cs"/>
              </a:rPr>
              <a:t>Importance of hospital violence interventions: the solution</a:t>
            </a:r>
          </a:p>
        </p:txBody>
      </p:sp>
      <p:pic>
        <p:nvPicPr>
          <p:cNvPr id="6" name="Picture 5" descr="A picture containing drawing&#10;&#10;Description automatically generated">
            <a:extLst>
              <a:ext uri="{FF2B5EF4-FFF2-40B4-BE49-F238E27FC236}">
                <a16:creationId xmlns:a16="http://schemas.microsoft.com/office/drawing/2014/main" id="{B768890B-1142-3C62-547D-05F74505C744}"/>
              </a:ext>
            </a:extLst>
          </p:cNvPr>
          <p:cNvPicPr>
            <a:picLocks noChangeAspect="1"/>
          </p:cNvPicPr>
          <p:nvPr/>
        </p:nvPicPr>
        <p:blipFill>
          <a:blip r:embed="rId4"/>
          <a:stretch>
            <a:fillRect/>
          </a:stretch>
        </p:blipFill>
        <p:spPr>
          <a:xfrm>
            <a:off x="8771193" y="6035938"/>
            <a:ext cx="3055046" cy="425547"/>
          </a:xfrm>
          <a:prstGeom prst="rect">
            <a:avLst/>
          </a:prstGeom>
        </p:spPr>
      </p:pic>
    </p:spTree>
    <p:extLst>
      <p:ext uri="{BB962C8B-B14F-4D97-AF65-F5344CB8AC3E}">
        <p14:creationId xmlns:p14="http://schemas.microsoft.com/office/powerpoint/2010/main" val="2285988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65C34BE-12EE-AE40-A55F-D2F57422CB51}"/>
              </a:ext>
            </a:extLst>
          </p:cNvPr>
          <p:cNvSpPr txBox="1"/>
          <p:nvPr/>
        </p:nvSpPr>
        <p:spPr>
          <a:xfrm>
            <a:off x="404958" y="365378"/>
            <a:ext cx="78246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D2CB"/>
                </a:solidFill>
                <a:effectLst/>
                <a:uLnTx/>
                <a:uFillTx/>
                <a:latin typeface="Muli Black" pitchFamily="2" charset="77"/>
                <a:ea typeface="+mn-ea"/>
                <a:cs typeface="+mn-cs"/>
              </a:rPr>
              <a:t>Background to the Violence Prevention Team (VPT)</a:t>
            </a:r>
          </a:p>
        </p:txBody>
      </p:sp>
      <p:sp>
        <p:nvSpPr>
          <p:cNvPr id="2" name="TextBox 1">
            <a:extLst>
              <a:ext uri="{FF2B5EF4-FFF2-40B4-BE49-F238E27FC236}">
                <a16:creationId xmlns:a16="http://schemas.microsoft.com/office/drawing/2014/main" id="{8E84FFC5-58B5-1777-3772-41474438794A}"/>
              </a:ext>
            </a:extLst>
          </p:cNvPr>
          <p:cNvSpPr txBox="1"/>
          <p:nvPr/>
        </p:nvSpPr>
        <p:spPr>
          <a:xfrm>
            <a:off x="404960" y="1166842"/>
            <a:ext cx="8284293" cy="4616648"/>
          </a:xfrm>
          <a:prstGeom prst="rect">
            <a:avLst/>
          </a:prstGeom>
          <a:noFill/>
        </p:spPr>
        <p:txBody>
          <a:bodyPr wrap="square" rtlCol="0">
            <a:spAutoFit/>
          </a:bodyPr>
          <a:lstStyle/>
          <a:p>
            <a:pPr marL="285750" indent="-285750">
              <a:buFont typeface="Arial" panose="020B0604020202020204" pitchFamily="34" charset="0"/>
              <a:buChar char="•"/>
            </a:pPr>
            <a:r>
              <a:rPr lang="en-GB" sz="2400" dirty="0">
                <a:latin typeface="Muli Black"/>
              </a:rPr>
              <a:t>Wales VPU funded the development and implementation in October 2019</a:t>
            </a:r>
          </a:p>
          <a:p>
            <a:pPr marL="285750" indent="-285750">
              <a:buFont typeface="Arial" panose="020B0604020202020204" pitchFamily="34" charset="0"/>
              <a:buChar char="•"/>
            </a:pPr>
            <a:endParaRPr lang="en-GB" sz="1000" dirty="0">
              <a:latin typeface="Muli Black"/>
            </a:endParaRPr>
          </a:p>
          <a:p>
            <a:pPr marL="285750" indent="-285750">
              <a:buFont typeface="Arial" panose="020B0604020202020204" pitchFamily="34" charset="0"/>
              <a:buChar char="•"/>
            </a:pPr>
            <a:r>
              <a:rPr lang="en-GB" sz="2400" dirty="0">
                <a:latin typeface="Muli Black"/>
              </a:rPr>
              <a:t>Operating within the Emergency Department at the University Hospital Wales, a major trauma centre (since Aug 2020). </a:t>
            </a:r>
          </a:p>
          <a:p>
            <a:endParaRPr lang="en-GB" sz="1000" dirty="0">
              <a:latin typeface="Muli Black"/>
            </a:endParaRPr>
          </a:p>
          <a:p>
            <a:pPr marL="285750" indent="-285750">
              <a:buFont typeface="Arial" panose="020B0604020202020204" pitchFamily="34" charset="0"/>
              <a:buChar char="•"/>
            </a:pPr>
            <a:r>
              <a:rPr lang="en-GB" sz="2400" dirty="0">
                <a:latin typeface="Muli Black"/>
              </a:rPr>
              <a:t>Aimed to engage with patients attending ED with violence-related injuries to:</a:t>
            </a:r>
          </a:p>
          <a:p>
            <a:pPr marL="285750" indent="-285750">
              <a:buFont typeface="Arial" panose="020B0604020202020204" pitchFamily="34" charset="0"/>
              <a:buChar char="•"/>
            </a:pPr>
            <a:endParaRPr lang="en-GB" sz="1000" dirty="0">
              <a:latin typeface="Muli Black"/>
            </a:endParaRPr>
          </a:p>
          <a:p>
            <a:pPr marL="800100" lvl="1" indent="-342900">
              <a:buFont typeface="Wingdings" panose="05000000000000000000" pitchFamily="2" charset="2"/>
              <a:buChar char="Ø"/>
            </a:pPr>
            <a:r>
              <a:rPr lang="en-GB" sz="2400" dirty="0">
                <a:latin typeface="Muli Black"/>
              </a:rPr>
              <a:t> Improve police reporting </a:t>
            </a:r>
          </a:p>
          <a:p>
            <a:pPr marL="800100" lvl="1" indent="-342900">
              <a:buFont typeface="Wingdings" panose="05000000000000000000" pitchFamily="2" charset="2"/>
              <a:buChar char="Ø"/>
            </a:pPr>
            <a:r>
              <a:rPr lang="en-GB" sz="2400" dirty="0">
                <a:latin typeface="Muli Black"/>
              </a:rPr>
              <a:t>Provide advice, support, and guidance to address vulnerabilities</a:t>
            </a:r>
          </a:p>
          <a:p>
            <a:pPr marL="800100" lvl="1" indent="-342900">
              <a:buFont typeface="Wingdings" panose="05000000000000000000" pitchFamily="2" charset="2"/>
              <a:buChar char="Ø"/>
            </a:pPr>
            <a:r>
              <a:rPr lang="en-GB" sz="2400" dirty="0">
                <a:latin typeface="Muli Black"/>
              </a:rPr>
              <a:t>Encourage engagement with services</a:t>
            </a:r>
          </a:p>
          <a:p>
            <a:pPr marL="800100" lvl="1" indent="-342900">
              <a:buFont typeface="Wingdings" panose="05000000000000000000" pitchFamily="2" charset="2"/>
              <a:buChar char="Ø"/>
            </a:pPr>
            <a:r>
              <a:rPr lang="en-GB" sz="2400" dirty="0">
                <a:latin typeface="Muli Black"/>
              </a:rPr>
              <a:t>Promote movement away from violence.</a:t>
            </a:r>
          </a:p>
        </p:txBody>
      </p:sp>
      <p:pic>
        <p:nvPicPr>
          <p:cNvPr id="3076" name="Picture 4" descr="Image">
            <a:extLst>
              <a:ext uri="{FF2B5EF4-FFF2-40B4-BE49-F238E27FC236}">
                <a16:creationId xmlns:a16="http://schemas.microsoft.com/office/drawing/2014/main" id="{9DE36C61-8C93-0213-4093-14EF545EBD7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054555" y="1477859"/>
            <a:ext cx="2732485" cy="3643313"/>
          </a:xfrm>
          <a:prstGeom prst="rect">
            <a:avLst/>
          </a:prstGeom>
          <a:extLst>
            <a:ext uri="{909E8E84-426E-40DD-AFC4-6F175D3DCCD1}">
              <a14:hiddenFill xmlns:a14="http://schemas.microsoft.com/office/drawing/2010/main">
                <a:solidFill>
                  <a:srgbClr val="FFFFFF"/>
                </a:solidFill>
              </a14:hiddenFill>
            </a:ext>
          </a:extLst>
        </p:spPr>
      </p:pic>
      <p:pic>
        <p:nvPicPr>
          <p:cNvPr id="7" name="Picture 6" descr="A picture containing drawing&#10;&#10;Description automatically generated">
            <a:extLst>
              <a:ext uri="{FF2B5EF4-FFF2-40B4-BE49-F238E27FC236}">
                <a16:creationId xmlns:a16="http://schemas.microsoft.com/office/drawing/2014/main" id="{B768890B-1142-3C62-547D-05F74505C744}"/>
              </a:ext>
            </a:extLst>
          </p:cNvPr>
          <p:cNvPicPr>
            <a:picLocks noChangeAspect="1"/>
          </p:cNvPicPr>
          <p:nvPr/>
        </p:nvPicPr>
        <p:blipFill>
          <a:blip r:embed="rId4"/>
          <a:stretch>
            <a:fillRect/>
          </a:stretch>
        </p:blipFill>
        <p:spPr>
          <a:xfrm>
            <a:off x="8771193" y="6035938"/>
            <a:ext cx="3055046" cy="425547"/>
          </a:xfrm>
          <a:prstGeom prst="rect">
            <a:avLst/>
          </a:prstGeom>
        </p:spPr>
      </p:pic>
    </p:spTree>
    <p:extLst>
      <p:ext uri="{BB962C8B-B14F-4D97-AF65-F5344CB8AC3E}">
        <p14:creationId xmlns:p14="http://schemas.microsoft.com/office/powerpoint/2010/main" val="1749656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11"/>
          <p:cNvSpPr/>
          <p:nvPr/>
        </p:nvSpPr>
        <p:spPr>
          <a:xfrm rot="1838979">
            <a:off x="-442997" y="-126298"/>
            <a:ext cx="3033056" cy="2481277"/>
          </a:xfrm>
          <a:custGeom>
            <a:avLst/>
            <a:gdLst/>
            <a:ahLst/>
            <a:cxnLst/>
            <a:rect l="l" t="t" r="r" b="b"/>
            <a:pathLst>
              <a:path w="6881062" h="4357603">
                <a:moveTo>
                  <a:pt x="0" y="0"/>
                </a:moveTo>
                <a:lnTo>
                  <a:pt x="6881062" y="0"/>
                </a:lnTo>
                <a:lnTo>
                  <a:pt x="6881062" y="4357603"/>
                </a:lnTo>
                <a:lnTo>
                  <a:pt x="0" y="4357603"/>
                </a:lnTo>
                <a:lnTo>
                  <a:pt x="0" y="0"/>
                </a:lnTo>
                <a:close/>
              </a:path>
            </a:pathLst>
          </a:custGeom>
          <a:blipFill>
            <a:blip r:embed="rId2">
              <a:extLst>
                <a:ext uri="{96DAC541-7B7A-43D3-8B79-37D633B846F1}">
                  <asvg:svgBlip xmlns:asvg="http://schemas.microsoft.com/office/drawing/2016/SVG/main" r:embed="rId3"/>
                </a:ext>
              </a:extLst>
            </a:blip>
            <a:stretch>
              <a:fillRect l="-18970"/>
            </a:stretch>
          </a:blipFill>
        </p:spPr>
      </p:sp>
      <p:grpSp>
        <p:nvGrpSpPr>
          <p:cNvPr id="2" name="Group 2"/>
          <p:cNvGrpSpPr/>
          <p:nvPr/>
        </p:nvGrpSpPr>
        <p:grpSpPr>
          <a:xfrm>
            <a:off x="154698" y="306237"/>
            <a:ext cx="6627685" cy="4026397"/>
            <a:chOff x="0" y="152400"/>
            <a:chExt cx="13255369" cy="8052793"/>
          </a:xfrm>
        </p:grpSpPr>
        <p:sp>
          <p:nvSpPr>
            <p:cNvPr id="3" name="TextBox 3"/>
            <p:cNvSpPr txBox="1"/>
            <p:nvPr/>
          </p:nvSpPr>
          <p:spPr>
            <a:xfrm>
              <a:off x="0" y="152400"/>
              <a:ext cx="13255369" cy="4154983"/>
            </a:xfrm>
            <a:prstGeom prst="rect">
              <a:avLst/>
            </a:prstGeom>
          </p:spPr>
          <p:txBody>
            <a:bodyPr lIns="0" tIns="0" rIns="0" bIns="0" rtlCol="0" anchor="t">
              <a:spAutoFit/>
            </a:bodyPr>
            <a:lstStyle/>
            <a:p>
              <a:pPr algn="r">
                <a:lnSpc>
                  <a:spcPts val="5432"/>
                </a:lnSpc>
              </a:pPr>
              <a:r>
                <a:rPr lang="en-US" sz="5432" dirty="0">
                  <a:solidFill>
                    <a:srgbClr val="38B6FF"/>
                  </a:solidFill>
                  <a:latin typeface="Barlow Bold Bold"/>
                </a:rPr>
                <a:t>VIOLENCE</a:t>
              </a:r>
            </a:p>
            <a:p>
              <a:pPr algn="r">
                <a:lnSpc>
                  <a:spcPts val="5432"/>
                </a:lnSpc>
              </a:pPr>
              <a:r>
                <a:rPr lang="en-US" sz="5432" dirty="0">
                  <a:solidFill>
                    <a:srgbClr val="38B6FF"/>
                  </a:solidFill>
                  <a:latin typeface="Barlow Bold Bold"/>
                </a:rPr>
                <a:t>PREVENTION</a:t>
              </a:r>
            </a:p>
            <a:p>
              <a:pPr algn="r">
                <a:lnSpc>
                  <a:spcPts val="5432"/>
                </a:lnSpc>
                <a:spcBef>
                  <a:spcPct val="0"/>
                </a:spcBef>
              </a:pPr>
              <a:r>
                <a:rPr lang="en-US" sz="5432" dirty="0">
                  <a:solidFill>
                    <a:srgbClr val="38B6FF"/>
                  </a:solidFill>
                  <a:latin typeface="Barlow Bold Bold"/>
                </a:rPr>
                <a:t>TEAM </a:t>
              </a:r>
            </a:p>
          </p:txBody>
        </p:sp>
        <p:sp>
          <p:nvSpPr>
            <p:cNvPr id="4" name="TextBox 4"/>
            <p:cNvSpPr txBox="1"/>
            <p:nvPr/>
          </p:nvSpPr>
          <p:spPr>
            <a:xfrm>
              <a:off x="0" y="4649295"/>
              <a:ext cx="13255369" cy="841642"/>
            </a:xfrm>
            <a:prstGeom prst="rect">
              <a:avLst/>
            </a:prstGeom>
          </p:spPr>
          <p:txBody>
            <a:bodyPr lIns="0" tIns="0" rIns="0" bIns="0" rtlCol="0" anchor="t">
              <a:spAutoFit/>
            </a:bodyPr>
            <a:lstStyle/>
            <a:p>
              <a:pPr algn="r">
                <a:lnSpc>
                  <a:spcPts val="3578"/>
                </a:lnSpc>
                <a:spcBef>
                  <a:spcPct val="0"/>
                </a:spcBef>
              </a:pPr>
              <a:r>
                <a:rPr lang="en-US" sz="2555">
                  <a:solidFill>
                    <a:srgbClr val="38B6FF"/>
                  </a:solidFill>
                  <a:latin typeface="Barlow Medium Bold"/>
                </a:rPr>
                <a:t>  EST. 2019</a:t>
              </a:r>
            </a:p>
          </p:txBody>
        </p:sp>
        <p:sp>
          <p:nvSpPr>
            <p:cNvPr id="5" name="TextBox 5"/>
            <p:cNvSpPr txBox="1"/>
            <p:nvPr/>
          </p:nvSpPr>
          <p:spPr>
            <a:xfrm>
              <a:off x="0" y="6148989"/>
              <a:ext cx="13255369" cy="2056204"/>
            </a:xfrm>
            <a:prstGeom prst="rect">
              <a:avLst/>
            </a:prstGeom>
          </p:spPr>
          <p:txBody>
            <a:bodyPr lIns="0" tIns="0" rIns="0" bIns="0" rtlCol="0" anchor="t">
              <a:spAutoFit/>
            </a:bodyPr>
            <a:lstStyle/>
            <a:p>
              <a:pPr>
                <a:lnSpc>
                  <a:spcPts val="2843"/>
                </a:lnSpc>
              </a:pPr>
              <a:endParaRPr sz="1200"/>
            </a:p>
            <a:p>
              <a:pPr>
                <a:lnSpc>
                  <a:spcPts val="2843"/>
                </a:lnSpc>
              </a:pPr>
              <a:endParaRPr sz="1200"/>
            </a:p>
            <a:p>
              <a:pPr>
                <a:lnSpc>
                  <a:spcPts val="2843"/>
                </a:lnSpc>
                <a:spcBef>
                  <a:spcPct val="0"/>
                </a:spcBef>
              </a:pPr>
              <a:endParaRPr sz="1200"/>
            </a:p>
          </p:txBody>
        </p:sp>
      </p:grpSp>
      <p:sp>
        <p:nvSpPr>
          <p:cNvPr id="6" name="Freeform 6"/>
          <p:cNvSpPr/>
          <p:nvPr/>
        </p:nvSpPr>
        <p:spPr>
          <a:xfrm>
            <a:off x="6872908" y="0"/>
            <a:ext cx="5319092" cy="6985314"/>
          </a:xfrm>
          <a:custGeom>
            <a:avLst/>
            <a:gdLst/>
            <a:ahLst/>
            <a:cxnLst/>
            <a:rect l="l" t="t" r="r" b="b"/>
            <a:pathLst>
              <a:path w="7978638" h="10477971">
                <a:moveTo>
                  <a:pt x="0" y="0"/>
                </a:moveTo>
                <a:lnTo>
                  <a:pt x="7978638" y="0"/>
                </a:lnTo>
                <a:lnTo>
                  <a:pt x="7978638" y="10477971"/>
                </a:lnTo>
                <a:lnTo>
                  <a:pt x="0" y="10477971"/>
                </a:lnTo>
                <a:lnTo>
                  <a:pt x="0" y="0"/>
                </a:lnTo>
                <a:close/>
              </a:path>
            </a:pathLst>
          </a:custGeom>
          <a:blipFill>
            <a:blip r:embed="rId4"/>
            <a:stretch>
              <a:fillRect/>
            </a:stretch>
          </a:blipFill>
        </p:spPr>
        <p:txBody>
          <a:bodyPr/>
          <a:lstStyle/>
          <a:p>
            <a:endParaRPr lang="en-GB" dirty="0"/>
          </a:p>
        </p:txBody>
      </p:sp>
      <p:grpSp>
        <p:nvGrpSpPr>
          <p:cNvPr id="7" name="Group 7"/>
          <p:cNvGrpSpPr/>
          <p:nvPr/>
        </p:nvGrpSpPr>
        <p:grpSpPr>
          <a:xfrm>
            <a:off x="10737670" y="230037"/>
            <a:ext cx="1187458" cy="792065"/>
            <a:chOff x="0" y="0"/>
            <a:chExt cx="1675706" cy="1584129"/>
          </a:xfrm>
        </p:grpSpPr>
        <p:grpSp>
          <p:nvGrpSpPr>
            <p:cNvPr id="8" name="Group 8"/>
            <p:cNvGrpSpPr/>
            <p:nvPr/>
          </p:nvGrpSpPr>
          <p:grpSpPr>
            <a:xfrm>
              <a:off x="0" y="0"/>
              <a:ext cx="1675706" cy="1236793"/>
              <a:chOff x="0" y="0"/>
              <a:chExt cx="2593091" cy="1913890"/>
            </a:xfrm>
          </p:grpSpPr>
          <p:sp>
            <p:nvSpPr>
              <p:cNvPr id="9" name="Freeform 9"/>
              <p:cNvSpPr/>
              <p:nvPr/>
            </p:nvSpPr>
            <p:spPr>
              <a:xfrm>
                <a:off x="0" y="0"/>
                <a:ext cx="2593091" cy="1913890"/>
              </a:xfrm>
              <a:custGeom>
                <a:avLst/>
                <a:gdLst/>
                <a:ahLst/>
                <a:cxnLst/>
                <a:rect l="l" t="t" r="r" b="b"/>
                <a:pathLst>
                  <a:path w="2593091" h="1913890">
                    <a:moveTo>
                      <a:pt x="2468631" y="1913890"/>
                    </a:moveTo>
                    <a:lnTo>
                      <a:pt x="124460" y="1913890"/>
                    </a:lnTo>
                    <a:cubicBezTo>
                      <a:pt x="55880" y="1913890"/>
                      <a:pt x="0" y="1858010"/>
                      <a:pt x="0" y="1789430"/>
                    </a:cubicBezTo>
                    <a:lnTo>
                      <a:pt x="0" y="124460"/>
                    </a:lnTo>
                    <a:cubicBezTo>
                      <a:pt x="0" y="55880"/>
                      <a:pt x="55880" y="0"/>
                      <a:pt x="124460" y="0"/>
                    </a:cubicBezTo>
                    <a:lnTo>
                      <a:pt x="2468631" y="0"/>
                    </a:lnTo>
                    <a:cubicBezTo>
                      <a:pt x="2537211" y="0"/>
                      <a:pt x="2593091" y="55880"/>
                      <a:pt x="2593091" y="124460"/>
                    </a:cubicBezTo>
                    <a:lnTo>
                      <a:pt x="2593091" y="1789430"/>
                    </a:lnTo>
                    <a:cubicBezTo>
                      <a:pt x="2593091" y="1858010"/>
                      <a:pt x="2537211" y="1913890"/>
                      <a:pt x="2468631" y="1913890"/>
                    </a:cubicBezTo>
                    <a:close/>
                  </a:path>
                </a:pathLst>
              </a:custGeom>
              <a:solidFill>
                <a:srgbClr val="38B6FF"/>
              </a:solidFill>
            </p:spPr>
          </p:sp>
        </p:grpSp>
        <p:sp>
          <p:nvSpPr>
            <p:cNvPr id="10" name="TextBox 10"/>
            <p:cNvSpPr txBox="1"/>
            <p:nvPr/>
          </p:nvSpPr>
          <p:spPr>
            <a:xfrm>
              <a:off x="195534" y="301728"/>
              <a:ext cx="1284640" cy="1282401"/>
            </a:xfrm>
            <a:prstGeom prst="rect">
              <a:avLst/>
            </a:prstGeom>
          </p:spPr>
          <p:txBody>
            <a:bodyPr lIns="0" tIns="0" rIns="0" bIns="0" rtlCol="0" anchor="t">
              <a:spAutoFit/>
            </a:bodyPr>
            <a:lstStyle/>
            <a:p>
              <a:pPr algn="ctr">
                <a:lnSpc>
                  <a:spcPts val="2515"/>
                </a:lnSpc>
              </a:pPr>
              <a:r>
                <a:rPr lang="en-US" sz="2515" spc="125" dirty="0">
                  <a:solidFill>
                    <a:srgbClr val="FFFFFF"/>
                  </a:solidFill>
                  <a:latin typeface="Barlow Bold"/>
                </a:rPr>
                <a:t>VPT</a:t>
              </a:r>
            </a:p>
          </p:txBody>
        </p:sp>
      </p:grpSp>
      <p:sp>
        <p:nvSpPr>
          <p:cNvPr id="12" name="TextBox 12"/>
          <p:cNvSpPr txBox="1"/>
          <p:nvPr/>
        </p:nvSpPr>
        <p:spPr>
          <a:xfrm>
            <a:off x="342427" y="6118514"/>
            <a:ext cx="491640" cy="327718"/>
          </a:xfrm>
          <a:prstGeom prst="rect">
            <a:avLst/>
          </a:prstGeom>
        </p:spPr>
        <p:txBody>
          <a:bodyPr lIns="0" tIns="0" rIns="0" bIns="0" rtlCol="0" anchor="t">
            <a:spAutoFit/>
          </a:bodyPr>
          <a:lstStyle/>
          <a:p>
            <a:pPr>
              <a:lnSpc>
                <a:spcPts val="2800"/>
              </a:lnSpc>
              <a:spcBef>
                <a:spcPct val="0"/>
              </a:spcBef>
            </a:pPr>
            <a:r>
              <a:rPr lang="en-US" sz="2000">
                <a:solidFill>
                  <a:srgbClr val="F6F6F6"/>
                </a:solidFill>
                <a:latin typeface="Barlow Bold Bold"/>
              </a:rPr>
              <a:t>05</a:t>
            </a:r>
          </a:p>
        </p:txBody>
      </p:sp>
      <p:sp>
        <p:nvSpPr>
          <p:cNvPr id="13" name="TextBox 13"/>
          <p:cNvSpPr txBox="1"/>
          <p:nvPr/>
        </p:nvSpPr>
        <p:spPr>
          <a:xfrm>
            <a:off x="0" y="3093626"/>
            <a:ext cx="6872908" cy="3657476"/>
          </a:xfrm>
          <a:prstGeom prst="rect">
            <a:avLst/>
          </a:prstGeom>
        </p:spPr>
        <p:txBody>
          <a:bodyPr lIns="0" tIns="0" rIns="0" bIns="0" rtlCol="0" anchor="t">
            <a:spAutoFit/>
          </a:bodyPr>
          <a:lstStyle/>
          <a:p>
            <a:pPr algn="ctr">
              <a:lnSpc>
                <a:spcPts val="2448"/>
              </a:lnSpc>
            </a:pPr>
            <a:r>
              <a:rPr lang="en-US" sz="1600" spc="80">
                <a:solidFill>
                  <a:srgbClr val="000000"/>
                </a:solidFill>
                <a:latin typeface="Barlow Medium"/>
              </a:rPr>
              <a:t>We are a nurse/advocate led initiative based in the ED at the University Hospital of Wales. </a:t>
            </a:r>
          </a:p>
          <a:p>
            <a:pPr algn="ctr">
              <a:lnSpc>
                <a:spcPts val="2448"/>
              </a:lnSpc>
            </a:pPr>
            <a:endParaRPr lang="en-US" sz="1600" spc="80">
              <a:solidFill>
                <a:srgbClr val="000000"/>
              </a:solidFill>
              <a:latin typeface="Barlow Medium"/>
            </a:endParaRPr>
          </a:p>
          <a:p>
            <a:pPr algn="ctr">
              <a:lnSpc>
                <a:spcPts val="2448"/>
              </a:lnSpc>
            </a:pPr>
            <a:r>
              <a:rPr lang="en-US" sz="1600" spc="80">
                <a:solidFill>
                  <a:srgbClr val="000000"/>
                </a:solidFill>
                <a:latin typeface="Barlow Medium"/>
              </a:rPr>
              <a:t>We focus on delivering </a:t>
            </a:r>
            <a:r>
              <a:rPr lang="en-US" sz="1600" spc="80">
                <a:solidFill>
                  <a:srgbClr val="38B6FF"/>
                </a:solidFill>
                <a:latin typeface="Barlow Medium"/>
              </a:rPr>
              <a:t>ADVICE</a:t>
            </a:r>
            <a:r>
              <a:rPr lang="en-US" sz="1600" spc="80">
                <a:solidFill>
                  <a:srgbClr val="000000"/>
                </a:solidFill>
                <a:latin typeface="Barlow Medium"/>
              </a:rPr>
              <a:t>, </a:t>
            </a:r>
            <a:r>
              <a:rPr lang="en-US" sz="1600" spc="80">
                <a:solidFill>
                  <a:srgbClr val="38B6FF"/>
                </a:solidFill>
                <a:latin typeface="Barlow Medium"/>
              </a:rPr>
              <a:t>SUPPORT</a:t>
            </a:r>
            <a:r>
              <a:rPr lang="en-US" sz="1600" spc="80">
                <a:solidFill>
                  <a:srgbClr val="000000"/>
                </a:solidFill>
                <a:latin typeface="Barlow Medium"/>
              </a:rPr>
              <a:t> and </a:t>
            </a:r>
            <a:r>
              <a:rPr lang="en-US" sz="1600" spc="80">
                <a:solidFill>
                  <a:srgbClr val="38B6FF"/>
                </a:solidFill>
                <a:latin typeface="Barlow Medium"/>
              </a:rPr>
              <a:t>GUIDANCE</a:t>
            </a:r>
            <a:r>
              <a:rPr lang="en-US" sz="1600" spc="80">
                <a:solidFill>
                  <a:srgbClr val="000000"/>
                </a:solidFill>
                <a:latin typeface="Barlow Medium"/>
              </a:rPr>
              <a:t> to patients of ANY AGE who have experienced Violence With Injury (VWI). </a:t>
            </a:r>
          </a:p>
          <a:p>
            <a:pPr algn="ctr">
              <a:lnSpc>
                <a:spcPts val="2448"/>
              </a:lnSpc>
            </a:pPr>
            <a:endParaRPr lang="en-US" sz="1600" spc="80">
              <a:solidFill>
                <a:srgbClr val="000000"/>
              </a:solidFill>
              <a:latin typeface="Barlow Medium"/>
            </a:endParaRPr>
          </a:p>
          <a:p>
            <a:pPr algn="ctr">
              <a:lnSpc>
                <a:spcPts val="2448"/>
              </a:lnSpc>
            </a:pPr>
            <a:r>
              <a:rPr lang="en-US" sz="1600" spc="80">
                <a:solidFill>
                  <a:srgbClr val="000000"/>
                </a:solidFill>
                <a:latin typeface="Barlow Medium"/>
              </a:rPr>
              <a:t>Our aim is to provide a  </a:t>
            </a:r>
            <a:r>
              <a:rPr lang="en-US" sz="1600" spc="80">
                <a:solidFill>
                  <a:srgbClr val="38B6FF"/>
                </a:solidFill>
                <a:latin typeface="Barlow Medium"/>
              </a:rPr>
              <a:t>PERSON CENTRED APPROACH</a:t>
            </a:r>
            <a:r>
              <a:rPr lang="en-US" sz="1600" spc="80">
                <a:solidFill>
                  <a:srgbClr val="000000"/>
                </a:solidFill>
                <a:latin typeface="Barlow Medium"/>
              </a:rPr>
              <a:t> to patient care. Each patient is assessed and provided with support that fits around their individual needs. </a:t>
            </a:r>
          </a:p>
          <a:p>
            <a:pPr algn="ctr">
              <a:lnSpc>
                <a:spcPts val="2448"/>
              </a:lnSpc>
            </a:pPr>
            <a:endParaRPr lang="en-US" sz="1600" spc="80">
              <a:solidFill>
                <a:srgbClr val="000000"/>
              </a:solidFill>
              <a:latin typeface="Barlow Medium"/>
            </a:endParaRPr>
          </a:p>
          <a:p>
            <a:pPr algn="ctr">
              <a:lnSpc>
                <a:spcPts val="2448"/>
              </a:lnSpc>
            </a:pPr>
            <a:r>
              <a:rPr lang="en-US" sz="1600" spc="80">
                <a:solidFill>
                  <a:srgbClr val="000000"/>
                </a:solidFill>
                <a:latin typeface="Barlow Medium"/>
              </a:rPr>
              <a:t>This allows each patient to make an informed decision on their care and their future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9293713" y="1"/>
            <a:ext cx="3069886" cy="2690919"/>
          </a:xfrm>
          <a:custGeom>
            <a:avLst/>
            <a:gdLst/>
            <a:ahLst/>
            <a:cxnLst/>
            <a:rect l="l" t="t" r="r" b="b"/>
            <a:pathLst>
              <a:path w="4604829" h="4036379">
                <a:moveTo>
                  <a:pt x="0" y="4036379"/>
                </a:moveTo>
                <a:lnTo>
                  <a:pt x="4604830" y="4036379"/>
                </a:lnTo>
                <a:lnTo>
                  <a:pt x="4604830" y="0"/>
                </a:lnTo>
                <a:lnTo>
                  <a:pt x="0" y="0"/>
                </a:lnTo>
                <a:lnTo>
                  <a:pt x="0" y="4036379"/>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115226" y="5863002"/>
            <a:ext cx="837853" cy="792065"/>
            <a:chOff x="0" y="0"/>
            <a:chExt cx="1675706" cy="1584129"/>
          </a:xfrm>
        </p:grpSpPr>
        <p:grpSp>
          <p:nvGrpSpPr>
            <p:cNvPr id="4" name="Group 4"/>
            <p:cNvGrpSpPr/>
            <p:nvPr/>
          </p:nvGrpSpPr>
          <p:grpSpPr>
            <a:xfrm>
              <a:off x="0" y="0"/>
              <a:ext cx="1675706" cy="1236793"/>
              <a:chOff x="0" y="0"/>
              <a:chExt cx="2593091" cy="1913890"/>
            </a:xfrm>
          </p:grpSpPr>
          <p:sp>
            <p:nvSpPr>
              <p:cNvPr id="5" name="Freeform 5"/>
              <p:cNvSpPr/>
              <p:nvPr/>
            </p:nvSpPr>
            <p:spPr>
              <a:xfrm>
                <a:off x="0" y="0"/>
                <a:ext cx="2593091" cy="1913890"/>
              </a:xfrm>
              <a:custGeom>
                <a:avLst/>
                <a:gdLst/>
                <a:ahLst/>
                <a:cxnLst/>
                <a:rect l="l" t="t" r="r" b="b"/>
                <a:pathLst>
                  <a:path w="2593091" h="1913890">
                    <a:moveTo>
                      <a:pt x="2468631" y="1913890"/>
                    </a:moveTo>
                    <a:lnTo>
                      <a:pt x="124460" y="1913890"/>
                    </a:lnTo>
                    <a:cubicBezTo>
                      <a:pt x="55880" y="1913890"/>
                      <a:pt x="0" y="1858010"/>
                      <a:pt x="0" y="1789430"/>
                    </a:cubicBezTo>
                    <a:lnTo>
                      <a:pt x="0" y="124460"/>
                    </a:lnTo>
                    <a:cubicBezTo>
                      <a:pt x="0" y="55880"/>
                      <a:pt x="55880" y="0"/>
                      <a:pt x="124460" y="0"/>
                    </a:cubicBezTo>
                    <a:lnTo>
                      <a:pt x="2468631" y="0"/>
                    </a:lnTo>
                    <a:cubicBezTo>
                      <a:pt x="2537211" y="0"/>
                      <a:pt x="2593091" y="55880"/>
                      <a:pt x="2593091" y="124460"/>
                    </a:cubicBezTo>
                    <a:lnTo>
                      <a:pt x="2593091" y="1789430"/>
                    </a:lnTo>
                    <a:cubicBezTo>
                      <a:pt x="2593091" y="1858010"/>
                      <a:pt x="2537211" y="1913890"/>
                      <a:pt x="2468631" y="1913890"/>
                    </a:cubicBezTo>
                    <a:close/>
                  </a:path>
                </a:pathLst>
              </a:custGeom>
              <a:solidFill>
                <a:srgbClr val="38B6FF"/>
              </a:solidFill>
            </p:spPr>
          </p:sp>
        </p:grpSp>
        <p:sp>
          <p:nvSpPr>
            <p:cNvPr id="6" name="TextBox 6"/>
            <p:cNvSpPr txBox="1"/>
            <p:nvPr/>
          </p:nvSpPr>
          <p:spPr>
            <a:xfrm>
              <a:off x="195534" y="301728"/>
              <a:ext cx="1284640" cy="1282401"/>
            </a:xfrm>
            <a:prstGeom prst="rect">
              <a:avLst/>
            </a:prstGeom>
          </p:spPr>
          <p:txBody>
            <a:bodyPr lIns="0" tIns="0" rIns="0" bIns="0" rtlCol="0" anchor="t">
              <a:spAutoFit/>
            </a:bodyPr>
            <a:lstStyle/>
            <a:p>
              <a:pPr algn="ctr">
                <a:lnSpc>
                  <a:spcPts val="2515"/>
                </a:lnSpc>
              </a:pPr>
              <a:r>
                <a:rPr lang="en-US" sz="2515" spc="125">
                  <a:solidFill>
                    <a:srgbClr val="FFFFFF"/>
                  </a:solidFill>
                  <a:latin typeface="Barlow Bold"/>
                </a:rPr>
                <a:t>VPT</a:t>
              </a:r>
            </a:p>
          </p:txBody>
        </p:sp>
      </p:grpSp>
      <p:sp>
        <p:nvSpPr>
          <p:cNvPr id="7" name="Freeform 7"/>
          <p:cNvSpPr/>
          <p:nvPr/>
        </p:nvSpPr>
        <p:spPr>
          <a:xfrm flipH="1">
            <a:off x="3905430" y="461479"/>
            <a:ext cx="4381141" cy="5935043"/>
          </a:xfrm>
          <a:custGeom>
            <a:avLst/>
            <a:gdLst/>
            <a:ahLst/>
            <a:cxnLst/>
            <a:rect l="l" t="t" r="r" b="b"/>
            <a:pathLst>
              <a:path w="6571712" h="8902565">
                <a:moveTo>
                  <a:pt x="6571712" y="0"/>
                </a:moveTo>
                <a:lnTo>
                  <a:pt x="0" y="0"/>
                </a:lnTo>
                <a:lnTo>
                  <a:pt x="0" y="8902566"/>
                </a:lnTo>
                <a:lnTo>
                  <a:pt x="6571712" y="8902566"/>
                </a:lnTo>
                <a:lnTo>
                  <a:pt x="6571712"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8" name="Group 8"/>
          <p:cNvGrpSpPr/>
          <p:nvPr/>
        </p:nvGrpSpPr>
        <p:grpSpPr>
          <a:xfrm>
            <a:off x="1605193" y="931677"/>
            <a:ext cx="2315416" cy="827564"/>
            <a:chOff x="0" y="0"/>
            <a:chExt cx="914732" cy="326939"/>
          </a:xfrm>
        </p:grpSpPr>
        <p:sp>
          <p:nvSpPr>
            <p:cNvPr id="9" name="Freeform 9"/>
            <p:cNvSpPr/>
            <p:nvPr/>
          </p:nvSpPr>
          <p:spPr>
            <a:xfrm>
              <a:off x="0" y="0"/>
              <a:ext cx="914732" cy="326939"/>
            </a:xfrm>
            <a:custGeom>
              <a:avLst/>
              <a:gdLst/>
              <a:ahLst/>
              <a:cxnLst/>
              <a:rect l="l" t="t" r="r" b="b"/>
              <a:pathLst>
                <a:path w="914732" h="326939">
                  <a:moveTo>
                    <a:pt x="0" y="0"/>
                  </a:moveTo>
                  <a:lnTo>
                    <a:pt x="914732" y="0"/>
                  </a:lnTo>
                  <a:lnTo>
                    <a:pt x="914732" y="326939"/>
                  </a:lnTo>
                  <a:lnTo>
                    <a:pt x="0" y="326939"/>
                  </a:lnTo>
                  <a:close/>
                </a:path>
              </a:pathLst>
            </a:custGeom>
            <a:solidFill>
              <a:srgbClr val="38B6FF"/>
            </a:solidFill>
          </p:spPr>
        </p:sp>
        <p:sp>
          <p:nvSpPr>
            <p:cNvPr id="10" name="TextBox 10"/>
            <p:cNvSpPr txBox="1"/>
            <p:nvPr/>
          </p:nvSpPr>
          <p:spPr>
            <a:xfrm>
              <a:off x="0" y="-47625"/>
              <a:ext cx="914732" cy="374564"/>
            </a:xfrm>
            <a:prstGeom prst="rect">
              <a:avLst/>
            </a:prstGeom>
          </p:spPr>
          <p:txBody>
            <a:bodyPr lIns="33867" tIns="33867" rIns="33867" bIns="33867" rtlCol="0" anchor="ctr"/>
            <a:lstStyle/>
            <a:p>
              <a:pPr algn="ctr">
                <a:lnSpc>
                  <a:spcPts val="1867"/>
                </a:lnSpc>
              </a:pPr>
              <a:endParaRPr sz="1200"/>
            </a:p>
          </p:txBody>
        </p:sp>
      </p:grpSp>
      <p:sp>
        <p:nvSpPr>
          <p:cNvPr id="11" name="TextBox 11"/>
          <p:cNvSpPr txBox="1"/>
          <p:nvPr/>
        </p:nvSpPr>
        <p:spPr>
          <a:xfrm>
            <a:off x="1061765" y="5072184"/>
            <a:ext cx="6339071" cy="1513235"/>
          </a:xfrm>
          <a:prstGeom prst="rect">
            <a:avLst/>
          </a:prstGeom>
        </p:spPr>
        <p:txBody>
          <a:bodyPr lIns="0" tIns="0" rIns="0" bIns="0" rtlCol="0" anchor="t">
            <a:spAutoFit/>
          </a:bodyPr>
          <a:lstStyle/>
          <a:p>
            <a:pPr algn="just">
              <a:lnSpc>
                <a:spcPts val="5866"/>
              </a:lnSpc>
              <a:spcBef>
                <a:spcPct val="0"/>
              </a:spcBef>
            </a:pPr>
            <a:r>
              <a:rPr lang="en-US" sz="5866">
                <a:solidFill>
                  <a:srgbClr val="141414"/>
                </a:solidFill>
                <a:latin typeface="Barlow Bold Bold"/>
              </a:rPr>
              <a:t>REFERRAL PROCESS</a:t>
            </a:r>
          </a:p>
        </p:txBody>
      </p:sp>
      <p:sp>
        <p:nvSpPr>
          <p:cNvPr id="12" name="TextBox 12"/>
          <p:cNvSpPr txBox="1"/>
          <p:nvPr/>
        </p:nvSpPr>
        <p:spPr>
          <a:xfrm>
            <a:off x="1675785" y="907828"/>
            <a:ext cx="2244824" cy="784254"/>
          </a:xfrm>
          <a:prstGeom prst="rect">
            <a:avLst/>
          </a:prstGeom>
        </p:spPr>
        <p:txBody>
          <a:bodyPr lIns="0" tIns="0" rIns="0" bIns="0" rtlCol="0" anchor="t">
            <a:spAutoFit/>
          </a:bodyPr>
          <a:lstStyle/>
          <a:p>
            <a:pPr algn="ctr">
              <a:lnSpc>
                <a:spcPts val="3173"/>
              </a:lnSpc>
            </a:pPr>
            <a:r>
              <a:rPr lang="en-US" sz="2266" dirty="0">
                <a:solidFill>
                  <a:srgbClr val="000000"/>
                </a:solidFill>
                <a:latin typeface="Canva Sans 1 Bold"/>
              </a:rPr>
              <a:t>Patient attends </a:t>
            </a:r>
          </a:p>
          <a:p>
            <a:pPr algn="ctr">
              <a:lnSpc>
                <a:spcPts val="3173"/>
              </a:lnSpc>
              <a:spcBef>
                <a:spcPct val="0"/>
              </a:spcBef>
            </a:pPr>
            <a:r>
              <a:rPr lang="en-US" sz="2266" dirty="0">
                <a:solidFill>
                  <a:srgbClr val="000000"/>
                </a:solidFill>
                <a:latin typeface="Canva Sans 1 Bold"/>
              </a:rPr>
              <a:t>Hospital</a:t>
            </a:r>
          </a:p>
        </p:txBody>
      </p:sp>
      <p:grpSp>
        <p:nvGrpSpPr>
          <p:cNvPr id="13" name="Group 13"/>
          <p:cNvGrpSpPr/>
          <p:nvPr/>
        </p:nvGrpSpPr>
        <p:grpSpPr>
          <a:xfrm>
            <a:off x="8472777" y="5968750"/>
            <a:ext cx="3017049" cy="827564"/>
            <a:chOff x="0" y="0"/>
            <a:chExt cx="1191920" cy="326939"/>
          </a:xfrm>
        </p:grpSpPr>
        <p:sp>
          <p:nvSpPr>
            <p:cNvPr id="14" name="Freeform 14"/>
            <p:cNvSpPr/>
            <p:nvPr/>
          </p:nvSpPr>
          <p:spPr>
            <a:xfrm>
              <a:off x="0" y="0"/>
              <a:ext cx="1191920" cy="326939"/>
            </a:xfrm>
            <a:custGeom>
              <a:avLst/>
              <a:gdLst/>
              <a:ahLst/>
              <a:cxnLst/>
              <a:rect l="l" t="t" r="r" b="b"/>
              <a:pathLst>
                <a:path w="1191920" h="326939">
                  <a:moveTo>
                    <a:pt x="0" y="0"/>
                  </a:moveTo>
                  <a:lnTo>
                    <a:pt x="1191920" y="0"/>
                  </a:lnTo>
                  <a:lnTo>
                    <a:pt x="1191920" y="326939"/>
                  </a:lnTo>
                  <a:lnTo>
                    <a:pt x="0" y="326939"/>
                  </a:lnTo>
                  <a:close/>
                </a:path>
              </a:pathLst>
            </a:custGeom>
            <a:solidFill>
              <a:srgbClr val="38B6FF"/>
            </a:solidFill>
          </p:spPr>
        </p:sp>
        <p:sp>
          <p:nvSpPr>
            <p:cNvPr id="15" name="TextBox 15"/>
            <p:cNvSpPr txBox="1"/>
            <p:nvPr/>
          </p:nvSpPr>
          <p:spPr>
            <a:xfrm>
              <a:off x="0" y="-47625"/>
              <a:ext cx="1191920" cy="374564"/>
            </a:xfrm>
            <a:prstGeom prst="rect">
              <a:avLst/>
            </a:prstGeom>
          </p:spPr>
          <p:txBody>
            <a:bodyPr lIns="33867" tIns="33867" rIns="33867" bIns="33867" rtlCol="0" anchor="ctr"/>
            <a:lstStyle/>
            <a:p>
              <a:pPr algn="ctr">
                <a:lnSpc>
                  <a:spcPts val="1867"/>
                </a:lnSpc>
              </a:pPr>
              <a:endParaRPr sz="1200"/>
            </a:p>
          </p:txBody>
        </p:sp>
      </p:grpSp>
      <p:sp>
        <p:nvSpPr>
          <p:cNvPr id="16" name="TextBox 16"/>
          <p:cNvSpPr txBox="1"/>
          <p:nvPr/>
        </p:nvSpPr>
        <p:spPr>
          <a:xfrm>
            <a:off x="8553990" y="5980809"/>
            <a:ext cx="2854623" cy="784254"/>
          </a:xfrm>
          <a:prstGeom prst="rect">
            <a:avLst/>
          </a:prstGeom>
        </p:spPr>
        <p:txBody>
          <a:bodyPr lIns="0" tIns="0" rIns="0" bIns="0" rtlCol="0" anchor="t">
            <a:spAutoFit/>
          </a:bodyPr>
          <a:lstStyle/>
          <a:p>
            <a:pPr algn="ctr">
              <a:lnSpc>
                <a:spcPts val="3173"/>
              </a:lnSpc>
            </a:pPr>
            <a:r>
              <a:rPr lang="en-US" sz="2266" dirty="0">
                <a:solidFill>
                  <a:srgbClr val="000000"/>
                </a:solidFill>
                <a:latin typeface="Canva Sans 1 Bold"/>
              </a:rPr>
              <a:t>Violence Prevention</a:t>
            </a:r>
          </a:p>
          <a:p>
            <a:pPr algn="ctr">
              <a:lnSpc>
                <a:spcPts val="3173"/>
              </a:lnSpc>
              <a:spcBef>
                <a:spcPct val="0"/>
              </a:spcBef>
            </a:pPr>
            <a:r>
              <a:rPr lang="en-US" sz="2266" dirty="0">
                <a:solidFill>
                  <a:srgbClr val="000000"/>
                </a:solidFill>
                <a:latin typeface="Canva Sans 1 Bold"/>
              </a:rPr>
              <a:t>Team</a:t>
            </a:r>
          </a:p>
        </p:txBody>
      </p:sp>
      <p:sp>
        <p:nvSpPr>
          <p:cNvPr id="17" name="TextBox 17"/>
          <p:cNvSpPr txBox="1"/>
          <p:nvPr/>
        </p:nvSpPr>
        <p:spPr>
          <a:xfrm>
            <a:off x="6462695" y="998333"/>
            <a:ext cx="3116759" cy="1304844"/>
          </a:xfrm>
          <a:prstGeom prst="rect">
            <a:avLst/>
          </a:prstGeom>
        </p:spPr>
        <p:txBody>
          <a:bodyPr lIns="0" tIns="0" rIns="0" bIns="0" rtlCol="0" anchor="t">
            <a:spAutoFit/>
          </a:bodyPr>
          <a:lstStyle/>
          <a:p>
            <a:pPr algn="ctr">
              <a:lnSpc>
                <a:spcPts val="2613"/>
              </a:lnSpc>
            </a:pPr>
            <a:r>
              <a:rPr lang="en-US" sz="1866">
                <a:solidFill>
                  <a:srgbClr val="38B6FF"/>
                </a:solidFill>
                <a:latin typeface="Canva Sans 1"/>
              </a:rPr>
              <a:t>Referrals received from </a:t>
            </a:r>
          </a:p>
          <a:p>
            <a:pPr algn="ctr">
              <a:lnSpc>
                <a:spcPts val="2613"/>
              </a:lnSpc>
            </a:pPr>
            <a:r>
              <a:rPr lang="en-US" sz="1866">
                <a:solidFill>
                  <a:srgbClr val="38B6FF"/>
                </a:solidFill>
                <a:latin typeface="Canva Sans 1"/>
              </a:rPr>
              <a:t> A&amp;E/ Barry Minors / </a:t>
            </a:r>
          </a:p>
          <a:p>
            <a:pPr algn="ctr">
              <a:lnSpc>
                <a:spcPts val="2613"/>
              </a:lnSpc>
            </a:pPr>
            <a:r>
              <a:rPr lang="en-US" sz="1866">
                <a:solidFill>
                  <a:srgbClr val="38B6FF"/>
                </a:solidFill>
                <a:latin typeface="Canva Sans 1"/>
              </a:rPr>
              <a:t>Llandough Hospital</a:t>
            </a:r>
          </a:p>
          <a:p>
            <a:pPr algn="ctr">
              <a:lnSpc>
                <a:spcPts val="2613"/>
              </a:lnSpc>
              <a:spcBef>
                <a:spcPct val="0"/>
              </a:spcBef>
            </a:pPr>
            <a:r>
              <a:rPr lang="en-US" sz="1866">
                <a:solidFill>
                  <a:srgbClr val="38B6FF"/>
                </a:solidFill>
                <a:latin typeface="Canva Sans 1"/>
              </a:rPr>
              <a:t>/ Alcohol Treatment Centre</a:t>
            </a:r>
          </a:p>
        </p:txBody>
      </p:sp>
      <p:sp>
        <p:nvSpPr>
          <p:cNvPr id="18" name="TextBox 18"/>
          <p:cNvSpPr txBox="1"/>
          <p:nvPr/>
        </p:nvSpPr>
        <p:spPr>
          <a:xfrm>
            <a:off x="1766918" y="2199792"/>
            <a:ext cx="4277023" cy="971420"/>
          </a:xfrm>
          <a:prstGeom prst="rect">
            <a:avLst/>
          </a:prstGeom>
        </p:spPr>
        <p:txBody>
          <a:bodyPr lIns="0" tIns="0" rIns="0" bIns="0" rtlCol="0" anchor="t">
            <a:spAutoFit/>
          </a:bodyPr>
          <a:lstStyle/>
          <a:p>
            <a:pPr algn="ctr">
              <a:lnSpc>
                <a:spcPts val="2613"/>
              </a:lnSpc>
            </a:pPr>
            <a:r>
              <a:rPr lang="en-US" sz="1866">
                <a:solidFill>
                  <a:srgbClr val="38B6FF"/>
                </a:solidFill>
                <a:latin typeface="Canva Sans 1"/>
              </a:rPr>
              <a:t>Referrals received from </a:t>
            </a:r>
          </a:p>
          <a:p>
            <a:pPr algn="ctr">
              <a:lnSpc>
                <a:spcPts val="2613"/>
              </a:lnSpc>
            </a:pPr>
            <a:r>
              <a:rPr lang="en-US" sz="1866">
                <a:solidFill>
                  <a:srgbClr val="38B6FF"/>
                </a:solidFill>
                <a:latin typeface="Canva Sans 1"/>
              </a:rPr>
              <a:t>wards (ITU / Neuro / Major Trauma</a:t>
            </a:r>
          </a:p>
          <a:p>
            <a:pPr algn="ctr">
              <a:lnSpc>
                <a:spcPts val="2613"/>
              </a:lnSpc>
              <a:spcBef>
                <a:spcPct val="0"/>
              </a:spcBef>
            </a:pPr>
            <a:r>
              <a:rPr lang="en-US" sz="1866">
                <a:solidFill>
                  <a:srgbClr val="38B6FF"/>
                </a:solidFill>
                <a:latin typeface="Canva Sans 1"/>
              </a:rPr>
              <a:t>Childrens Hosptial / MAX FAX/Dental)</a:t>
            </a:r>
          </a:p>
        </p:txBody>
      </p:sp>
      <p:sp>
        <p:nvSpPr>
          <p:cNvPr id="19" name="TextBox 19"/>
          <p:cNvSpPr txBox="1"/>
          <p:nvPr/>
        </p:nvSpPr>
        <p:spPr>
          <a:xfrm>
            <a:off x="6926282" y="3211520"/>
            <a:ext cx="2720578" cy="637995"/>
          </a:xfrm>
          <a:prstGeom prst="rect">
            <a:avLst/>
          </a:prstGeom>
        </p:spPr>
        <p:txBody>
          <a:bodyPr lIns="0" tIns="0" rIns="0" bIns="0" rtlCol="0" anchor="t">
            <a:spAutoFit/>
          </a:bodyPr>
          <a:lstStyle/>
          <a:p>
            <a:pPr algn="ctr">
              <a:lnSpc>
                <a:spcPts val="2613"/>
              </a:lnSpc>
            </a:pPr>
            <a:r>
              <a:rPr lang="en-US" sz="1866">
                <a:solidFill>
                  <a:srgbClr val="38B6FF"/>
                </a:solidFill>
                <a:latin typeface="Canva Sans 1"/>
              </a:rPr>
              <a:t>Adolescent / Paediatric </a:t>
            </a:r>
          </a:p>
          <a:p>
            <a:pPr algn="ctr">
              <a:lnSpc>
                <a:spcPts val="2613"/>
              </a:lnSpc>
              <a:spcBef>
                <a:spcPct val="0"/>
              </a:spcBef>
            </a:pPr>
            <a:r>
              <a:rPr lang="en-US" sz="1866">
                <a:solidFill>
                  <a:srgbClr val="38B6FF"/>
                </a:solidFill>
                <a:latin typeface="Canva Sans 1"/>
              </a:rPr>
              <a:t>Safeguarding Meetings</a:t>
            </a:r>
          </a:p>
        </p:txBody>
      </p:sp>
      <p:sp>
        <p:nvSpPr>
          <p:cNvPr id="20" name="TextBox 20"/>
          <p:cNvSpPr txBox="1"/>
          <p:nvPr/>
        </p:nvSpPr>
        <p:spPr>
          <a:xfrm>
            <a:off x="3349080" y="4007231"/>
            <a:ext cx="2807791" cy="304571"/>
          </a:xfrm>
          <a:prstGeom prst="rect">
            <a:avLst/>
          </a:prstGeom>
        </p:spPr>
        <p:txBody>
          <a:bodyPr lIns="0" tIns="0" rIns="0" bIns="0" rtlCol="0" anchor="t">
            <a:spAutoFit/>
          </a:bodyPr>
          <a:lstStyle/>
          <a:p>
            <a:pPr algn="ctr">
              <a:lnSpc>
                <a:spcPts val="2613"/>
              </a:lnSpc>
              <a:spcBef>
                <a:spcPct val="0"/>
              </a:spcBef>
            </a:pPr>
            <a:r>
              <a:rPr lang="en-US" sz="1866">
                <a:solidFill>
                  <a:srgbClr val="38B6FF"/>
                </a:solidFill>
                <a:latin typeface="Canva Sans 1"/>
              </a:rPr>
              <a:t>Mental Health / ‘CAMHS’</a:t>
            </a:r>
          </a:p>
        </p:txBody>
      </p:sp>
      <p:sp>
        <p:nvSpPr>
          <p:cNvPr id="21" name="TextBox 21"/>
          <p:cNvSpPr txBox="1"/>
          <p:nvPr/>
        </p:nvSpPr>
        <p:spPr>
          <a:xfrm>
            <a:off x="7520423" y="4764307"/>
            <a:ext cx="2307531" cy="304571"/>
          </a:xfrm>
          <a:prstGeom prst="rect">
            <a:avLst/>
          </a:prstGeom>
        </p:spPr>
        <p:txBody>
          <a:bodyPr lIns="0" tIns="0" rIns="0" bIns="0" rtlCol="0" anchor="t">
            <a:spAutoFit/>
          </a:bodyPr>
          <a:lstStyle/>
          <a:p>
            <a:pPr algn="ctr">
              <a:lnSpc>
                <a:spcPts val="2613"/>
              </a:lnSpc>
              <a:spcBef>
                <a:spcPct val="0"/>
              </a:spcBef>
            </a:pPr>
            <a:r>
              <a:rPr lang="en-US" sz="1866">
                <a:solidFill>
                  <a:srgbClr val="38B6FF"/>
                </a:solidFill>
                <a:latin typeface="Canva Sans 1"/>
              </a:rPr>
              <a:t>School / CLA Nurses</a:t>
            </a:r>
          </a:p>
        </p:txBody>
      </p:sp>
      <p:sp>
        <p:nvSpPr>
          <p:cNvPr id="22" name="TextBox 22"/>
          <p:cNvSpPr txBox="1"/>
          <p:nvPr/>
        </p:nvSpPr>
        <p:spPr>
          <a:xfrm>
            <a:off x="5257113" y="5154270"/>
            <a:ext cx="1054596" cy="637995"/>
          </a:xfrm>
          <a:prstGeom prst="rect">
            <a:avLst/>
          </a:prstGeom>
        </p:spPr>
        <p:txBody>
          <a:bodyPr lIns="0" tIns="0" rIns="0" bIns="0" rtlCol="0" anchor="t">
            <a:spAutoFit/>
          </a:bodyPr>
          <a:lstStyle/>
          <a:p>
            <a:pPr algn="ctr">
              <a:lnSpc>
                <a:spcPts val="2613"/>
              </a:lnSpc>
            </a:pPr>
            <a:r>
              <a:rPr lang="en-US" sz="1866">
                <a:solidFill>
                  <a:srgbClr val="38B6FF"/>
                </a:solidFill>
                <a:latin typeface="Canva Sans 1"/>
              </a:rPr>
              <a:t>Swansea </a:t>
            </a:r>
          </a:p>
          <a:p>
            <a:pPr algn="ctr">
              <a:lnSpc>
                <a:spcPts val="2613"/>
              </a:lnSpc>
              <a:spcBef>
                <a:spcPct val="0"/>
              </a:spcBef>
            </a:pPr>
            <a:r>
              <a:rPr lang="en-US" sz="1866">
                <a:solidFill>
                  <a:srgbClr val="38B6FF"/>
                </a:solidFill>
                <a:latin typeface="Canva Sans 1"/>
              </a:rPr>
              <a:t>VPT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2384759">
            <a:off x="6854353" y="3123178"/>
            <a:ext cx="7097104" cy="3094646"/>
          </a:xfrm>
          <a:custGeom>
            <a:avLst/>
            <a:gdLst/>
            <a:ahLst/>
            <a:cxnLst/>
            <a:rect l="l" t="t" r="r" b="b"/>
            <a:pathLst>
              <a:path w="10645656" h="4641969">
                <a:moveTo>
                  <a:pt x="0" y="0"/>
                </a:moveTo>
                <a:lnTo>
                  <a:pt x="10645656" y="0"/>
                </a:lnTo>
                <a:lnTo>
                  <a:pt x="10645656" y="4641969"/>
                </a:lnTo>
                <a:lnTo>
                  <a:pt x="0" y="464196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388353" y="244734"/>
            <a:ext cx="6339071" cy="756617"/>
          </a:xfrm>
          <a:prstGeom prst="rect">
            <a:avLst/>
          </a:prstGeom>
        </p:spPr>
        <p:txBody>
          <a:bodyPr lIns="0" tIns="0" rIns="0" bIns="0" rtlCol="0" anchor="t">
            <a:spAutoFit/>
          </a:bodyPr>
          <a:lstStyle/>
          <a:p>
            <a:pPr algn="just">
              <a:lnSpc>
                <a:spcPts val="5866"/>
              </a:lnSpc>
              <a:spcBef>
                <a:spcPct val="0"/>
              </a:spcBef>
            </a:pPr>
            <a:r>
              <a:rPr lang="en-US" sz="5866">
                <a:solidFill>
                  <a:srgbClr val="141414"/>
                </a:solidFill>
                <a:latin typeface="Barlow Bold Bold"/>
              </a:rPr>
              <a:t>WHAT WE DO</a:t>
            </a:r>
          </a:p>
        </p:txBody>
      </p:sp>
      <p:grpSp>
        <p:nvGrpSpPr>
          <p:cNvPr id="4" name="Group 4"/>
          <p:cNvGrpSpPr/>
          <p:nvPr/>
        </p:nvGrpSpPr>
        <p:grpSpPr>
          <a:xfrm>
            <a:off x="266874" y="273567"/>
            <a:ext cx="837853" cy="792065"/>
            <a:chOff x="0" y="0"/>
            <a:chExt cx="1675706" cy="1584129"/>
          </a:xfrm>
        </p:grpSpPr>
        <p:grpSp>
          <p:nvGrpSpPr>
            <p:cNvPr id="5" name="Group 5"/>
            <p:cNvGrpSpPr/>
            <p:nvPr/>
          </p:nvGrpSpPr>
          <p:grpSpPr>
            <a:xfrm>
              <a:off x="0" y="0"/>
              <a:ext cx="1675706" cy="1236793"/>
              <a:chOff x="0" y="0"/>
              <a:chExt cx="2593091" cy="1913890"/>
            </a:xfrm>
          </p:grpSpPr>
          <p:sp>
            <p:nvSpPr>
              <p:cNvPr id="6" name="Freeform 6"/>
              <p:cNvSpPr/>
              <p:nvPr/>
            </p:nvSpPr>
            <p:spPr>
              <a:xfrm>
                <a:off x="0" y="0"/>
                <a:ext cx="2593091" cy="1913890"/>
              </a:xfrm>
              <a:custGeom>
                <a:avLst/>
                <a:gdLst/>
                <a:ahLst/>
                <a:cxnLst/>
                <a:rect l="l" t="t" r="r" b="b"/>
                <a:pathLst>
                  <a:path w="2593091" h="1913890">
                    <a:moveTo>
                      <a:pt x="2468631" y="1913890"/>
                    </a:moveTo>
                    <a:lnTo>
                      <a:pt x="124460" y="1913890"/>
                    </a:lnTo>
                    <a:cubicBezTo>
                      <a:pt x="55880" y="1913890"/>
                      <a:pt x="0" y="1858010"/>
                      <a:pt x="0" y="1789430"/>
                    </a:cubicBezTo>
                    <a:lnTo>
                      <a:pt x="0" y="124460"/>
                    </a:lnTo>
                    <a:cubicBezTo>
                      <a:pt x="0" y="55880"/>
                      <a:pt x="55880" y="0"/>
                      <a:pt x="124460" y="0"/>
                    </a:cubicBezTo>
                    <a:lnTo>
                      <a:pt x="2468631" y="0"/>
                    </a:lnTo>
                    <a:cubicBezTo>
                      <a:pt x="2537211" y="0"/>
                      <a:pt x="2593091" y="55880"/>
                      <a:pt x="2593091" y="124460"/>
                    </a:cubicBezTo>
                    <a:lnTo>
                      <a:pt x="2593091" y="1789430"/>
                    </a:lnTo>
                    <a:cubicBezTo>
                      <a:pt x="2593091" y="1858010"/>
                      <a:pt x="2537211" y="1913890"/>
                      <a:pt x="2468631" y="1913890"/>
                    </a:cubicBezTo>
                    <a:close/>
                  </a:path>
                </a:pathLst>
              </a:custGeom>
              <a:solidFill>
                <a:srgbClr val="38B6FF"/>
              </a:solidFill>
            </p:spPr>
          </p:sp>
        </p:grpSp>
        <p:sp>
          <p:nvSpPr>
            <p:cNvPr id="7" name="TextBox 7"/>
            <p:cNvSpPr txBox="1"/>
            <p:nvPr/>
          </p:nvSpPr>
          <p:spPr>
            <a:xfrm>
              <a:off x="195534" y="301728"/>
              <a:ext cx="1284640" cy="1282401"/>
            </a:xfrm>
            <a:prstGeom prst="rect">
              <a:avLst/>
            </a:prstGeom>
          </p:spPr>
          <p:txBody>
            <a:bodyPr lIns="0" tIns="0" rIns="0" bIns="0" rtlCol="0" anchor="t">
              <a:spAutoFit/>
            </a:bodyPr>
            <a:lstStyle/>
            <a:p>
              <a:pPr algn="ctr">
                <a:lnSpc>
                  <a:spcPts val="2515"/>
                </a:lnSpc>
              </a:pPr>
              <a:r>
                <a:rPr lang="en-US" sz="2515" spc="125">
                  <a:solidFill>
                    <a:srgbClr val="FFFFFF"/>
                  </a:solidFill>
                  <a:latin typeface="Barlow Bold"/>
                </a:rPr>
                <a:t>VPT</a:t>
              </a:r>
            </a:p>
          </p:txBody>
        </p:sp>
      </p:grpSp>
      <p:sp>
        <p:nvSpPr>
          <p:cNvPr id="8" name="TextBox 8"/>
          <p:cNvSpPr txBox="1"/>
          <p:nvPr/>
        </p:nvSpPr>
        <p:spPr>
          <a:xfrm>
            <a:off x="2429810" y="6381760"/>
            <a:ext cx="4603646" cy="244747"/>
          </a:xfrm>
          <a:prstGeom prst="rect">
            <a:avLst/>
          </a:prstGeom>
        </p:spPr>
        <p:txBody>
          <a:bodyPr lIns="0" tIns="0" rIns="0" bIns="0" rtlCol="0" anchor="t">
            <a:spAutoFit/>
          </a:bodyPr>
          <a:lstStyle/>
          <a:p>
            <a:pPr marL="316668" lvl="1" indent="-158335" algn="ctr">
              <a:lnSpc>
                <a:spcPts val="2053"/>
              </a:lnSpc>
              <a:buFont typeface="Arial"/>
              <a:buChar char="•"/>
            </a:pPr>
            <a:r>
              <a:rPr lang="en-US" sz="1466">
                <a:solidFill>
                  <a:srgbClr val="000000"/>
                </a:solidFill>
                <a:latin typeface="Canva Sans 1"/>
              </a:rPr>
              <a:t>Report all knife/GSW related injuries to police</a:t>
            </a:r>
          </a:p>
        </p:txBody>
      </p:sp>
      <p:sp>
        <p:nvSpPr>
          <p:cNvPr id="9" name="TextBox 9"/>
          <p:cNvSpPr txBox="1"/>
          <p:nvPr/>
        </p:nvSpPr>
        <p:spPr>
          <a:xfrm>
            <a:off x="845139" y="1785485"/>
            <a:ext cx="8841193" cy="3318665"/>
          </a:xfrm>
          <a:prstGeom prst="rect">
            <a:avLst/>
          </a:prstGeom>
        </p:spPr>
        <p:txBody>
          <a:bodyPr lIns="0" tIns="0" rIns="0" bIns="0" rtlCol="0" anchor="t">
            <a:spAutoFit/>
          </a:bodyPr>
          <a:lstStyle/>
          <a:p>
            <a:pPr marL="287882" lvl="1" indent="-143941">
              <a:lnSpc>
                <a:spcPts val="3334"/>
              </a:lnSpc>
              <a:buFont typeface="Arial"/>
              <a:buChar char="•"/>
            </a:pPr>
            <a:r>
              <a:rPr lang="en-US" sz="1333" dirty="0">
                <a:solidFill>
                  <a:srgbClr val="000000"/>
                </a:solidFill>
                <a:latin typeface="Canva Sans 1"/>
              </a:rPr>
              <a:t>Start the trust process</a:t>
            </a:r>
          </a:p>
          <a:p>
            <a:pPr marL="287882" lvl="1" indent="-143941">
              <a:lnSpc>
                <a:spcPts val="3334"/>
              </a:lnSpc>
              <a:buFont typeface="Arial"/>
              <a:buChar char="•"/>
            </a:pPr>
            <a:r>
              <a:rPr lang="en-US" sz="1333" dirty="0">
                <a:solidFill>
                  <a:srgbClr val="000000"/>
                </a:solidFill>
                <a:latin typeface="Canva Sans 1"/>
              </a:rPr>
              <a:t>Provide patients with information and resources to enable them to make informed decisions.</a:t>
            </a:r>
          </a:p>
          <a:p>
            <a:pPr marL="287882" lvl="1" indent="-143941">
              <a:lnSpc>
                <a:spcPts val="3334"/>
              </a:lnSpc>
              <a:buFont typeface="Arial"/>
              <a:buChar char="•"/>
            </a:pPr>
            <a:r>
              <a:rPr lang="en-US" sz="1333" dirty="0">
                <a:solidFill>
                  <a:srgbClr val="000000"/>
                </a:solidFill>
                <a:latin typeface="Canva Sans 1"/>
              </a:rPr>
              <a:t>Risk assessment/management, safety planning, provide advice and guidance.</a:t>
            </a:r>
          </a:p>
          <a:p>
            <a:pPr marL="287882" lvl="1" indent="-143941">
              <a:lnSpc>
                <a:spcPts val="3334"/>
              </a:lnSpc>
              <a:buFont typeface="Arial"/>
              <a:buChar char="•"/>
            </a:pPr>
            <a:r>
              <a:rPr lang="en-US" sz="1333" dirty="0">
                <a:solidFill>
                  <a:srgbClr val="000000"/>
                </a:solidFill>
                <a:latin typeface="Canva Sans 1"/>
              </a:rPr>
              <a:t>Link in with other health professionals (mental health, D&amp;A, Homeless nursing team, Outpatient clinics)</a:t>
            </a:r>
          </a:p>
          <a:p>
            <a:pPr marL="287882" lvl="1" indent="-143941">
              <a:lnSpc>
                <a:spcPts val="3334"/>
              </a:lnSpc>
              <a:buFont typeface="Arial"/>
              <a:buChar char="•"/>
            </a:pPr>
            <a:r>
              <a:rPr lang="en-US" sz="1333" dirty="0">
                <a:solidFill>
                  <a:srgbClr val="000000"/>
                </a:solidFill>
                <a:latin typeface="Canva Sans 1"/>
              </a:rPr>
              <a:t>Provide community support for high risk patients under the age of 25</a:t>
            </a:r>
          </a:p>
          <a:p>
            <a:pPr marL="287882" lvl="1" indent="-143941">
              <a:lnSpc>
                <a:spcPts val="3334"/>
              </a:lnSpc>
              <a:buFont typeface="Arial"/>
              <a:buChar char="•"/>
            </a:pPr>
            <a:r>
              <a:rPr lang="en-US" sz="1333" dirty="0">
                <a:solidFill>
                  <a:srgbClr val="000000"/>
                </a:solidFill>
                <a:latin typeface="Canva Sans 1"/>
              </a:rPr>
              <a:t>Link the young person and their families to community based support services</a:t>
            </a:r>
          </a:p>
          <a:p>
            <a:pPr marL="287882" lvl="1" indent="-143941">
              <a:lnSpc>
                <a:spcPts val="3334"/>
              </a:lnSpc>
              <a:buFont typeface="Arial"/>
              <a:buChar char="•"/>
            </a:pPr>
            <a:r>
              <a:rPr lang="en-US" sz="1333" dirty="0">
                <a:solidFill>
                  <a:srgbClr val="000000"/>
                </a:solidFill>
                <a:latin typeface="Canva Sans 1"/>
              </a:rPr>
              <a:t>Safeguarding (MARF’s, AS1's, MARAC Referrals)</a:t>
            </a:r>
          </a:p>
          <a:p>
            <a:pPr marL="287882" lvl="1" indent="-143941">
              <a:lnSpc>
                <a:spcPts val="3334"/>
              </a:lnSpc>
              <a:buFont typeface="Arial"/>
              <a:buChar char="•"/>
            </a:pPr>
            <a:r>
              <a:rPr lang="en-US" sz="1333" dirty="0">
                <a:solidFill>
                  <a:srgbClr val="000000"/>
                </a:solidFill>
                <a:latin typeface="Canva Sans 1"/>
              </a:rPr>
              <a:t>Provide a whole family approach to preventing violence</a:t>
            </a:r>
          </a:p>
        </p:txBody>
      </p:sp>
      <p:sp>
        <p:nvSpPr>
          <p:cNvPr id="10" name="TextBox 10"/>
          <p:cNvSpPr txBox="1"/>
          <p:nvPr/>
        </p:nvSpPr>
        <p:spPr>
          <a:xfrm>
            <a:off x="2677786" y="6000481"/>
            <a:ext cx="1744010" cy="244747"/>
          </a:xfrm>
          <a:prstGeom prst="rect">
            <a:avLst/>
          </a:prstGeom>
        </p:spPr>
        <p:txBody>
          <a:bodyPr lIns="0" tIns="0" rIns="0" bIns="0" rtlCol="0" anchor="t">
            <a:spAutoFit/>
          </a:bodyPr>
          <a:lstStyle/>
          <a:p>
            <a:pPr marL="316668" lvl="1" indent="-158335" algn="ctr">
              <a:lnSpc>
                <a:spcPts val="2053"/>
              </a:lnSpc>
              <a:buFont typeface="Arial"/>
              <a:buChar char="•"/>
            </a:pPr>
            <a:r>
              <a:rPr lang="en-US" sz="1466" dirty="0">
                <a:solidFill>
                  <a:srgbClr val="000000"/>
                </a:solidFill>
                <a:latin typeface="Canva Sans 1"/>
              </a:rPr>
              <a:t>Identify trends</a:t>
            </a:r>
          </a:p>
        </p:txBody>
      </p:sp>
      <p:sp>
        <p:nvSpPr>
          <p:cNvPr id="11" name="TextBox 11"/>
          <p:cNvSpPr txBox="1"/>
          <p:nvPr/>
        </p:nvSpPr>
        <p:spPr>
          <a:xfrm>
            <a:off x="5256324" y="5991300"/>
            <a:ext cx="839676" cy="244747"/>
          </a:xfrm>
          <a:prstGeom prst="rect">
            <a:avLst/>
          </a:prstGeom>
        </p:spPr>
        <p:txBody>
          <a:bodyPr wrap="square" lIns="0" tIns="0" rIns="0" bIns="0" rtlCol="0" anchor="t">
            <a:spAutoFit/>
          </a:bodyPr>
          <a:lstStyle/>
          <a:p>
            <a:pPr marL="316668" lvl="1" indent="-158335" algn="ctr">
              <a:lnSpc>
                <a:spcPts val="2053"/>
              </a:lnSpc>
              <a:buFont typeface="Arial"/>
              <a:buChar char="•"/>
            </a:pPr>
            <a:r>
              <a:rPr lang="en-US" sz="1466">
                <a:solidFill>
                  <a:srgbClr val="000000"/>
                </a:solidFill>
                <a:latin typeface="Canva Sans 1"/>
              </a:rPr>
              <a:t>Data</a:t>
            </a:r>
          </a:p>
        </p:txBody>
      </p:sp>
      <p:sp>
        <p:nvSpPr>
          <p:cNvPr id="12" name="TextBox 12"/>
          <p:cNvSpPr txBox="1"/>
          <p:nvPr/>
        </p:nvSpPr>
        <p:spPr>
          <a:xfrm>
            <a:off x="685800" y="5991300"/>
            <a:ext cx="1744010" cy="244747"/>
          </a:xfrm>
          <a:prstGeom prst="rect">
            <a:avLst/>
          </a:prstGeom>
        </p:spPr>
        <p:txBody>
          <a:bodyPr lIns="0" tIns="0" rIns="0" bIns="0" rtlCol="0" anchor="t">
            <a:spAutoFit/>
          </a:bodyPr>
          <a:lstStyle/>
          <a:p>
            <a:pPr marL="316668" lvl="1" indent="-158335" algn="ctr">
              <a:lnSpc>
                <a:spcPts val="2053"/>
              </a:lnSpc>
              <a:buFont typeface="Arial"/>
              <a:buChar char="•"/>
            </a:pPr>
            <a:r>
              <a:rPr lang="en-US" sz="1466">
                <a:solidFill>
                  <a:srgbClr val="000000"/>
                </a:solidFill>
                <a:latin typeface="Canva Sans 1"/>
              </a:rPr>
              <a:t>Training</a:t>
            </a:r>
          </a:p>
        </p:txBody>
      </p:sp>
      <p:sp>
        <p:nvSpPr>
          <p:cNvPr id="13" name="TextBox 13"/>
          <p:cNvSpPr txBox="1"/>
          <p:nvPr/>
        </p:nvSpPr>
        <p:spPr>
          <a:xfrm>
            <a:off x="845139" y="5310792"/>
            <a:ext cx="1832647" cy="433708"/>
          </a:xfrm>
          <a:prstGeom prst="rect">
            <a:avLst/>
          </a:prstGeom>
        </p:spPr>
        <p:txBody>
          <a:bodyPr wrap="square" lIns="0" tIns="0" rIns="0" bIns="0" rtlCol="0" anchor="t">
            <a:spAutoFit/>
          </a:bodyPr>
          <a:lstStyle/>
          <a:p>
            <a:pPr algn="ctr">
              <a:lnSpc>
                <a:spcPts val="3734"/>
              </a:lnSpc>
            </a:pPr>
            <a:r>
              <a:rPr lang="en-US" sz="2667" dirty="0">
                <a:solidFill>
                  <a:srgbClr val="000000"/>
                </a:solidFill>
                <a:latin typeface="Canva Sans 2 Bold"/>
              </a:rPr>
              <a:t>Additional</a:t>
            </a:r>
          </a:p>
        </p:txBody>
      </p:sp>
      <p:sp>
        <p:nvSpPr>
          <p:cNvPr id="14" name="TextBox 14"/>
          <p:cNvSpPr txBox="1"/>
          <p:nvPr/>
        </p:nvSpPr>
        <p:spPr>
          <a:xfrm>
            <a:off x="845139" y="1209692"/>
            <a:ext cx="1491661" cy="433708"/>
          </a:xfrm>
          <a:prstGeom prst="rect">
            <a:avLst/>
          </a:prstGeom>
        </p:spPr>
        <p:txBody>
          <a:bodyPr wrap="square" lIns="0" tIns="0" rIns="0" bIns="0" rtlCol="0" anchor="t">
            <a:spAutoFit/>
          </a:bodyPr>
          <a:lstStyle/>
          <a:p>
            <a:pPr algn="ctr">
              <a:lnSpc>
                <a:spcPts val="3734"/>
              </a:lnSpc>
            </a:pPr>
            <a:r>
              <a:rPr lang="en-US" sz="2667" dirty="0">
                <a:solidFill>
                  <a:srgbClr val="000000"/>
                </a:solidFill>
                <a:latin typeface="Canva Sans 2 Bold"/>
              </a:rPr>
              <a:t>Patients</a:t>
            </a:r>
          </a:p>
        </p:txBody>
      </p:sp>
      <p:sp>
        <p:nvSpPr>
          <p:cNvPr id="15" name="TextBox 15"/>
          <p:cNvSpPr txBox="1"/>
          <p:nvPr/>
        </p:nvSpPr>
        <p:spPr>
          <a:xfrm>
            <a:off x="6609056" y="5991300"/>
            <a:ext cx="1801614" cy="244747"/>
          </a:xfrm>
          <a:prstGeom prst="rect">
            <a:avLst/>
          </a:prstGeom>
        </p:spPr>
        <p:txBody>
          <a:bodyPr lIns="0" tIns="0" rIns="0" bIns="0" rtlCol="0" anchor="t">
            <a:spAutoFit/>
          </a:bodyPr>
          <a:lstStyle/>
          <a:p>
            <a:pPr marL="316668" lvl="1" indent="-158335" algn="ctr">
              <a:lnSpc>
                <a:spcPts val="2053"/>
              </a:lnSpc>
              <a:buFont typeface="Arial"/>
              <a:buChar char="•"/>
            </a:pPr>
            <a:r>
              <a:rPr lang="en-US" sz="1466">
                <a:solidFill>
                  <a:srgbClr val="000000"/>
                </a:solidFill>
                <a:latin typeface="Canva Sans 1"/>
              </a:rPr>
              <a:t>Attend Meetings</a:t>
            </a:r>
          </a:p>
        </p:txBody>
      </p:sp>
      <p:pic>
        <p:nvPicPr>
          <p:cNvPr id="16" name="Picture 15">
            <a:extLst>
              <a:ext uri="{FF2B5EF4-FFF2-40B4-BE49-F238E27FC236}">
                <a16:creationId xmlns:a16="http://schemas.microsoft.com/office/drawing/2014/main" id="{69C78EB6-1FE9-41D9-AB6F-20C9AF6787FD}"/>
              </a:ext>
            </a:extLst>
          </p:cNvPr>
          <p:cNvPicPr>
            <a:picLocks noChangeAspect="1"/>
          </p:cNvPicPr>
          <p:nvPr/>
        </p:nvPicPr>
        <p:blipFill>
          <a:blip r:embed="rId4"/>
          <a:stretch>
            <a:fillRect/>
          </a:stretch>
        </p:blipFill>
        <p:spPr>
          <a:xfrm>
            <a:off x="8934824" y="-91618"/>
            <a:ext cx="3257177" cy="785262"/>
          </a:xfrm>
          <a:prstGeom prst="rect">
            <a:avLst/>
          </a:prstGeom>
        </p:spPr>
      </p:pic>
      <p:sp>
        <p:nvSpPr>
          <p:cNvPr id="17" name="TextBox 10">
            <a:extLst>
              <a:ext uri="{FF2B5EF4-FFF2-40B4-BE49-F238E27FC236}">
                <a16:creationId xmlns:a16="http://schemas.microsoft.com/office/drawing/2014/main" id="{D62C150F-537B-4B89-9EAD-F4060ECFFDF8}"/>
              </a:ext>
            </a:extLst>
          </p:cNvPr>
          <p:cNvSpPr txBox="1"/>
          <p:nvPr/>
        </p:nvSpPr>
        <p:spPr>
          <a:xfrm>
            <a:off x="9418349" y="87114"/>
            <a:ext cx="2290125" cy="514051"/>
          </a:xfrm>
          <a:prstGeom prst="rect">
            <a:avLst/>
          </a:prstGeom>
        </p:spPr>
        <p:txBody>
          <a:bodyPr wrap="square" lIns="0" tIns="0" rIns="0" bIns="0" rtlCol="0" anchor="t">
            <a:spAutoFit/>
          </a:bodyPr>
          <a:lstStyle/>
          <a:p>
            <a:pPr marL="158334" lvl="1" algn="ctr">
              <a:lnSpc>
                <a:spcPts val="2053"/>
              </a:lnSpc>
            </a:pPr>
            <a:r>
              <a:rPr lang="en-US" sz="1466" dirty="0">
                <a:solidFill>
                  <a:srgbClr val="000000"/>
                </a:solidFill>
                <a:latin typeface="Canva Sans 1"/>
              </a:rPr>
              <a:t>Safeguard Regardless of Consent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092826" y="2849669"/>
            <a:ext cx="6350" cy="867802"/>
          </a:xfrm>
          <a:prstGeom prst="rect">
            <a:avLst/>
          </a:prstGeom>
        </p:spPr>
        <p:txBody>
          <a:bodyPr lIns="0" tIns="0" rIns="0" bIns="0" rtlCol="0" anchor="t">
            <a:spAutoFit/>
          </a:bodyPr>
          <a:lstStyle/>
          <a:p>
            <a:pPr algn="ctr">
              <a:lnSpc>
                <a:spcPts val="8587"/>
              </a:lnSpc>
            </a:pPr>
            <a:endParaRPr sz="1200"/>
          </a:p>
        </p:txBody>
      </p:sp>
      <p:grpSp>
        <p:nvGrpSpPr>
          <p:cNvPr id="3" name="Group 3"/>
          <p:cNvGrpSpPr/>
          <p:nvPr/>
        </p:nvGrpSpPr>
        <p:grpSpPr>
          <a:xfrm>
            <a:off x="1326018" y="2963969"/>
            <a:ext cx="1733854" cy="3024335"/>
            <a:chOff x="0" y="0"/>
            <a:chExt cx="3467708" cy="6048671"/>
          </a:xfrm>
        </p:grpSpPr>
        <p:grpSp>
          <p:nvGrpSpPr>
            <p:cNvPr id="4" name="Group 4"/>
            <p:cNvGrpSpPr>
              <a:grpSpLocks noChangeAspect="1"/>
            </p:cNvGrpSpPr>
            <p:nvPr/>
          </p:nvGrpSpPr>
          <p:grpSpPr>
            <a:xfrm>
              <a:off x="0" y="0"/>
              <a:ext cx="3467708" cy="6048671"/>
              <a:chOff x="0" y="0"/>
              <a:chExt cx="13271500" cy="23149278"/>
            </a:xfrm>
          </p:grpSpPr>
          <p:sp>
            <p:nvSpPr>
              <p:cNvPr id="5" name="Freeform 5"/>
              <p:cNvSpPr/>
              <p:nvPr/>
            </p:nvSpPr>
            <p:spPr>
              <a:xfrm>
                <a:off x="38100" y="0"/>
                <a:ext cx="13195300" cy="11544300"/>
              </a:xfrm>
              <a:custGeom>
                <a:avLst/>
                <a:gdLst/>
                <a:ahLst/>
                <a:cxnLst/>
                <a:rect l="l" t="t" r="r" b="b"/>
                <a:pathLst>
                  <a:path w="13195300" h="11544300">
                    <a:moveTo>
                      <a:pt x="381000" y="215900"/>
                    </a:moveTo>
                    <a:cubicBezTo>
                      <a:pt x="381000" y="88900"/>
                      <a:pt x="482600" y="0"/>
                      <a:pt x="596900" y="0"/>
                    </a:cubicBezTo>
                    <a:cubicBezTo>
                      <a:pt x="711200" y="0"/>
                      <a:pt x="812800" y="88900"/>
                      <a:pt x="812800" y="215900"/>
                    </a:cubicBezTo>
                    <a:lnTo>
                      <a:pt x="812800" y="279400"/>
                    </a:lnTo>
                    <a:cubicBezTo>
                      <a:pt x="812800" y="393700"/>
                      <a:pt x="711200" y="495300"/>
                      <a:pt x="596900" y="495300"/>
                    </a:cubicBezTo>
                    <a:cubicBezTo>
                      <a:pt x="482600" y="495300"/>
                      <a:pt x="381000" y="393700"/>
                      <a:pt x="381000" y="279400"/>
                    </a:cubicBezTo>
                    <a:lnTo>
                      <a:pt x="381000" y="215900"/>
                    </a:lnTo>
                    <a:close/>
                    <a:moveTo>
                      <a:pt x="596900" y="1346200"/>
                    </a:moveTo>
                    <a:lnTo>
                      <a:pt x="533400" y="2133600"/>
                    </a:lnTo>
                    <a:cubicBezTo>
                      <a:pt x="533400" y="2197100"/>
                      <a:pt x="469900" y="2260600"/>
                      <a:pt x="393700" y="2260600"/>
                    </a:cubicBezTo>
                    <a:lnTo>
                      <a:pt x="355600" y="2260600"/>
                    </a:lnTo>
                    <a:cubicBezTo>
                      <a:pt x="330200" y="2260600"/>
                      <a:pt x="317500" y="2247900"/>
                      <a:pt x="317500" y="2222500"/>
                    </a:cubicBezTo>
                    <a:lnTo>
                      <a:pt x="317500" y="901700"/>
                    </a:lnTo>
                    <a:lnTo>
                      <a:pt x="228600" y="1295400"/>
                    </a:lnTo>
                    <a:cubicBezTo>
                      <a:pt x="215900" y="1358900"/>
                      <a:pt x="165100" y="1409700"/>
                      <a:pt x="88900" y="1409700"/>
                    </a:cubicBezTo>
                    <a:lnTo>
                      <a:pt x="38100" y="1409700"/>
                    </a:lnTo>
                    <a:cubicBezTo>
                      <a:pt x="25400" y="1409700"/>
                      <a:pt x="25400" y="1409700"/>
                      <a:pt x="12700" y="1397000"/>
                    </a:cubicBezTo>
                    <a:cubicBezTo>
                      <a:pt x="12700" y="1384300"/>
                      <a:pt x="0" y="1384300"/>
                      <a:pt x="0" y="1371600"/>
                    </a:cubicBezTo>
                    <a:lnTo>
                      <a:pt x="127000" y="774700"/>
                    </a:lnTo>
                    <a:cubicBezTo>
                      <a:pt x="152400" y="647700"/>
                      <a:pt x="266700" y="558800"/>
                      <a:pt x="381000" y="558800"/>
                    </a:cubicBezTo>
                    <a:lnTo>
                      <a:pt x="812800" y="558800"/>
                    </a:lnTo>
                    <a:cubicBezTo>
                      <a:pt x="927100" y="558800"/>
                      <a:pt x="1041400" y="647700"/>
                      <a:pt x="1066800" y="774700"/>
                    </a:cubicBezTo>
                    <a:lnTo>
                      <a:pt x="1193800" y="1371600"/>
                    </a:lnTo>
                    <a:cubicBezTo>
                      <a:pt x="1193800" y="1384300"/>
                      <a:pt x="1181100" y="1384300"/>
                      <a:pt x="1181100" y="1397000"/>
                    </a:cubicBezTo>
                    <a:cubicBezTo>
                      <a:pt x="1168400" y="1409700"/>
                      <a:pt x="1168400" y="1409700"/>
                      <a:pt x="1155700" y="1409700"/>
                    </a:cubicBezTo>
                    <a:lnTo>
                      <a:pt x="1104900" y="1409700"/>
                    </a:lnTo>
                    <a:cubicBezTo>
                      <a:pt x="1028700" y="1409700"/>
                      <a:pt x="977900" y="1358900"/>
                      <a:pt x="965200" y="1295400"/>
                    </a:cubicBezTo>
                    <a:lnTo>
                      <a:pt x="876300" y="901700"/>
                    </a:lnTo>
                    <a:lnTo>
                      <a:pt x="876300" y="2222500"/>
                    </a:lnTo>
                    <a:cubicBezTo>
                      <a:pt x="876300" y="2247900"/>
                      <a:pt x="863600" y="2260600"/>
                      <a:pt x="838200" y="2260600"/>
                    </a:cubicBezTo>
                    <a:lnTo>
                      <a:pt x="800100" y="2260600"/>
                    </a:lnTo>
                    <a:cubicBezTo>
                      <a:pt x="723900" y="2260600"/>
                      <a:pt x="660400" y="2197100"/>
                      <a:pt x="660400" y="2133600"/>
                    </a:cubicBezTo>
                    <a:lnTo>
                      <a:pt x="596900" y="1346200"/>
                    </a:lnTo>
                    <a:close/>
                    <a:moveTo>
                      <a:pt x="1714500" y="215900"/>
                    </a:moveTo>
                    <a:cubicBezTo>
                      <a:pt x="1714500" y="88900"/>
                      <a:pt x="1816100" y="0"/>
                      <a:pt x="1930400" y="0"/>
                    </a:cubicBezTo>
                    <a:cubicBezTo>
                      <a:pt x="2044700" y="0"/>
                      <a:pt x="2146300" y="88900"/>
                      <a:pt x="2146300" y="215900"/>
                    </a:cubicBezTo>
                    <a:lnTo>
                      <a:pt x="2146300" y="279400"/>
                    </a:lnTo>
                    <a:cubicBezTo>
                      <a:pt x="2146300" y="393700"/>
                      <a:pt x="2044700" y="495300"/>
                      <a:pt x="1930400" y="495300"/>
                    </a:cubicBezTo>
                    <a:cubicBezTo>
                      <a:pt x="1816100" y="495300"/>
                      <a:pt x="1714500" y="393700"/>
                      <a:pt x="1714500" y="279400"/>
                    </a:cubicBezTo>
                    <a:lnTo>
                      <a:pt x="1714500" y="215900"/>
                    </a:lnTo>
                    <a:close/>
                    <a:moveTo>
                      <a:pt x="1930400" y="1346200"/>
                    </a:moveTo>
                    <a:lnTo>
                      <a:pt x="1866900" y="2133600"/>
                    </a:lnTo>
                    <a:cubicBezTo>
                      <a:pt x="1866900" y="2197100"/>
                      <a:pt x="1803400" y="2260600"/>
                      <a:pt x="1727200" y="2260600"/>
                    </a:cubicBezTo>
                    <a:lnTo>
                      <a:pt x="1689100" y="2260600"/>
                    </a:lnTo>
                    <a:cubicBezTo>
                      <a:pt x="1663700" y="2260600"/>
                      <a:pt x="1651000" y="2247900"/>
                      <a:pt x="1651000" y="2222500"/>
                    </a:cubicBezTo>
                    <a:lnTo>
                      <a:pt x="1651000" y="901700"/>
                    </a:lnTo>
                    <a:lnTo>
                      <a:pt x="1562100" y="1295400"/>
                    </a:lnTo>
                    <a:cubicBezTo>
                      <a:pt x="1549400" y="1358900"/>
                      <a:pt x="1498600" y="1409700"/>
                      <a:pt x="1422400" y="1409700"/>
                    </a:cubicBezTo>
                    <a:lnTo>
                      <a:pt x="1371600" y="1409700"/>
                    </a:lnTo>
                    <a:cubicBezTo>
                      <a:pt x="1358900" y="1409700"/>
                      <a:pt x="1358900" y="1409700"/>
                      <a:pt x="1346200" y="1397000"/>
                    </a:cubicBezTo>
                    <a:cubicBezTo>
                      <a:pt x="1346200" y="1384300"/>
                      <a:pt x="1333500" y="1384300"/>
                      <a:pt x="1333500" y="1371600"/>
                    </a:cubicBezTo>
                    <a:lnTo>
                      <a:pt x="1460500" y="774700"/>
                    </a:lnTo>
                    <a:cubicBezTo>
                      <a:pt x="1485900" y="647700"/>
                      <a:pt x="1600200" y="558800"/>
                      <a:pt x="1714500" y="558800"/>
                    </a:cubicBezTo>
                    <a:lnTo>
                      <a:pt x="2146300" y="558800"/>
                    </a:lnTo>
                    <a:cubicBezTo>
                      <a:pt x="2260600" y="558800"/>
                      <a:pt x="2374900" y="647700"/>
                      <a:pt x="2400300" y="774700"/>
                    </a:cubicBezTo>
                    <a:lnTo>
                      <a:pt x="2527300" y="1371600"/>
                    </a:lnTo>
                    <a:cubicBezTo>
                      <a:pt x="2527300" y="1384300"/>
                      <a:pt x="2514600" y="1384300"/>
                      <a:pt x="2514600" y="1397000"/>
                    </a:cubicBezTo>
                    <a:cubicBezTo>
                      <a:pt x="2501900" y="1409700"/>
                      <a:pt x="2501900" y="1409700"/>
                      <a:pt x="2489200" y="1409700"/>
                    </a:cubicBezTo>
                    <a:lnTo>
                      <a:pt x="2438400" y="1409700"/>
                    </a:lnTo>
                    <a:cubicBezTo>
                      <a:pt x="2362200" y="1409700"/>
                      <a:pt x="2311400" y="1358900"/>
                      <a:pt x="2298700" y="1295400"/>
                    </a:cubicBezTo>
                    <a:lnTo>
                      <a:pt x="2209800" y="901700"/>
                    </a:lnTo>
                    <a:lnTo>
                      <a:pt x="2209800" y="2222500"/>
                    </a:lnTo>
                    <a:cubicBezTo>
                      <a:pt x="2209800" y="2247900"/>
                      <a:pt x="2197100" y="2260600"/>
                      <a:pt x="2171700" y="2260600"/>
                    </a:cubicBezTo>
                    <a:lnTo>
                      <a:pt x="2133600" y="2260600"/>
                    </a:lnTo>
                    <a:cubicBezTo>
                      <a:pt x="2057400" y="2260600"/>
                      <a:pt x="1993900" y="2197100"/>
                      <a:pt x="1993900" y="2133600"/>
                    </a:cubicBezTo>
                    <a:lnTo>
                      <a:pt x="1930400" y="1346200"/>
                    </a:lnTo>
                    <a:close/>
                    <a:moveTo>
                      <a:pt x="3048000" y="215900"/>
                    </a:moveTo>
                    <a:cubicBezTo>
                      <a:pt x="3048000" y="88900"/>
                      <a:pt x="3149600" y="0"/>
                      <a:pt x="3263900" y="0"/>
                    </a:cubicBezTo>
                    <a:cubicBezTo>
                      <a:pt x="3378200" y="0"/>
                      <a:pt x="3479800" y="88900"/>
                      <a:pt x="3479800" y="215900"/>
                    </a:cubicBezTo>
                    <a:lnTo>
                      <a:pt x="3479800" y="279400"/>
                    </a:lnTo>
                    <a:cubicBezTo>
                      <a:pt x="3479800" y="393700"/>
                      <a:pt x="3378200" y="495300"/>
                      <a:pt x="3263900" y="495300"/>
                    </a:cubicBezTo>
                    <a:cubicBezTo>
                      <a:pt x="3149600" y="495300"/>
                      <a:pt x="3048000" y="393700"/>
                      <a:pt x="3048000" y="279400"/>
                    </a:cubicBezTo>
                    <a:lnTo>
                      <a:pt x="3048000" y="215900"/>
                    </a:lnTo>
                    <a:close/>
                    <a:moveTo>
                      <a:pt x="3263900" y="1346200"/>
                    </a:moveTo>
                    <a:lnTo>
                      <a:pt x="3200400" y="2133600"/>
                    </a:lnTo>
                    <a:cubicBezTo>
                      <a:pt x="3200400" y="2197100"/>
                      <a:pt x="3136900" y="2260600"/>
                      <a:pt x="3060700" y="2260600"/>
                    </a:cubicBezTo>
                    <a:lnTo>
                      <a:pt x="3022600" y="2260600"/>
                    </a:lnTo>
                    <a:cubicBezTo>
                      <a:pt x="2997200" y="2260600"/>
                      <a:pt x="2984500" y="2247900"/>
                      <a:pt x="2984500" y="2222500"/>
                    </a:cubicBezTo>
                    <a:lnTo>
                      <a:pt x="2984500" y="901700"/>
                    </a:lnTo>
                    <a:lnTo>
                      <a:pt x="2895600" y="1295400"/>
                    </a:lnTo>
                    <a:cubicBezTo>
                      <a:pt x="2882900" y="1358900"/>
                      <a:pt x="2832100" y="1409700"/>
                      <a:pt x="2755900" y="1409700"/>
                    </a:cubicBezTo>
                    <a:lnTo>
                      <a:pt x="2705100" y="1409700"/>
                    </a:lnTo>
                    <a:cubicBezTo>
                      <a:pt x="2692400" y="1409700"/>
                      <a:pt x="2692400" y="1409700"/>
                      <a:pt x="2679700" y="1397000"/>
                    </a:cubicBezTo>
                    <a:cubicBezTo>
                      <a:pt x="2679700" y="1384300"/>
                      <a:pt x="2667000" y="1384300"/>
                      <a:pt x="2667000" y="1371600"/>
                    </a:cubicBezTo>
                    <a:lnTo>
                      <a:pt x="2794000" y="774700"/>
                    </a:lnTo>
                    <a:cubicBezTo>
                      <a:pt x="2819400" y="647700"/>
                      <a:pt x="2933700" y="558800"/>
                      <a:pt x="3048000" y="558800"/>
                    </a:cubicBezTo>
                    <a:lnTo>
                      <a:pt x="3479800" y="558800"/>
                    </a:lnTo>
                    <a:cubicBezTo>
                      <a:pt x="3594100" y="558800"/>
                      <a:pt x="3708400" y="647700"/>
                      <a:pt x="3733800" y="774700"/>
                    </a:cubicBezTo>
                    <a:lnTo>
                      <a:pt x="3860800" y="1371600"/>
                    </a:lnTo>
                    <a:cubicBezTo>
                      <a:pt x="3860800" y="1384300"/>
                      <a:pt x="3848100" y="1384300"/>
                      <a:pt x="3848100" y="1397000"/>
                    </a:cubicBezTo>
                    <a:cubicBezTo>
                      <a:pt x="3835400" y="1409700"/>
                      <a:pt x="3835400" y="1409700"/>
                      <a:pt x="3822700" y="1409700"/>
                    </a:cubicBezTo>
                    <a:lnTo>
                      <a:pt x="3771900" y="1409700"/>
                    </a:lnTo>
                    <a:cubicBezTo>
                      <a:pt x="3695700" y="1409700"/>
                      <a:pt x="3644900" y="1358900"/>
                      <a:pt x="3632200" y="1295400"/>
                    </a:cubicBezTo>
                    <a:lnTo>
                      <a:pt x="3543300" y="901700"/>
                    </a:lnTo>
                    <a:lnTo>
                      <a:pt x="3543300" y="2222500"/>
                    </a:lnTo>
                    <a:cubicBezTo>
                      <a:pt x="3543300" y="2247900"/>
                      <a:pt x="3530600" y="2260600"/>
                      <a:pt x="3505200" y="2260600"/>
                    </a:cubicBezTo>
                    <a:lnTo>
                      <a:pt x="3467100" y="2260600"/>
                    </a:lnTo>
                    <a:cubicBezTo>
                      <a:pt x="3390900" y="2260600"/>
                      <a:pt x="3327400" y="2197100"/>
                      <a:pt x="3327400" y="2133600"/>
                    </a:cubicBezTo>
                    <a:lnTo>
                      <a:pt x="3263900" y="1346200"/>
                    </a:lnTo>
                    <a:close/>
                    <a:moveTo>
                      <a:pt x="4381500" y="215900"/>
                    </a:moveTo>
                    <a:cubicBezTo>
                      <a:pt x="4381500" y="88900"/>
                      <a:pt x="4483100" y="0"/>
                      <a:pt x="4597400" y="0"/>
                    </a:cubicBezTo>
                    <a:cubicBezTo>
                      <a:pt x="4711700" y="0"/>
                      <a:pt x="4813300" y="88900"/>
                      <a:pt x="4813300" y="215900"/>
                    </a:cubicBezTo>
                    <a:lnTo>
                      <a:pt x="4813300" y="279400"/>
                    </a:lnTo>
                    <a:cubicBezTo>
                      <a:pt x="4813300" y="393700"/>
                      <a:pt x="4711700" y="495300"/>
                      <a:pt x="4597400" y="495300"/>
                    </a:cubicBezTo>
                    <a:cubicBezTo>
                      <a:pt x="4483100" y="495300"/>
                      <a:pt x="4381500" y="393700"/>
                      <a:pt x="4381500" y="279400"/>
                    </a:cubicBezTo>
                    <a:lnTo>
                      <a:pt x="4381500" y="215900"/>
                    </a:lnTo>
                    <a:close/>
                    <a:moveTo>
                      <a:pt x="4597400" y="1346200"/>
                    </a:moveTo>
                    <a:lnTo>
                      <a:pt x="4533900" y="2133600"/>
                    </a:lnTo>
                    <a:cubicBezTo>
                      <a:pt x="4533900" y="2197100"/>
                      <a:pt x="4470400" y="2260600"/>
                      <a:pt x="4394200" y="2260600"/>
                    </a:cubicBezTo>
                    <a:lnTo>
                      <a:pt x="4356100" y="2260600"/>
                    </a:lnTo>
                    <a:cubicBezTo>
                      <a:pt x="4330700" y="2260600"/>
                      <a:pt x="4318000" y="2247900"/>
                      <a:pt x="4318000" y="2222500"/>
                    </a:cubicBezTo>
                    <a:lnTo>
                      <a:pt x="4318000" y="901700"/>
                    </a:lnTo>
                    <a:lnTo>
                      <a:pt x="4229100" y="1295400"/>
                    </a:lnTo>
                    <a:cubicBezTo>
                      <a:pt x="4216400" y="1358900"/>
                      <a:pt x="4165600" y="1409700"/>
                      <a:pt x="4089400" y="1409700"/>
                    </a:cubicBezTo>
                    <a:lnTo>
                      <a:pt x="4038600" y="1409700"/>
                    </a:lnTo>
                    <a:cubicBezTo>
                      <a:pt x="4025900" y="1409700"/>
                      <a:pt x="4025900" y="1409700"/>
                      <a:pt x="4013200" y="1397000"/>
                    </a:cubicBezTo>
                    <a:cubicBezTo>
                      <a:pt x="4013200" y="1384300"/>
                      <a:pt x="4000500" y="1384300"/>
                      <a:pt x="4000500" y="1371600"/>
                    </a:cubicBezTo>
                    <a:lnTo>
                      <a:pt x="4127500" y="774700"/>
                    </a:lnTo>
                    <a:cubicBezTo>
                      <a:pt x="4152900" y="647700"/>
                      <a:pt x="4267200" y="558800"/>
                      <a:pt x="4381500" y="558800"/>
                    </a:cubicBezTo>
                    <a:lnTo>
                      <a:pt x="4813300" y="558800"/>
                    </a:lnTo>
                    <a:cubicBezTo>
                      <a:pt x="4927600" y="558800"/>
                      <a:pt x="5041900" y="647700"/>
                      <a:pt x="5067300" y="774700"/>
                    </a:cubicBezTo>
                    <a:lnTo>
                      <a:pt x="5194300" y="1371600"/>
                    </a:lnTo>
                    <a:cubicBezTo>
                      <a:pt x="5194300" y="1384300"/>
                      <a:pt x="5181600" y="1384300"/>
                      <a:pt x="5181600" y="1397000"/>
                    </a:cubicBezTo>
                    <a:cubicBezTo>
                      <a:pt x="5168900" y="1409700"/>
                      <a:pt x="5168900" y="1409700"/>
                      <a:pt x="5156200" y="1409700"/>
                    </a:cubicBezTo>
                    <a:lnTo>
                      <a:pt x="5105400" y="1409700"/>
                    </a:lnTo>
                    <a:cubicBezTo>
                      <a:pt x="5029200" y="1409700"/>
                      <a:pt x="4978400" y="1358900"/>
                      <a:pt x="4965700" y="1295400"/>
                    </a:cubicBezTo>
                    <a:lnTo>
                      <a:pt x="4876800" y="901700"/>
                    </a:lnTo>
                    <a:lnTo>
                      <a:pt x="4876800" y="2222500"/>
                    </a:lnTo>
                    <a:cubicBezTo>
                      <a:pt x="4876800" y="2247900"/>
                      <a:pt x="4864100" y="2260600"/>
                      <a:pt x="4838700" y="2260600"/>
                    </a:cubicBezTo>
                    <a:lnTo>
                      <a:pt x="4800600" y="2260600"/>
                    </a:lnTo>
                    <a:cubicBezTo>
                      <a:pt x="4724400" y="2260600"/>
                      <a:pt x="4660900" y="2197100"/>
                      <a:pt x="4660900" y="2133600"/>
                    </a:cubicBezTo>
                    <a:lnTo>
                      <a:pt x="4597400" y="1346200"/>
                    </a:lnTo>
                    <a:close/>
                    <a:moveTo>
                      <a:pt x="5715000" y="215900"/>
                    </a:moveTo>
                    <a:cubicBezTo>
                      <a:pt x="5715000" y="88900"/>
                      <a:pt x="5816600" y="0"/>
                      <a:pt x="5930900" y="0"/>
                    </a:cubicBezTo>
                    <a:cubicBezTo>
                      <a:pt x="6045200" y="0"/>
                      <a:pt x="6146800" y="88900"/>
                      <a:pt x="6146800" y="215900"/>
                    </a:cubicBezTo>
                    <a:lnTo>
                      <a:pt x="6146800" y="279400"/>
                    </a:lnTo>
                    <a:cubicBezTo>
                      <a:pt x="6146800" y="393700"/>
                      <a:pt x="6045200" y="495300"/>
                      <a:pt x="5930900" y="495300"/>
                    </a:cubicBezTo>
                    <a:cubicBezTo>
                      <a:pt x="5816600" y="495300"/>
                      <a:pt x="5715000" y="393700"/>
                      <a:pt x="5715000" y="279400"/>
                    </a:cubicBezTo>
                    <a:lnTo>
                      <a:pt x="5715000" y="215900"/>
                    </a:lnTo>
                    <a:close/>
                    <a:moveTo>
                      <a:pt x="5930900" y="1346200"/>
                    </a:moveTo>
                    <a:lnTo>
                      <a:pt x="5867400" y="2133600"/>
                    </a:lnTo>
                    <a:cubicBezTo>
                      <a:pt x="5867400" y="2197100"/>
                      <a:pt x="5803900" y="2260600"/>
                      <a:pt x="5727700" y="2260600"/>
                    </a:cubicBezTo>
                    <a:lnTo>
                      <a:pt x="5689600" y="2260600"/>
                    </a:lnTo>
                    <a:cubicBezTo>
                      <a:pt x="5664200" y="2260600"/>
                      <a:pt x="5651500" y="2247900"/>
                      <a:pt x="5651500" y="2222500"/>
                    </a:cubicBezTo>
                    <a:lnTo>
                      <a:pt x="5651500" y="901700"/>
                    </a:lnTo>
                    <a:lnTo>
                      <a:pt x="5562600" y="1295400"/>
                    </a:lnTo>
                    <a:cubicBezTo>
                      <a:pt x="5549900" y="1358900"/>
                      <a:pt x="5499100" y="1409700"/>
                      <a:pt x="5422900" y="1409700"/>
                    </a:cubicBezTo>
                    <a:lnTo>
                      <a:pt x="5372100" y="1409700"/>
                    </a:lnTo>
                    <a:cubicBezTo>
                      <a:pt x="5359400" y="1409700"/>
                      <a:pt x="5359400" y="1409700"/>
                      <a:pt x="5346700" y="1397000"/>
                    </a:cubicBezTo>
                    <a:cubicBezTo>
                      <a:pt x="5346700" y="1384300"/>
                      <a:pt x="5334000" y="1384300"/>
                      <a:pt x="5334000" y="1371600"/>
                    </a:cubicBezTo>
                    <a:lnTo>
                      <a:pt x="5461000" y="774700"/>
                    </a:lnTo>
                    <a:cubicBezTo>
                      <a:pt x="5486400" y="647700"/>
                      <a:pt x="5600700" y="558800"/>
                      <a:pt x="5715000" y="558800"/>
                    </a:cubicBezTo>
                    <a:lnTo>
                      <a:pt x="6146800" y="558800"/>
                    </a:lnTo>
                    <a:cubicBezTo>
                      <a:pt x="6261100" y="558800"/>
                      <a:pt x="6375400" y="647700"/>
                      <a:pt x="6400800" y="774700"/>
                    </a:cubicBezTo>
                    <a:lnTo>
                      <a:pt x="6527800" y="1371600"/>
                    </a:lnTo>
                    <a:cubicBezTo>
                      <a:pt x="6527800" y="1384300"/>
                      <a:pt x="6515100" y="1384300"/>
                      <a:pt x="6515100" y="1397000"/>
                    </a:cubicBezTo>
                    <a:cubicBezTo>
                      <a:pt x="6502400" y="1409700"/>
                      <a:pt x="6502400" y="1409700"/>
                      <a:pt x="6489700" y="1409700"/>
                    </a:cubicBezTo>
                    <a:lnTo>
                      <a:pt x="6438900" y="1409700"/>
                    </a:lnTo>
                    <a:cubicBezTo>
                      <a:pt x="6362700" y="1409700"/>
                      <a:pt x="6311900" y="1358900"/>
                      <a:pt x="6299200" y="1295400"/>
                    </a:cubicBezTo>
                    <a:lnTo>
                      <a:pt x="6210300" y="901700"/>
                    </a:lnTo>
                    <a:lnTo>
                      <a:pt x="6210300" y="2222500"/>
                    </a:lnTo>
                    <a:cubicBezTo>
                      <a:pt x="6210300" y="2247900"/>
                      <a:pt x="6197600" y="2260600"/>
                      <a:pt x="6172200" y="2260600"/>
                    </a:cubicBezTo>
                    <a:lnTo>
                      <a:pt x="6134100" y="2260600"/>
                    </a:lnTo>
                    <a:cubicBezTo>
                      <a:pt x="6057900" y="2260600"/>
                      <a:pt x="5994400" y="2197100"/>
                      <a:pt x="5994400" y="2133600"/>
                    </a:cubicBezTo>
                    <a:lnTo>
                      <a:pt x="5930900" y="1346200"/>
                    </a:lnTo>
                    <a:close/>
                    <a:moveTo>
                      <a:pt x="7048500" y="215900"/>
                    </a:moveTo>
                    <a:cubicBezTo>
                      <a:pt x="7048500" y="88900"/>
                      <a:pt x="7150100" y="0"/>
                      <a:pt x="7264400" y="0"/>
                    </a:cubicBezTo>
                    <a:cubicBezTo>
                      <a:pt x="7378700" y="0"/>
                      <a:pt x="7480300" y="88900"/>
                      <a:pt x="7480300" y="215900"/>
                    </a:cubicBezTo>
                    <a:lnTo>
                      <a:pt x="7480300" y="279400"/>
                    </a:lnTo>
                    <a:cubicBezTo>
                      <a:pt x="7480300" y="393700"/>
                      <a:pt x="7378700" y="495300"/>
                      <a:pt x="7264400" y="495300"/>
                    </a:cubicBezTo>
                    <a:cubicBezTo>
                      <a:pt x="7150100" y="495300"/>
                      <a:pt x="7048500" y="393700"/>
                      <a:pt x="7048500" y="279400"/>
                    </a:cubicBezTo>
                    <a:lnTo>
                      <a:pt x="7048500" y="215900"/>
                    </a:lnTo>
                    <a:close/>
                    <a:moveTo>
                      <a:pt x="7264400" y="1346200"/>
                    </a:moveTo>
                    <a:lnTo>
                      <a:pt x="7200900" y="2133600"/>
                    </a:lnTo>
                    <a:cubicBezTo>
                      <a:pt x="7200900" y="2197100"/>
                      <a:pt x="7137400" y="2260600"/>
                      <a:pt x="7061200" y="2260600"/>
                    </a:cubicBezTo>
                    <a:lnTo>
                      <a:pt x="7023100" y="2260600"/>
                    </a:lnTo>
                    <a:cubicBezTo>
                      <a:pt x="6997700" y="2260600"/>
                      <a:pt x="6985000" y="2247900"/>
                      <a:pt x="6985000" y="2222500"/>
                    </a:cubicBezTo>
                    <a:lnTo>
                      <a:pt x="6985000" y="901700"/>
                    </a:lnTo>
                    <a:lnTo>
                      <a:pt x="6896100" y="1295400"/>
                    </a:lnTo>
                    <a:cubicBezTo>
                      <a:pt x="6883400" y="1358900"/>
                      <a:pt x="6832600" y="1409700"/>
                      <a:pt x="6756400" y="1409700"/>
                    </a:cubicBezTo>
                    <a:lnTo>
                      <a:pt x="6705600" y="1409700"/>
                    </a:lnTo>
                    <a:cubicBezTo>
                      <a:pt x="6692900" y="1409700"/>
                      <a:pt x="6692900" y="1409700"/>
                      <a:pt x="6680200" y="1397000"/>
                    </a:cubicBezTo>
                    <a:cubicBezTo>
                      <a:pt x="6680200" y="1384300"/>
                      <a:pt x="6667500" y="1384300"/>
                      <a:pt x="6667500" y="1371600"/>
                    </a:cubicBezTo>
                    <a:lnTo>
                      <a:pt x="6794500" y="774700"/>
                    </a:lnTo>
                    <a:cubicBezTo>
                      <a:pt x="6819900" y="647700"/>
                      <a:pt x="6934200" y="558800"/>
                      <a:pt x="7048500" y="558800"/>
                    </a:cubicBezTo>
                    <a:lnTo>
                      <a:pt x="7480300" y="558800"/>
                    </a:lnTo>
                    <a:cubicBezTo>
                      <a:pt x="7594600" y="558800"/>
                      <a:pt x="7708900" y="647700"/>
                      <a:pt x="7734300" y="774700"/>
                    </a:cubicBezTo>
                    <a:lnTo>
                      <a:pt x="7861300" y="1371600"/>
                    </a:lnTo>
                    <a:cubicBezTo>
                      <a:pt x="7861300" y="1384300"/>
                      <a:pt x="7848600" y="1384300"/>
                      <a:pt x="7848600" y="1397000"/>
                    </a:cubicBezTo>
                    <a:cubicBezTo>
                      <a:pt x="7835900" y="1409700"/>
                      <a:pt x="7835900" y="1409700"/>
                      <a:pt x="7823200" y="1409700"/>
                    </a:cubicBezTo>
                    <a:lnTo>
                      <a:pt x="7772400" y="1409700"/>
                    </a:lnTo>
                    <a:cubicBezTo>
                      <a:pt x="7696200" y="1409700"/>
                      <a:pt x="7645400" y="1358900"/>
                      <a:pt x="7632700" y="1295400"/>
                    </a:cubicBezTo>
                    <a:lnTo>
                      <a:pt x="7543800" y="901700"/>
                    </a:lnTo>
                    <a:lnTo>
                      <a:pt x="7543800" y="2222500"/>
                    </a:lnTo>
                    <a:cubicBezTo>
                      <a:pt x="7543800" y="2247900"/>
                      <a:pt x="7531100" y="2260600"/>
                      <a:pt x="7505700" y="2260600"/>
                    </a:cubicBezTo>
                    <a:lnTo>
                      <a:pt x="7467600" y="2260600"/>
                    </a:lnTo>
                    <a:cubicBezTo>
                      <a:pt x="7391400" y="2260600"/>
                      <a:pt x="7327900" y="2197100"/>
                      <a:pt x="7327900" y="2133600"/>
                    </a:cubicBezTo>
                    <a:lnTo>
                      <a:pt x="7264400" y="1346200"/>
                    </a:lnTo>
                    <a:close/>
                    <a:moveTo>
                      <a:pt x="8382000" y="215900"/>
                    </a:moveTo>
                    <a:cubicBezTo>
                      <a:pt x="8382000" y="88900"/>
                      <a:pt x="8483600" y="0"/>
                      <a:pt x="8597900" y="0"/>
                    </a:cubicBezTo>
                    <a:cubicBezTo>
                      <a:pt x="8712200" y="0"/>
                      <a:pt x="8813800" y="88900"/>
                      <a:pt x="8813800" y="215900"/>
                    </a:cubicBezTo>
                    <a:lnTo>
                      <a:pt x="8813800" y="279400"/>
                    </a:lnTo>
                    <a:cubicBezTo>
                      <a:pt x="8813800" y="393700"/>
                      <a:pt x="8712200" y="495300"/>
                      <a:pt x="8597900" y="495300"/>
                    </a:cubicBezTo>
                    <a:cubicBezTo>
                      <a:pt x="8483600" y="495300"/>
                      <a:pt x="8382000" y="393700"/>
                      <a:pt x="8382000" y="279400"/>
                    </a:cubicBezTo>
                    <a:lnTo>
                      <a:pt x="8382000" y="215900"/>
                    </a:lnTo>
                    <a:close/>
                    <a:moveTo>
                      <a:pt x="8597900" y="1346200"/>
                    </a:moveTo>
                    <a:lnTo>
                      <a:pt x="8534400" y="2133600"/>
                    </a:lnTo>
                    <a:cubicBezTo>
                      <a:pt x="8534400" y="2197100"/>
                      <a:pt x="8470900" y="2260600"/>
                      <a:pt x="8394700" y="2260600"/>
                    </a:cubicBezTo>
                    <a:lnTo>
                      <a:pt x="8356600" y="2260600"/>
                    </a:lnTo>
                    <a:cubicBezTo>
                      <a:pt x="8331200" y="2260600"/>
                      <a:pt x="8318500" y="2247900"/>
                      <a:pt x="8318500" y="2222500"/>
                    </a:cubicBezTo>
                    <a:lnTo>
                      <a:pt x="8318500" y="901700"/>
                    </a:lnTo>
                    <a:lnTo>
                      <a:pt x="8229600" y="1295400"/>
                    </a:lnTo>
                    <a:cubicBezTo>
                      <a:pt x="8216900" y="1358900"/>
                      <a:pt x="8166100" y="1409700"/>
                      <a:pt x="8089900" y="1409700"/>
                    </a:cubicBezTo>
                    <a:lnTo>
                      <a:pt x="8039100" y="1409700"/>
                    </a:lnTo>
                    <a:cubicBezTo>
                      <a:pt x="8026400" y="1409700"/>
                      <a:pt x="8026400" y="1409700"/>
                      <a:pt x="8013700" y="1397000"/>
                    </a:cubicBezTo>
                    <a:cubicBezTo>
                      <a:pt x="8013700" y="1384300"/>
                      <a:pt x="8001000" y="1384300"/>
                      <a:pt x="8001000" y="1371600"/>
                    </a:cubicBezTo>
                    <a:lnTo>
                      <a:pt x="8128000" y="774700"/>
                    </a:lnTo>
                    <a:cubicBezTo>
                      <a:pt x="8153400" y="647700"/>
                      <a:pt x="8267700" y="558800"/>
                      <a:pt x="8382000" y="558800"/>
                    </a:cubicBezTo>
                    <a:lnTo>
                      <a:pt x="8813800" y="558800"/>
                    </a:lnTo>
                    <a:cubicBezTo>
                      <a:pt x="8928100" y="558800"/>
                      <a:pt x="9042400" y="647700"/>
                      <a:pt x="9067800" y="774700"/>
                    </a:cubicBezTo>
                    <a:lnTo>
                      <a:pt x="9194800" y="1371600"/>
                    </a:lnTo>
                    <a:cubicBezTo>
                      <a:pt x="9194800" y="1384300"/>
                      <a:pt x="9182100" y="1384300"/>
                      <a:pt x="9182100" y="1397000"/>
                    </a:cubicBezTo>
                    <a:cubicBezTo>
                      <a:pt x="9169400" y="1409700"/>
                      <a:pt x="9169400" y="1409700"/>
                      <a:pt x="9156700" y="1409700"/>
                    </a:cubicBezTo>
                    <a:lnTo>
                      <a:pt x="9105900" y="1409700"/>
                    </a:lnTo>
                    <a:cubicBezTo>
                      <a:pt x="9029700" y="1409700"/>
                      <a:pt x="8978900" y="1358900"/>
                      <a:pt x="8966200" y="1295400"/>
                    </a:cubicBezTo>
                    <a:lnTo>
                      <a:pt x="8877300" y="901700"/>
                    </a:lnTo>
                    <a:lnTo>
                      <a:pt x="8877300" y="2222500"/>
                    </a:lnTo>
                    <a:cubicBezTo>
                      <a:pt x="8877300" y="2247900"/>
                      <a:pt x="8864600" y="2260600"/>
                      <a:pt x="8839200" y="2260600"/>
                    </a:cubicBezTo>
                    <a:lnTo>
                      <a:pt x="8801100" y="2260600"/>
                    </a:lnTo>
                    <a:cubicBezTo>
                      <a:pt x="8724900" y="2260600"/>
                      <a:pt x="8661400" y="2197100"/>
                      <a:pt x="8661400" y="2133600"/>
                    </a:cubicBezTo>
                    <a:lnTo>
                      <a:pt x="8597900" y="1346200"/>
                    </a:lnTo>
                    <a:close/>
                    <a:moveTo>
                      <a:pt x="9715500" y="215900"/>
                    </a:moveTo>
                    <a:cubicBezTo>
                      <a:pt x="9715500" y="88900"/>
                      <a:pt x="9817100" y="0"/>
                      <a:pt x="9931400" y="0"/>
                    </a:cubicBezTo>
                    <a:cubicBezTo>
                      <a:pt x="10045700" y="0"/>
                      <a:pt x="10147300" y="88900"/>
                      <a:pt x="10147300" y="215900"/>
                    </a:cubicBezTo>
                    <a:lnTo>
                      <a:pt x="10147300" y="279400"/>
                    </a:lnTo>
                    <a:cubicBezTo>
                      <a:pt x="10147300" y="393700"/>
                      <a:pt x="10045700" y="495300"/>
                      <a:pt x="9931400" y="495300"/>
                    </a:cubicBezTo>
                    <a:cubicBezTo>
                      <a:pt x="9817100" y="495300"/>
                      <a:pt x="9715500" y="393700"/>
                      <a:pt x="9715500" y="279400"/>
                    </a:cubicBezTo>
                    <a:lnTo>
                      <a:pt x="9715500" y="215900"/>
                    </a:lnTo>
                    <a:close/>
                    <a:moveTo>
                      <a:pt x="9931400" y="1346200"/>
                    </a:moveTo>
                    <a:lnTo>
                      <a:pt x="9867900" y="2133600"/>
                    </a:lnTo>
                    <a:cubicBezTo>
                      <a:pt x="9867900" y="2197100"/>
                      <a:pt x="9804400" y="2260600"/>
                      <a:pt x="9728200" y="2260600"/>
                    </a:cubicBezTo>
                    <a:lnTo>
                      <a:pt x="9690100" y="2260600"/>
                    </a:lnTo>
                    <a:cubicBezTo>
                      <a:pt x="9664700" y="2260600"/>
                      <a:pt x="9652000" y="2247900"/>
                      <a:pt x="9652000" y="2222500"/>
                    </a:cubicBezTo>
                    <a:lnTo>
                      <a:pt x="9652000" y="901700"/>
                    </a:lnTo>
                    <a:lnTo>
                      <a:pt x="9563100" y="1295400"/>
                    </a:lnTo>
                    <a:cubicBezTo>
                      <a:pt x="9550400" y="1358900"/>
                      <a:pt x="9499600" y="1409700"/>
                      <a:pt x="9423400" y="1409700"/>
                    </a:cubicBezTo>
                    <a:lnTo>
                      <a:pt x="9372600" y="1409700"/>
                    </a:lnTo>
                    <a:cubicBezTo>
                      <a:pt x="9359900" y="1409700"/>
                      <a:pt x="9359900" y="1409700"/>
                      <a:pt x="9347200" y="1397000"/>
                    </a:cubicBezTo>
                    <a:cubicBezTo>
                      <a:pt x="9347200" y="1384300"/>
                      <a:pt x="9334500" y="1384300"/>
                      <a:pt x="9334500" y="1371600"/>
                    </a:cubicBezTo>
                    <a:lnTo>
                      <a:pt x="9461500" y="774700"/>
                    </a:lnTo>
                    <a:cubicBezTo>
                      <a:pt x="9486900" y="647700"/>
                      <a:pt x="9601200" y="558800"/>
                      <a:pt x="9715500" y="558800"/>
                    </a:cubicBezTo>
                    <a:lnTo>
                      <a:pt x="10147300" y="558800"/>
                    </a:lnTo>
                    <a:cubicBezTo>
                      <a:pt x="10261600" y="558800"/>
                      <a:pt x="10375900" y="647700"/>
                      <a:pt x="10401300" y="774700"/>
                    </a:cubicBezTo>
                    <a:lnTo>
                      <a:pt x="10528300" y="1371600"/>
                    </a:lnTo>
                    <a:cubicBezTo>
                      <a:pt x="10528300" y="1384300"/>
                      <a:pt x="10515600" y="1384300"/>
                      <a:pt x="10515600" y="1397000"/>
                    </a:cubicBezTo>
                    <a:cubicBezTo>
                      <a:pt x="10502900" y="1409700"/>
                      <a:pt x="10502900" y="1409700"/>
                      <a:pt x="10490200" y="1409700"/>
                    </a:cubicBezTo>
                    <a:lnTo>
                      <a:pt x="10439400" y="1409700"/>
                    </a:lnTo>
                    <a:cubicBezTo>
                      <a:pt x="10363200" y="1409700"/>
                      <a:pt x="10312400" y="1358900"/>
                      <a:pt x="10299700" y="1295400"/>
                    </a:cubicBezTo>
                    <a:lnTo>
                      <a:pt x="10210800" y="901700"/>
                    </a:lnTo>
                    <a:lnTo>
                      <a:pt x="10210800" y="2222500"/>
                    </a:lnTo>
                    <a:cubicBezTo>
                      <a:pt x="10210800" y="2247900"/>
                      <a:pt x="10198100" y="2260600"/>
                      <a:pt x="10172700" y="2260600"/>
                    </a:cubicBezTo>
                    <a:lnTo>
                      <a:pt x="10134600" y="2260600"/>
                    </a:lnTo>
                    <a:cubicBezTo>
                      <a:pt x="10058400" y="2260600"/>
                      <a:pt x="9994900" y="2197100"/>
                      <a:pt x="9994900" y="2133600"/>
                    </a:cubicBezTo>
                    <a:lnTo>
                      <a:pt x="9931400" y="1346200"/>
                    </a:lnTo>
                    <a:close/>
                    <a:moveTo>
                      <a:pt x="11049000" y="215900"/>
                    </a:moveTo>
                    <a:cubicBezTo>
                      <a:pt x="11049000" y="88900"/>
                      <a:pt x="11150600" y="0"/>
                      <a:pt x="11264900" y="0"/>
                    </a:cubicBezTo>
                    <a:cubicBezTo>
                      <a:pt x="11379200" y="0"/>
                      <a:pt x="11480800" y="88900"/>
                      <a:pt x="11480800" y="215900"/>
                    </a:cubicBezTo>
                    <a:lnTo>
                      <a:pt x="11480800" y="279400"/>
                    </a:lnTo>
                    <a:cubicBezTo>
                      <a:pt x="11480800" y="393700"/>
                      <a:pt x="11379200" y="495300"/>
                      <a:pt x="11264900" y="495300"/>
                    </a:cubicBezTo>
                    <a:cubicBezTo>
                      <a:pt x="11150600" y="495300"/>
                      <a:pt x="11049000" y="393700"/>
                      <a:pt x="11049000" y="279400"/>
                    </a:cubicBezTo>
                    <a:lnTo>
                      <a:pt x="11049000" y="215900"/>
                    </a:lnTo>
                    <a:close/>
                    <a:moveTo>
                      <a:pt x="11264900" y="1346200"/>
                    </a:moveTo>
                    <a:lnTo>
                      <a:pt x="11201400" y="2133600"/>
                    </a:lnTo>
                    <a:cubicBezTo>
                      <a:pt x="11201400" y="2197100"/>
                      <a:pt x="11137900" y="2260600"/>
                      <a:pt x="11061700" y="2260600"/>
                    </a:cubicBezTo>
                    <a:lnTo>
                      <a:pt x="11023600" y="2260600"/>
                    </a:lnTo>
                    <a:cubicBezTo>
                      <a:pt x="10998200" y="2260600"/>
                      <a:pt x="10985500" y="2247900"/>
                      <a:pt x="10985500" y="2222500"/>
                    </a:cubicBezTo>
                    <a:lnTo>
                      <a:pt x="10985500" y="901700"/>
                    </a:lnTo>
                    <a:lnTo>
                      <a:pt x="10896600" y="1295400"/>
                    </a:lnTo>
                    <a:cubicBezTo>
                      <a:pt x="10883900" y="1358900"/>
                      <a:pt x="10833100" y="1409700"/>
                      <a:pt x="10756900" y="1409700"/>
                    </a:cubicBezTo>
                    <a:lnTo>
                      <a:pt x="10706100" y="1409700"/>
                    </a:lnTo>
                    <a:cubicBezTo>
                      <a:pt x="10693400" y="1409700"/>
                      <a:pt x="10693400" y="1409700"/>
                      <a:pt x="10680700" y="1397000"/>
                    </a:cubicBezTo>
                    <a:cubicBezTo>
                      <a:pt x="10680700" y="1384300"/>
                      <a:pt x="10668000" y="1384300"/>
                      <a:pt x="10668000" y="1371600"/>
                    </a:cubicBezTo>
                    <a:lnTo>
                      <a:pt x="10795000" y="774700"/>
                    </a:lnTo>
                    <a:cubicBezTo>
                      <a:pt x="10820400" y="647700"/>
                      <a:pt x="10934700" y="558800"/>
                      <a:pt x="11049000" y="558800"/>
                    </a:cubicBezTo>
                    <a:lnTo>
                      <a:pt x="11480800" y="558800"/>
                    </a:lnTo>
                    <a:cubicBezTo>
                      <a:pt x="11595100" y="558800"/>
                      <a:pt x="11709400" y="647700"/>
                      <a:pt x="11734800" y="774700"/>
                    </a:cubicBezTo>
                    <a:lnTo>
                      <a:pt x="11861800" y="1371600"/>
                    </a:lnTo>
                    <a:cubicBezTo>
                      <a:pt x="11861800" y="1384300"/>
                      <a:pt x="11849100" y="1384300"/>
                      <a:pt x="11849100" y="1397000"/>
                    </a:cubicBezTo>
                    <a:cubicBezTo>
                      <a:pt x="11836400" y="1409700"/>
                      <a:pt x="11836400" y="1409700"/>
                      <a:pt x="11823700" y="1409700"/>
                    </a:cubicBezTo>
                    <a:lnTo>
                      <a:pt x="11772900" y="1409700"/>
                    </a:lnTo>
                    <a:cubicBezTo>
                      <a:pt x="11696700" y="1409700"/>
                      <a:pt x="11645900" y="1358900"/>
                      <a:pt x="11633200" y="1295400"/>
                    </a:cubicBezTo>
                    <a:lnTo>
                      <a:pt x="11544300" y="901700"/>
                    </a:lnTo>
                    <a:lnTo>
                      <a:pt x="11544300" y="2222500"/>
                    </a:lnTo>
                    <a:cubicBezTo>
                      <a:pt x="11544300" y="2247900"/>
                      <a:pt x="11531600" y="2260600"/>
                      <a:pt x="11506200" y="2260600"/>
                    </a:cubicBezTo>
                    <a:lnTo>
                      <a:pt x="11468100" y="2260600"/>
                    </a:lnTo>
                    <a:cubicBezTo>
                      <a:pt x="11391900" y="2260600"/>
                      <a:pt x="11328400" y="2197100"/>
                      <a:pt x="11328400" y="2133600"/>
                    </a:cubicBezTo>
                    <a:lnTo>
                      <a:pt x="11264900" y="1346200"/>
                    </a:lnTo>
                    <a:close/>
                    <a:moveTo>
                      <a:pt x="12382500" y="215900"/>
                    </a:moveTo>
                    <a:cubicBezTo>
                      <a:pt x="12382500" y="88900"/>
                      <a:pt x="12484100" y="0"/>
                      <a:pt x="12598400" y="0"/>
                    </a:cubicBezTo>
                    <a:cubicBezTo>
                      <a:pt x="12712700" y="0"/>
                      <a:pt x="12814300" y="88900"/>
                      <a:pt x="12814300" y="215900"/>
                    </a:cubicBezTo>
                    <a:lnTo>
                      <a:pt x="12814300" y="279400"/>
                    </a:lnTo>
                    <a:cubicBezTo>
                      <a:pt x="12814300" y="393700"/>
                      <a:pt x="12712700" y="495300"/>
                      <a:pt x="12598400" y="495300"/>
                    </a:cubicBezTo>
                    <a:cubicBezTo>
                      <a:pt x="12484100" y="495300"/>
                      <a:pt x="12382500" y="393700"/>
                      <a:pt x="12382500" y="279400"/>
                    </a:cubicBezTo>
                    <a:lnTo>
                      <a:pt x="12382500" y="215900"/>
                    </a:lnTo>
                    <a:close/>
                    <a:moveTo>
                      <a:pt x="12598400" y="1346200"/>
                    </a:moveTo>
                    <a:lnTo>
                      <a:pt x="12534900" y="2133600"/>
                    </a:lnTo>
                    <a:cubicBezTo>
                      <a:pt x="12534900" y="2197100"/>
                      <a:pt x="12471400" y="2260600"/>
                      <a:pt x="12395200" y="2260600"/>
                    </a:cubicBezTo>
                    <a:lnTo>
                      <a:pt x="12357100" y="2260600"/>
                    </a:lnTo>
                    <a:cubicBezTo>
                      <a:pt x="12331700" y="2260600"/>
                      <a:pt x="12319000" y="2247900"/>
                      <a:pt x="12319000" y="2222500"/>
                    </a:cubicBezTo>
                    <a:lnTo>
                      <a:pt x="12319000" y="901700"/>
                    </a:lnTo>
                    <a:lnTo>
                      <a:pt x="12230100" y="1295400"/>
                    </a:lnTo>
                    <a:cubicBezTo>
                      <a:pt x="12217400" y="1358900"/>
                      <a:pt x="12166600" y="1409700"/>
                      <a:pt x="12090400" y="1409700"/>
                    </a:cubicBezTo>
                    <a:lnTo>
                      <a:pt x="12039600" y="1409700"/>
                    </a:lnTo>
                    <a:cubicBezTo>
                      <a:pt x="12026900" y="1409700"/>
                      <a:pt x="12026900" y="1409700"/>
                      <a:pt x="12014200" y="1397000"/>
                    </a:cubicBezTo>
                    <a:cubicBezTo>
                      <a:pt x="12014200" y="1384300"/>
                      <a:pt x="12001500" y="1384300"/>
                      <a:pt x="12001500" y="1371600"/>
                    </a:cubicBezTo>
                    <a:lnTo>
                      <a:pt x="12128500" y="774700"/>
                    </a:lnTo>
                    <a:cubicBezTo>
                      <a:pt x="12153900" y="647700"/>
                      <a:pt x="12268200" y="558800"/>
                      <a:pt x="12382500" y="558800"/>
                    </a:cubicBezTo>
                    <a:lnTo>
                      <a:pt x="12814300" y="558800"/>
                    </a:lnTo>
                    <a:cubicBezTo>
                      <a:pt x="12928600" y="558800"/>
                      <a:pt x="13042900" y="647700"/>
                      <a:pt x="13068300" y="774700"/>
                    </a:cubicBezTo>
                    <a:lnTo>
                      <a:pt x="13195300" y="1371600"/>
                    </a:lnTo>
                    <a:cubicBezTo>
                      <a:pt x="13195300" y="1384300"/>
                      <a:pt x="13182600" y="1384300"/>
                      <a:pt x="13182600" y="1397000"/>
                    </a:cubicBezTo>
                    <a:cubicBezTo>
                      <a:pt x="13169900" y="1409700"/>
                      <a:pt x="13169900" y="1409700"/>
                      <a:pt x="13157200" y="1409700"/>
                    </a:cubicBezTo>
                    <a:lnTo>
                      <a:pt x="13106400" y="1409700"/>
                    </a:lnTo>
                    <a:cubicBezTo>
                      <a:pt x="13030200" y="1409700"/>
                      <a:pt x="12979400" y="1358900"/>
                      <a:pt x="12966700" y="1295400"/>
                    </a:cubicBezTo>
                    <a:lnTo>
                      <a:pt x="12877800" y="901700"/>
                    </a:lnTo>
                    <a:lnTo>
                      <a:pt x="12877800" y="2222500"/>
                    </a:lnTo>
                    <a:cubicBezTo>
                      <a:pt x="12877800" y="2247900"/>
                      <a:pt x="12865100" y="2260600"/>
                      <a:pt x="12839700" y="2260600"/>
                    </a:cubicBezTo>
                    <a:lnTo>
                      <a:pt x="12801600" y="2260600"/>
                    </a:lnTo>
                    <a:cubicBezTo>
                      <a:pt x="12725400" y="2260600"/>
                      <a:pt x="12661900" y="2197100"/>
                      <a:pt x="12661900" y="2133600"/>
                    </a:cubicBezTo>
                    <a:lnTo>
                      <a:pt x="12598400" y="1346200"/>
                    </a:lnTo>
                    <a:close/>
                    <a:moveTo>
                      <a:pt x="381000" y="2540000"/>
                    </a:moveTo>
                    <a:cubicBezTo>
                      <a:pt x="381000" y="2413000"/>
                      <a:pt x="482600" y="2324100"/>
                      <a:pt x="596900" y="2324100"/>
                    </a:cubicBezTo>
                    <a:cubicBezTo>
                      <a:pt x="711200" y="2324100"/>
                      <a:pt x="812800" y="2413000"/>
                      <a:pt x="812800" y="2540000"/>
                    </a:cubicBezTo>
                    <a:lnTo>
                      <a:pt x="812800" y="2603500"/>
                    </a:lnTo>
                    <a:cubicBezTo>
                      <a:pt x="812800" y="2717800"/>
                      <a:pt x="711200" y="2819400"/>
                      <a:pt x="596900" y="2819400"/>
                    </a:cubicBezTo>
                    <a:cubicBezTo>
                      <a:pt x="482600" y="2819400"/>
                      <a:pt x="381000" y="2717800"/>
                      <a:pt x="381000" y="2603500"/>
                    </a:cubicBezTo>
                    <a:lnTo>
                      <a:pt x="381000" y="2540000"/>
                    </a:lnTo>
                    <a:close/>
                    <a:moveTo>
                      <a:pt x="596900" y="3670300"/>
                    </a:moveTo>
                    <a:lnTo>
                      <a:pt x="533400" y="4457700"/>
                    </a:lnTo>
                    <a:cubicBezTo>
                      <a:pt x="533400" y="4521200"/>
                      <a:pt x="469900" y="4584700"/>
                      <a:pt x="393700" y="4584700"/>
                    </a:cubicBezTo>
                    <a:lnTo>
                      <a:pt x="355600" y="4584700"/>
                    </a:lnTo>
                    <a:cubicBezTo>
                      <a:pt x="330200" y="4584700"/>
                      <a:pt x="317500" y="4572000"/>
                      <a:pt x="317500" y="4546600"/>
                    </a:cubicBezTo>
                    <a:lnTo>
                      <a:pt x="317500" y="3225800"/>
                    </a:lnTo>
                    <a:lnTo>
                      <a:pt x="228600" y="3619500"/>
                    </a:lnTo>
                    <a:cubicBezTo>
                      <a:pt x="215900" y="3683000"/>
                      <a:pt x="165100" y="3733800"/>
                      <a:pt x="88900" y="3733800"/>
                    </a:cubicBezTo>
                    <a:lnTo>
                      <a:pt x="38100" y="3733800"/>
                    </a:lnTo>
                    <a:cubicBezTo>
                      <a:pt x="25400" y="3733800"/>
                      <a:pt x="25400" y="3733800"/>
                      <a:pt x="12700" y="3721100"/>
                    </a:cubicBezTo>
                    <a:cubicBezTo>
                      <a:pt x="12700" y="3708400"/>
                      <a:pt x="0" y="3708400"/>
                      <a:pt x="0" y="3695700"/>
                    </a:cubicBezTo>
                    <a:lnTo>
                      <a:pt x="127000" y="3098800"/>
                    </a:lnTo>
                    <a:cubicBezTo>
                      <a:pt x="152400" y="2971800"/>
                      <a:pt x="266700" y="2882900"/>
                      <a:pt x="381000" y="2882900"/>
                    </a:cubicBezTo>
                    <a:lnTo>
                      <a:pt x="812800" y="2882900"/>
                    </a:lnTo>
                    <a:cubicBezTo>
                      <a:pt x="927100" y="2882900"/>
                      <a:pt x="1041400" y="2971800"/>
                      <a:pt x="1066800" y="3098800"/>
                    </a:cubicBezTo>
                    <a:lnTo>
                      <a:pt x="1193800" y="3695700"/>
                    </a:lnTo>
                    <a:cubicBezTo>
                      <a:pt x="1193800" y="3708400"/>
                      <a:pt x="1181100" y="3708400"/>
                      <a:pt x="1181100" y="3721100"/>
                    </a:cubicBezTo>
                    <a:cubicBezTo>
                      <a:pt x="1168400" y="3733800"/>
                      <a:pt x="1168400" y="3733800"/>
                      <a:pt x="1155700" y="3733800"/>
                    </a:cubicBezTo>
                    <a:lnTo>
                      <a:pt x="1104900" y="3733800"/>
                    </a:lnTo>
                    <a:cubicBezTo>
                      <a:pt x="1028700" y="3733800"/>
                      <a:pt x="977900" y="3683000"/>
                      <a:pt x="965200" y="3619500"/>
                    </a:cubicBezTo>
                    <a:lnTo>
                      <a:pt x="876300" y="3225800"/>
                    </a:lnTo>
                    <a:lnTo>
                      <a:pt x="876300" y="4546600"/>
                    </a:lnTo>
                    <a:cubicBezTo>
                      <a:pt x="876300" y="4572000"/>
                      <a:pt x="863600" y="4584700"/>
                      <a:pt x="838200" y="4584700"/>
                    </a:cubicBezTo>
                    <a:lnTo>
                      <a:pt x="800100" y="4584700"/>
                    </a:lnTo>
                    <a:cubicBezTo>
                      <a:pt x="723900" y="4584700"/>
                      <a:pt x="660400" y="4521200"/>
                      <a:pt x="660400" y="4457700"/>
                    </a:cubicBezTo>
                    <a:lnTo>
                      <a:pt x="596900" y="3670300"/>
                    </a:lnTo>
                    <a:close/>
                    <a:moveTo>
                      <a:pt x="1714500" y="2540000"/>
                    </a:moveTo>
                    <a:cubicBezTo>
                      <a:pt x="1714500" y="2413000"/>
                      <a:pt x="1816100" y="2324100"/>
                      <a:pt x="1930400" y="2324100"/>
                    </a:cubicBezTo>
                    <a:cubicBezTo>
                      <a:pt x="2044700" y="2324100"/>
                      <a:pt x="2146300" y="2413000"/>
                      <a:pt x="2146300" y="2540000"/>
                    </a:cubicBezTo>
                    <a:lnTo>
                      <a:pt x="2146300" y="2603500"/>
                    </a:lnTo>
                    <a:cubicBezTo>
                      <a:pt x="2146300" y="2717800"/>
                      <a:pt x="2044700" y="2819400"/>
                      <a:pt x="1930400" y="2819400"/>
                    </a:cubicBezTo>
                    <a:cubicBezTo>
                      <a:pt x="1816100" y="2819400"/>
                      <a:pt x="1714500" y="2717800"/>
                      <a:pt x="1714500" y="2603500"/>
                    </a:cubicBezTo>
                    <a:lnTo>
                      <a:pt x="1714500" y="2540000"/>
                    </a:lnTo>
                    <a:close/>
                    <a:moveTo>
                      <a:pt x="1930400" y="3670300"/>
                    </a:moveTo>
                    <a:lnTo>
                      <a:pt x="1866900" y="4457700"/>
                    </a:lnTo>
                    <a:cubicBezTo>
                      <a:pt x="1866900" y="4521200"/>
                      <a:pt x="1803400" y="4584700"/>
                      <a:pt x="1727200" y="4584700"/>
                    </a:cubicBezTo>
                    <a:lnTo>
                      <a:pt x="1689100" y="4584700"/>
                    </a:lnTo>
                    <a:cubicBezTo>
                      <a:pt x="1663700" y="4584700"/>
                      <a:pt x="1651000" y="4572000"/>
                      <a:pt x="1651000" y="4546600"/>
                    </a:cubicBezTo>
                    <a:lnTo>
                      <a:pt x="1651000" y="3225800"/>
                    </a:lnTo>
                    <a:lnTo>
                      <a:pt x="1562100" y="3619500"/>
                    </a:lnTo>
                    <a:cubicBezTo>
                      <a:pt x="1549400" y="3683000"/>
                      <a:pt x="1498600" y="3733800"/>
                      <a:pt x="1422400" y="3733800"/>
                    </a:cubicBezTo>
                    <a:lnTo>
                      <a:pt x="1371600" y="3733800"/>
                    </a:lnTo>
                    <a:cubicBezTo>
                      <a:pt x="1358900" y="3733800"/>
                      <a:pt x="1358900" y="3733800"/>
                      <a:pt x="1346200" y="3721100"/>
                    </a:cubicBezTo>
                    <a:cubicBezTo>
                      <a:pt x="1346200" y="3708400"/>
                      <a:pt x="1333500" y="3708400"/>
                      <a:pt x="1333500" y="3695700"/>
                    </a:cubicBezTo>
                    <a:lnTo>
                      <a:pt x="1460500" y="3098800"/>
                    </a:lnTo>
                    <a:cubicBezTo>
                      <a:pt x="1485900" y="2971800"/>
                      <a:pt x="1600200" y="2882900"/>
                      <a:pt x="1714500" y="2882900"/>
                    </a:cubicBezTo>
                    <a:lnTo>
                      <a:pt x="2146300" y="2882900"/>
                    </a:lnTo>
                    <a:cubicBezTo>
                      <a:pt x="2260600" y="2882900"/>
                      <a:pt x="2374900" y="2971800"/>
                      <a:pt x="2400300" y="3098800"/>
                    </a:cubicBezTo>
                    <a:lnTo>
                      <a:pt x="2527300" y="3695700"/>
                    </a:lnTo>
                    <a:cubicBezTo>
                      <a:pt x="2527300" y="3708400"/>
                      <a:pt x="2514600" y="3708400"/>
                      <a:pt x="2514600" y="3721100"/>
                    </a:cubicBezTo>
                    <a:cubicBezTo>
                      <a:pt x="2501900" y="3733800"/>
                      <a:pt x="2501900" y="3733800"/>
                      <a:pt x="2489200" y="3733800"/>
                    </a:cubicBezTo>
                    <a:lnTo>
                      <a:pt x="2438400" y="3733800"/>
                    </a:lnTo>
                    <a:cubicBezTo>
                      <a:pt x="2362200" y="3733800"/>
                      <a:pt x="2311400" y="3683000"/>
                      <a:pt x="2298700" y="3619500"/>
                    </a:cubicBezTo>
                    <a:lnTo>
                      <a:pt x="2209800" y="3225800"/>
                    </a:lnTo>
                    <a:lnTo>
                      <a:pt x="2209800" y="4546600"/>
                    </a:lnTo>
                    <a:cubicBezTo>
                      <a:pt x="2209800" y="4572000"/>
                      <a:pt x="2197100" y="4584700"/>
                      <a:pt x="2171700" y="4584700"/>
                    </a:cubicBezTo>
                    <a:lnTo>
                      <a:pt x="2133600" y="4584700"/>
                    </a:lnTo>
                    <a:cubicBezTo>
                      <a:pt x="2057400" y="4584700"/>
                      <a:pt x="1993900" y="4521200"/>
                      <a:pt x="1993900" y="4457700"/>
                    </a:cubicBezTo>
                    <a:lnTo>
                      <a:pt x="1930400" y="3670300"/>
                    </a:lnTo>
                    <a:close/>
                    <a:moveTo>
                      <a:pt x="3048000" y="2540000"/>
                    </a:moveTo>
                    <a:cubicBezTo>
                      <a:pt x="3048000" y="2413000"/>
                      <a:pt x="3149600" y="2324100"/>
                      <a:pt x="3263900" y="2324100"/>
                    </a:cubicBezTo>
                    <a:cubicBezTo>
                      <a:pt x="3378200" y="2324100"/>
                      <a:pt x="3479800" y="2413000"/>
                      <a:pt x="3479800" y="2540000"/>
                    </a:cubicBezTo>
                    <a:lnTo>
                      <a:pt x="3479800" y="2603500"/>
                    </a:lnTo>
                    <a:cubicBezTo>
                      <a:pt x="3479800" y="2717800"/>
                      <a:pt x="3378200" y="2819400"/>
                      <a:pt x="3263900" y="2819400"/>
                    </a:cubicBezTo>
                    <a:cubicBezTo>
                      <a:pt x="3149600" y="2819400"/>
                      <a:pt x="3048000" y="2717800"/>
                      <a:pt x="3048000" y="2603500"/>
                    </a:cubicBezTo>
                    <a:lnTo>
                      <a:pt x="3048000" y="2540000"/>
                    </a:lnTo>
                    <a:close/>
                    <a:moveTo>
                      <a:pt x="3263900" y="3670300"/>
                    </a:moveTo>
                    <a:lnTo>
                      <a:pt x="3200400" y="4457700"/>
                    </a:lnTo>
                    <a:cubicBezTo>
                      <a:pt x="3200400" y="4521200"/>
                      <a:pt x="3136900" y="4584700"/>
                      <a:pt x="3060700" y="4584700"/>
                    </a:cubicBezTo>
                    <a:lnTo>
                      <a:pt x="3022600" y="4584700"/>
                    </a:lnTo>
                    <a:cubicBezTo>
                      <a:pt x="2997200" y="4584700"/>
                      <a:pt x="2984500" y="4572000"/>
                      <a:pt x="2984500" y="4546600"/>
                    </a:cubicBezTo>
                    <a:lnTo>
                      <a:pt x="2984500" y="3225800"/>
                    </a:lnTo>
                    <a:lnTo>
                      <a:pt x="2895600" y="3619500"/>
                    </a:lnTo>
                    <a:cubicBezTo>
                      <a:pt x="2882900" y="3683000"/>
                      <a:pt x="2832100" y="3733800"/>
                      <a:pt x="2755900" y="3733800"/>
                    </a:cubicBezTo>
                    <a:lnTo>
                      <a:pt x="2705100" y="3733800"/>
                    </a:lnTo>
                    <a:cubicBezTo>
                      <a:pt x="2692400" y="3733800"/>
                      <a:pt x="2692400" y="3733800"/>
                      <a:pt x="2679700" y="3721100"/>
                    </a:cubicBezTo>
                    <a:cubicBezTo>
                      <a:pt x="2679700" y="3708400"/>
                      <a:pt x="2667000" y="3708400"/>
                      <a:pt x="2667000" y="3695700"/>
                    </a:cubicBezTo>
                    <a:lnTo>
                      <a:pt x="2794000" y="3098800"/>
                    </a:lnTo>
                    <a:cubicBezTo>
                      <a:pt x="2819400" y="2971800"/>
                      <a:pt x="2933700" y="2882900"/>
                      <a:pt x="3048000" y="2882900"/>
                    </a:cubicBezTo>
                    <a:lnTo>
                      <a:pt x="3479800" y="2882900"/>
                    </a:lnTo>
                    <a:cubicBezTo>
                      <a:pt x="3594100" y="2882900"/>
                      <a:pt x="3708400" y="2971800"/>
                      <a:pt x="3733800" y="3098800"/>
                    </a:cubicBezTo>
                    <a:lnTo>
                      <a:pt x="3860800" y="3695700"/>
                    </a:lnTo>
                    <a:cubicBezTo>
                      <a:pt x="3860800" y="3708400"/>
                      <a:pt x="3848100" y="3708400"/>
                      <a:pt x="3848100" y="3721100"/>
                    </a:cubicBezTo>
                    <a:cubicBezTo>
                      <a:pt x="3835400" y="3733800"/>
                      <a:pt x="3835400" y="3733800"/>
                      <a:pt x="3822700" y="3733800"/>
                    </a:cubicBezTo>
                    <a:lnTo>
                      <a:pt x="3771900" y="3733800"/>
                    </a:lnTo>
                    <a:cubicBezTo>
                      <a:pt x="3695700" y="3733800"/>
                      <a:pt x="3644900" y="3683000"/>
                      <a:pt x="3632200" y="3619500"/>
                    </a:cubicBezTo>
                    <a:lnTo>
                      <a:pt x="3543300" y="3225800"/>
                    </a:lnTo>
                    <a:lnTo>
                      <a:pt x="3543300" y="4546600"/>
                    </a:lnTo>
                    <a:cubicBezTo>
                      <a:pt x="3543300" y="4572000"/>
                      <a:pt x="3530600" y="4584700"/>
                      <a:pt x="3505200" y="4584700"/>
                    </a:cubicBezTo>
                    <a:lnTo>
                      <a:pt x="3467100" y="4584700"/>
                    </a:lnTo>
                    <a:cubicBezTo>
                      <a:pt x="3390900" y="4584700"/>
                      <a:pt x="3327400" y="4521200"/>
                      <a:pt x="3327400" y="4457700"/>
                    </a:cubicBezTo>
                    <a:lnTo>
                      <a:pt x="3263900" y="3670300"/>
                    </a:lnTo>
                    <a:close/>
                    <a:moveTo>
                      <a:pt x="4381500" y="2540000"/>
                    </a:moveTo>
                    <a:cubicBezTo>
                      <a:pt x="4381500" y="2413000"/>
                      <a:pt x="4483100" y="2324100"/>
                      <a:pt x="4597400" y="2324100"/>
                    </a:cubicBezTo>
                    <a:cubicBezTo>
                      <a:pt x="4711700" y="2324100"/>
                      <a:pt x="4813300" y="2413000"/>
                      <a:pt x="4813300" y="2540000"/>
                    </a:cubicBezTo>
                    <a:lnTo>
                      <a:pt x="4813300" y="2603500"/>
                    </a:lnTo>
                    <a:cubicBezTo>
                      <a:pt x="4813300" y="2717800"/>
                      <a:pt x="4711700" y="2819400"/>
                      <a:pt x="4597400" y="2819400"/>
                    </a:cubicBezTo>
                    <a:cubicBezTo>
                      <a:pt x="4483100" y="2819400"/>
                      <a:pt x="4381500" y="2717800"/>
                      <a:pt x="4381500" y="2603500"/>
                    </a:cubicBezTo>
                    <a:lnTo>
                      <a:pt x="4381500" y="2540000"/>
                    </a:lnTo>
                    <a:close/>
                    <a:moveTo>
                      <a:pt x="4597400" y="3670300"/>
                    </a:moveTo>
                    <a:lnTo>
                      <a:pt x="4533900" y="4457700"/>
                    </a:lnTo>
                    <a:cubicBezTo>
                      <a:pt x="4533900" y="4521200"/>
                      <a:pt x="4470400" y="4584700"/>
                      <a:pt x="4394200" y="4584700"/>
                    </a:cubicBezTo>
                    <a:lnTo>
                      <a:pt x="4356100" y="4584700"/>
                    </a:lnTo>
                    <a:cubicBezTo>
                      <a:pt x="4330700" y="4584700"/>
                      <a:pt x="4318000" y="4572000"/>
                      <a:pt x="4318000" y="4546600"/>
                    </a:cubicBezTo>
                    <a:lnTo>
                      <a:pt x="4318000" y="3225800"/>
                    </a:lnTo>
                    <a:lnTo>
                      <a:pt x="4229100" y="3619500"/>
                    </a:lnTo>
                    <a:cubicBezTo>
                      <a:pt x="4216400" y="3683000"/>
                      <a:pt x="4165600" y="3733800"/>
                      <a:pt x="4089400" y="3733800"/>
                    </a:cubicBezTo>
                    <a:lnTo>
                      <a:pt x="4038600" y="3733800"/>
                    </a:lnTo>
                    <a:cubicBezTo>
                      <a:pt x="4025900" y="3733800"/>
                      <a:pt x="4025900" y="3733800"/>
                      <a:pt x="4013200" y="3721100"/>
                    </a:cubicBezTo>
                    <a:cubicBezTo>
                      <a:pt x="4013200" y="3708400"/>
                      <a:pt x="4000500" y="3708400"/>
                      <a:pt x="4000500" y="3695700"/>
                    </a:cubicBezTo>
                    <a:lnTo>
                      <a:pt x="4127500" y="3098800"/>
                    </a:lnTo>
                    <a:cubicBezTo>
                      <a:pt x="4152900" y="2971800"/>
                      <a:pt x="4267200" y="2882900"/>
                      <a:pt x="4381500" y="2882900"/>
                    </a:cubicBezTo>
                    <a:lnTo>
                      <a:pt x="4813300" y="2882900"/>
                    </a:lnTo>
                    <a:cubicBezTo>
                      <a:pt x="4927600" y="2882900"/>
                      <a:pt x="5041900" y="2971800"/>
                      <a:pt x="5067300" y="3098800"/>
                    </a:cubicBezTo>
                    <a:lnTo>
                      <a:pt x="5194300" y="3695700"/>
                    </a:lnTo>
                    <a:cubicBezTo>
                      <a:pt x="5194300" y="3708400"/>
                      <a:pt x="5181600" y="3708400"/>
                      <a:pt x="5181600" y="3721100"/>
                    </a:cubicBezTo>
                    <a:cubicBezTo>
                      <a:pt x="5168900" y="3733800"/>
                      <a:pt x="5168900" y="3733800"/>
                      <a:pt x="5156200" y="3733800"/>
                    </a:cubicBezTo>
                    <a:lnTo>
                      <a:pt x="5105400" y="3733800"/>
                    </a:lnTo>
                    <a:cubicBezTo>
                      <a:pt x="5029200" y="3733800"/>
                      <a:pt x="4978400" y="3683000"/>
                      <a:pt x="4965700" y="3619500"/>
                    </a:cubicBezTo>
                    <a:lnTo>
                      <a:pt x="4876800" y="3225800"/>
                    </a:lnTo>
                    <a:lnTo>
                      <a:pt x="4876800" y="4546600"/>
                    </a:lnTo>
                    <a:cubicBezTo>
                      <a:pt x="4876800" y="4572000"/>
                      <a:pt x="4864100" y="4584700"/>
                      <a:pt x="4838700" y="4584700"/>
                    </a:cubicBezTo>
                    <a:lnTo>
                      <a:pt x="4800600" y="4584700"/>
                    </a:lnTo>
                    <a:cubicBezTo>
                      <a:pt x="4724400" y="4584700"/>
                      <a:pt x="4660900" y="4521200"/>
                      <a:pt x="4660900" y="4457700"/>
                    </a:cubicBezTo>
                    <a:lnTo>
                      <a:pt x="4597400" y="3670300"/>
                    </a:lnTo>
                    <a:close/>
                    <a:moveTo>
                      <a:pt x="5715000" y="2540000"/>
                    </a:moveTo>
                    <a:cubicBezTo>
                      <a:pt x="5715000" y="2413000"/>
                      <a:pt x="5816600" y="2324100"/>
                      <a:pt x="5930900" y="2324100"/>
                    </a:cubicBezTo>
                    <a:cubicBezTo>
                      <a:pt x="6045200" y="2324100"/>
                      <a:pt x="6146800" y="2413000"/>
                      <a:pt x="6146800" y="2540000"/>
                    </a:cubicBezTo>
                    <a:lnTo>
                      <a:pt x="6146800" y="2603500"/>
                    </a:lnTo>
                    <a:cubicBezTo>
                      <a:pt x="6146800" y="2717800"/>
                      <a:pt x="6045200" y="2819400"/>
                      <a:pt x="5930900" y="2819400"/>
                    </a:cubicBezTo>
                    <a:cubicBezTo>
                      <a:pt x="5816600" y="2819400"/>
                      <a:pt x="5715000" y="2717800"/>
                      <a:pt x="5715000" y="2603500"/>
                    </a:cubicBezTo>
                    <a:lnTo>
                      <a:pt x="5715000" y="2540000"/>
                    </a:lnTo>
                    <a:close/>
                    <a:moveTo>
                      <a:pt x="5930900" y="3670300"/>
                    </a:moveTo>
                    <a:lnTo>
                      <a:pt x="5867400" y="4457700"/>
                    </a:lnTo>
                    <a:cubicBezTo>
                      <a:pt x="5867400" y="4521200"/>
                      <a:pt x="5803900" y="4584700"/>
                      <a:pt x="5727700" y="4584700"/>
                    </a:cubicBezTo>
                    <a:lnTo>
                      <a:pt x="5689600" y="4584700"/>
                    </a:lnTo>
                    <a:cubicBezTo>
                      <a:pt x="5664200" y="4584700"/>
                      <a:pt x="5651500" y="4572000"/>
                      <a:pt x="5651500" y="4546600"/>
                    </a:cubicBezTo>
                    <a:lnTo>
                      <a:pt x="5651500" y="3225800"/>
                    </a:lnTo>
                    <a:lnTo>
                      <a:pt x="5562600" y="3619500"/>
                    </a:lnTo>
                    <a:cubicBezTo>
                      <a:pt x="5549900" y="3683000"/>
                      <a:pt x="5499100" y="3733800"/>
                      <a:pt x="5422900" y="3733800"/>
                    </a:cubicBezTo>
                    <a:lnTo>
                      <a:pt x="5372100" y="3733800"/>
                    </a:lnTo>
                    <a:cubicBezTo>
                      <a:pt x="5359400" y="3733800"/>
                      <a:pt x="5359400" y="3733800"/>
                      <a:pt x="5346700" y="3721100"/>
                    </a:cubicBezTo>
                    <a:cubicBezTo>
                      <a:pt x="5346700" y="3708400"/>
                      <a:pt x="5334000" y="3708400"/>
                      <a:pt x="5334000" y="3695700"/>
                    </a:cubicBezTo>
                    <a:lnTo>
                      <a:pt x="5461000" y="3098800"/>
                    </a:lnTo>
                    <a:cubicBezTo>
                      <a:pt x="5486400" y="2971800"/>
                      <a:pt x="5600700" y="2882900"/>
                      <a:pt x="5715000" y="2882900"/>
                    </a:cubicBezTo>
                    <a:lnTo>
                      <a:pt x="6146800" y="2882900"/>
                    </a:lnTo>
                    <a:cubicBezTo>
                      <a:pt x="6261100" y="2882900"/>
                      <a:pt x="6375400" y="2971800"/>
                      <a:pt x="6400800" y="3098800"/>
                    </a:cubicBezTo>
                    <a:lnTo>
                      <a:pt x="6527800" y="3695700"/>
                    </a:lnTo>
                    <a:cubicBezTo>
                      <a:pt x="6527800" y="3708400"/>
                      <a:pt x="6515100" y="3708400"/>
                      <a:pt x="6515100" y="3721100"/>
                    </a:cubicBezTo>
                    <a:cubicBezTo>
                      <a:pt x="6502400" y="3733800"/>
                      <a:pt x="6502400" y="3733800"/>
                      <a:pt x="6489700" y="3733800"/>
                    </a:cubicBezTo>
                    <a:lnTo>
                      <a:pt x="6438900" y="3733800"/>
                    </a:lnTo>
                    <a:cubicBezTo>
                      <a:pt x="6362700" y="3733800"/>
                      <a:pt x="6311900" y="3683000"/>
                      <a:pt x="6299200" y="3619500"/>
                    </a:cubicBezTo>
                    <a:lnTo>
                      <a:pt x="6210300" y="3225800"/>
                    </a:lnTo>
                    <a:lnTo>
                      <a:pt x="6210300" y="4546600"/>
                    </a:lnTo>
                    <a:cubicBezTo>
                      <a:pt x="6210300" y="4572000"/>
                      <a:pt x="6197600" y="4584700"/>
                      <a:pt x="6172200" y="4584700"/>
                    </a:cubicBezTo>
                    <a:lnTo>
                      <a:pt x="6134100" y="4584700"/>
                    </a:lnTo>
                    <a:cubicBezTo>
                      <a:pt x="6057900" y="4584700"/>
                      <a:pt x="5994400" y="4521200"/>
                      <a:pt x="5994400" y="4457700"/>
                    </a:cubicBezTo>
                    <a:lnTo>
                      <a:pt x="5930900" y="3670300"/>
                    </a:lnTo>
                    <a:close/>
                    <a:moveTo>
                      <a:pt x="7048500" y="2540000"/>
                    </a:moveTo>
                    <a:cubicBezTo>
                      <a:pt x="7048500" y="2413000"/>
                      <a:pt x="7150100" y="2324100"/>
                      <a:pt x="7264400" y="2324100"/>
                    </a:cubicBezTo>
                    <a:cubicBezTo>
                      <a:pt x="7378700" y="2324100"/>
                      <a:pt x="7480300" y="2413000"/>
                      <a:pt x="7480300" y="2540000"/>
                    </a:cubicBezTo>
                    <a:lnTo>
                      <a:pt x="7480300" y="2603500"/>
                    </a:lnTo>
                    <a:cubicBezTo>
                      <a:pt x="7480300" y="2717800"/>
                      <a:pt x="7378700" y="2819400"/>
                      <a:pt x="7264400" y="2819400"/>
                    </a:cubicBezTo>
                    <a:cubicBezTo>
                      <a:pt x="7150100" y="2819400"/>
                      <a:pt x="7048500" y="2717800"/>
                      <a:pt x="7048500" y="2603500"/>
                    </a:cubicBezTo>
                    <a:lnTo>
                      <a:pt x="7048500" y="2540000"/>
                    </a:lnTo>
                    <a:close/>
                    <a:moveTo>
                      <a:pt x="7264400" y="3670300"/>
                    </a:moveTo>
                    <a:lnTo>
                      <a:pt x="7200900" y="4457700"/>
                    </a:lnTo>
                    <a:cubicBezTo>
                      <a:pt x="7200900" y="4521200"/>
                      <a:pt x="7137400" y="4584700"/>
                      <a:pt x="7061200" y="4584700"/>
                    </a:cubicBezTo>
                    <a:lnTo>
                      <a:pt x="7023100" y="4584700"/>
                    </a:lnTo>
                    <a:cubicBezTo>
                      <a:pt x="6997700" y="4584700"/>
                      <a:pt x="6985000" y="4572000"/>
                      <a:pt x="6985000" y="4546600"/>
                    </a:cubicBezTo>
                    <a:lnTo>
                      <a:pt x="6985000" y="3225800"/>
                    </a:lnTo>
                    <a:lnTo>
                      <a:pt x="6896100" y="3619500"/>
                    </a:lnTo>
                    <a:cubicBezTo>
                      <a:pt x="6883400" y="3683000"/>
                      <a:pt x="6832600" y="3733800"/>
                      <a:pt x="6756400" y="3733800"/>
                    </a:cubicBezTo>
                    <a:lnTo>
                      <a:pt x="6705600" y="3733800"/>
                    </a:lnTo>
                    <a:cubicBezTo>
                      <a:pt x="6692900" y="3733800"/>
                      <a:pt x="6692900" y="3733800"/>
                      <a:pt x="6680200" y="3721100"/>
                    </a:cubicBezTo>
                    <a:cubicBezTo>
                      <a:pt x="6680200" y="3708400"/>
                      <a:pt x="6667500" y="3708400"/>
                      <a:pt x="6667500" y="3695700"/>
                    </a:cubicBezTo>
                    <a:lnTo>
                      <a:pt x="6794500" y="3098800"/>
                    </a:lnTo>
                    <a:cubicBezTo>
                      <a:pt x="6819900" y="2971800"/>
                      <a:pt x="6934200" y="2882900"/>
                      <a:pt x="7048500" y="2882900"/>
                    </a:cubicBezTo>
                    <a:lnTo>
                      <a:pt x="7480300" y="2882900"/>
                    </a:lnTo>
                    <a:cubicBezTo>
                      <a:pt x="7594600" y="2882900"/>
                      <a:pt x="7708900" y="2971800"/>
                      <a:pt x="7734300" y="3098800"/>
                    </a:cubicBezTo>
                    <a:lnTo>
                      <a:pt x="7861300" y="3695700"/>
                    </a:lnTo>
                    <a:cubicBezTo>
                      <a:pt x="7861300" y="3708400"/>
                      <a:pt x="7848600" y="3708400"/>
                      <a:pt x="7848600" y="3721100"/>
                    </a:cubicBezTo>
                    <a:cubicBezTo>
                      <a:pt x="7835900" y="3733800"/>
                      <a:pt x="7835900" y="3733800"/>
                      <a:pt x="7823200" y="3733800"/>
                    </a:cubicBezTo>
                    <a:lnTo>
                      <a:pt x="7772400" y="3733800"/>
                    </a:lnTo>
                    <a:cubicBezTo>
                      <a:pt x="7696200" y="3733800"/>
                      <a:pt x="7645400" y="3683000"/>
                      <a:pt x="7632700" y="3619500"/>
                    </a:cubicBezTo>
                    <a:lnTo>
                      <a:pt x="7543800" y="3225800"/>
                    </a:lnTo>
                    <a:lnTo>
                      <a:pt x="7543800" y="4546600"/>
                    </a:lnTo>
                    <a:cubicBezTo>
                      <a:pt x="7543800" y="4572000"/>
                      <a:pt x="7531100" y="4584700"/>
                      <a:pt x="7505700" y="4584700"/>
                    </a:cubicBezTo>
                    <a:lnTo>
                      <a:pt x="7467600" y="4584700"/>
                    </a:lnTo>
                    <a:cubicBezTo>
                      <a:pt x="7391400" y="4584700"/>
                      <a:pt x="7327900" y="4521200"/>
                      <a:pt x="7327900" y="4457700"/>
                    </a:cubicBezTo>
                    <a:lnTo>
                      <a:pt x="7264400" y="3670300"/>
                    </a:lnTo>
                    <a:close/>
                    <a:moveTo>
                      <a:pt x="8382000" y="2540000"/>
                    </a:moveTo>
                    <a:cubicBezTo>
                      <a:pt x="8382000" y="2413000"/>
                      <a:pt x="8483600" y="2324100"/>
                      <a:pt x="8597900" y="2324100"/>
                    </a:cubicBezTo>
                    <a:cubicBezTo>
                      <a:pt x="8712200" y="2324100"/>
                      <a:pt x="8813800" y="2413000"/>
                      <a:pt x="8813800" y="2540000"/>
                    </a:cubicBezTo>
                    <a:lnTo>
                      <a:pt x="8813800" y="2603500"/>
                    </a:lnTo>
                    <a:cubicBezTo>
                      <a:pt x="8813800" y="2717800"/>
                      <a:pt x="8712200" y="2819400"/>
                      <a:pt x="8597900" y="2819400"/>
                    </a:cubicBezTo>
                    <a:cubicBezTo>
                      <a:pt x="8483600" y="2819400"/>
                      <a:pt x="8382000" y="2717800"/>
                      <a:pt x="8382000" y="2603500"/>
                    </a:cubicBezTo>
                    <a:lnTo>
                      <a:pt x="8382000" y="2540000"/>
                    </a:lnTo>
                    <a:close/>
                    <a:moveTo>
                      <a:pt x="8597900" y="3670300"/>
                    </a:moveTo>
                    <a:lnTo>
                      <a:pt x="8534400" y="4457700"/>
                    </a:lnTo>
                    <a:cubicBezTo>
                      <a:pt x="8534400" y="4521200"/>
                      <a:pt x="8470900" y="4584700"/>
                      <a:pt x="8394700" y="4584700"/>
                    </a:cubicBezTo>
                    <a:lnTo>
                      <a:pt x="8356600" y="4584700"/>
                    </a:lnTo>
                    <a:cubicBezTo>
                      <a:pt x="8331200" y="4584700"/>
                      <a:pt x="8318500" y="4572000"/>
                      <a:pt x="8318500" y="4546600"/>
                    </a:cubicBezTo>
                    <a:lnTo>
                      <a:pt x="8318500" y="3225800"/>
                    </a:lnTo>
                    <a:lnTo>
                      <a:pt x="8229600" y="3619500"/>
                    </a:lnTo>
                    <a:cubicBezTo>
                      <a:pt x="8216900" y="3683000"/>
                      <a:pt x="8166100" y="3733800"/>
                      <a:pt x="8089900" y="3733800"/>
                    </a:cubicBezTo>
                    <a:lnTo>
                      <a:pt x="8039100" y="3733800"/>
                    </a:lnTo>
                    <a:cubicBezTo>
                      <a:pt x="8026400" y="3733800"/>
                      <a:pt x="8026400" y="3733800"/>
                      <a:pt x="8013700" y="3721100"/>
                    </a:cubicBezTo>
                    <a:cubicBezTo>
                      <a:pt x="8013700" y="3708400"/>
                      <a:pt x="8001000" y="3708400"/>
                      <a:pt x="8001000" y="3695700"/>
                    </a:cubicBezTo>
                    <a:lnTo>
                      <a:pt x="8128000" y="3098800"/>
                    </a:lnTo>
                    <a:cubicBezTo>
                      <a:pt x="8153400" y="2971800"/>
                      <a:pt x="8267700" y="2882900"/>
                      <a:pt x="8382000" y="2882900"/>
                    </a:cubicBezTo>
                    <a:lnTo>
                      <a:pt x="8813800" y="2882900"/>
                    </a:lnTo>
                    <a:cubicBezTo>
                      <a:pt x="8928100" y="2882900"/>
                      <a:pt x="9042400" y="2971800"/>
                      <a:pt x="9067800" y="3098800"/>
                    </a:cubicBezTo>
                    <a:lnTo>
                      <a:pt x="9194800" y="3695700"/>
                    </a:lnTo>
                    <a:cubicBezTo>
                      <a:pt x="9194800" y="3708400"/>
                      <a:pt x="9182100" y="3708400"/>
                      <a:pt x="9182100" y="3721100"/>
                    </a:cubicBezTo>
                    <a:cubicBezTo>
                      <a:pt x="9169400" y="3733800"/>
                      <a:pt x="9169400" y="3733800"/>
                      <a:pt x="9156700" y="3733800"/>
                    </a:cubicBezTo>
                    <a:lnTo>
                      <a:pt x="9105900" y="3733800"/>
                    </a:lnTo>
                    <a:cubicBezTo>
                      <a:pt x="9029700" y="3733800"/>
                      <a:pt x="8978900" y="3683000"/>
                      <a:pt x="8966200" y="3619500"/>
                    </a:cubicBezTo>
                    <a:lnTo>
                      <a:pt x="8877300" y="3225800"/>
                    </a:lnTo>
                    <a:lnTo>
                      <a:pt x="8877300" y="4546600"/>
                    </a:lnTo>
                    <a:cubicBezTo>
                      <a:pt x="8877300" y="4572000"/>
                      <a:pt x="8864600" y="4584700"/>
                      <a:pt x="8839200" y="4584700"/>
                    </a:cubicBezTo>
                    <a:lnTo>
                      <a:pt x="8801100" y="4584700"/>
                    </a:lnTo>
                    <a:cubicBezTo>
                      <a:pt x="8724900" y="4584700"/>
                      <a:pt x="8661400" y="4521200"/>
                      <a:pt x="8661400" y="4457700"/>
                    </a:cubicBezTo>
                    <a:lnTo>
                      <a:pt x="8597900" y="3670300"/>
                    </a:lnTo>
                    <a:close/>
                    <a:moveTo>
                      <a:pt x="9715500" y="2540000"/>
                    </a:moveTo>
                    <a:cubicBezTo>
                      <a:pt x="9715500" y="2413000"/>
                      <a:pt x="9817100" y="2324100"/>
                      <a:pt x="9931400" y="2324100"/>
                    </a:cubicBezTo>
                    <a:cubicBezTo>
                      <a:pt x="10045700" y="2324100"/>
                      <a:pt x="10147300" y="2413000"/>
                      <a:pt x="10147300" y="2540000"/>
                    </a:cubicBezTo>
                    <a:lnTo>
                      <a:pt x="10147300" y="2603500"/>
                    </a:lnTo>
                    <a:cubicBezTo>
                      <a:pt x="10147300" y="2717800"/>
                      <a:pt x="10045700" y="2819400"/>
                      <a:pt x="9931400" y="2819400"/>
                    </a:cubicBezTo>
                    <a:cubicBezTo>
                      <a:pt x="9817100" y="2819400"/>
                      <a:pt x="9715500" y="2717800"/>
                      <a:pt x="9715500" y="2603500"/>
                    </a:cubicBezTo>
                    <a:lnTo>
                      <a:pt x="9715500" y="2540000"/>
                    </a:lnTo>
                    <a:close/>
                    <a:moveTo>
                      <a:pt x="9931400" y="3670300"/>
                    </a:moveTo>
                    <a:lnTo>
                      <a:pt x="9867900" y="4457700"/>
                    </a:lnTo>
                    <a:cubicBezTo>
                      <a:pt x="9867900" y="4521200"/>
                      <a:pt x="9804400" y="4584700"/>
                      <a:pt x="9728200" y="4584700"/>
                    </a:cubicBezTo>
                    <a:lnTo>
                      <a:pt x="9690100" y="4584700"/>
                    </a:lnTo>
                    <a:cubicBezTo>
                      <a:pt x="9664700" y="4584700"/>
                      <a:pt x="9652000" y="4572000"/>
                      <a:pt x="9652000" y="4546600"/>
                    </a:cubicBezTo>
                    <a:lnTo>
                      <a:pt x="9652000" y="3225800"/>
                    </a:lnTo>
                    <a:lnTo>
                      <a:pt x="9563100" y="3619500"/>
                    </a:lnTo>
                    <a:cubicBezTo>
                      <a:pt x="9550400" y="3683000"/>
                      <a:pt x="9499600" y="3733800"/>
                      <a:pt x="9423400" y="3733800"/>
                    </a:cubicBezTo>
                    <a:lnTo>
                      <a:pt x="9372600" y="3733800"/>
                    </a:lnTo>
                    <a:cubicBezTo>
                      <a:pt x="9359900" y="3733800"/>
                      <a:pt x="9359900" y="3733800"/>
                      <a:pt x="9347200" y="3721100"/>
                    </a:cubicBezTo>
                    <a:cubicBezTo>
                      <a:pt x="9347200" y="3708400"/>
                      <a:pt x="9334500" y="3708400"/>
                      <a:pt x="9334500" y="3695700"/>
                    </a:cubicBezTo>
                    <a:lnTo>
                      <a:pt x="9461500" y="3098800"/>
                    </a:lnTo>
                    <a:cubicBezTo>
                      <a:pt x="9486900" y="2971800"/>
                      <a:pt x="9601200" y="2882900"/>
                      <a:pt x="9715500" y="2882900"/>
                    </a:cubicBezTo>
                    <a:lnTo>
                      <a:pt x="10147300" y="2882900"/>
                    </a:lnTo>
                    <a:cubicBezTo>
                      <a:pt x="10261600" y="2882900"/>
                      <a:pt x="10375900" y="2971800"/>
                      <a:pt x="10401300" y="3098800"/>
                    </a:cubicBezTo>
                    <a:lnTo>
                      <a:pt x="10528300" y="3695700"/>
                    </a:lnTo>
                    <a:cubicBezTo>
                      <a:pt x="10528300" y="3708400"/>
                      <a:pt x="10515600" y="3708400"/>
                      <a:pt x="10515600" y="3721100"/>
                    </a:cubicBezTo>
                    <a:cubicBezTo>
                      <a:pt x="10502900" y="3733800"/>
                      <a:pt x="10502900" y="3733800"/>
                      <a:pt x="10490200" y="3733800"/>
                    </a:cubicBezTo>
                    <a:lnTo>
                      <a:pt x="10439400" y="3733800"/>
                    </a:lnTo>
                    <a:cubicBezTo>
                      <a:pt x="10363200" y="3733800"/>
                      <a:pt x="10312400" y="3683000"/>
                      <a:pt x="10299700" y="3619500"/>
                    </a:cubicBezTo>
                    <a:lnTo>
                      <a:pt x="10210800" y="3225800"/>
                    </a:lnTo>
                    <a:lnTo>
                      <a:pt x="10210800" y="4546600"/>
                    </a:lnTo>
                    <a:cubicBezTo>
                      <a:pt x="10210800" y="4572000"/>
                      <a:pt x="10198100" y="4584700"/>
                      <a:pt x="10172700" y="4584700"/>
                    </a:cubicBezTo>
                    <a:lnTo>
                      <a:pt x="10134600" y="4584700"/>
                    </a:lnTo>
                    <a:cubicBezTo>
                      <a:pt x="10058400" y="4584700"/>
                      <a:pt x="9994900" y="4521200"/>
                      <a:pt x="9994900" y="4457700"/>
                    </a:cubicBezTo>
                    <a:lnTo>
                      <a:pt x="9931400" y="3670300"/>
                    </a:lnTo>
                    <a:close/>
                    <a:moveTo>
                      <a:pt x="11049000" y="2540000"/>
                    </a:moveTo>
                    <a:cubicBezTo>
                      <a:pt x="11049000" y="2413000"/>
                      <a:pt x="11150600" y="2324100"/>
                      <a:pt x="11264900" y="2324100"/>
                    </a:cubicBezTo>
                    <a:cubicBezTo>
                      <a:pt x="11379200" y="2324100"/>
                      <a:pt x="11480800" y="2413000"/>
                      <a:pt x="11480800" y="2540000"/>
                    </a:cubicBezTo>
                    <a:lnTo>
                      <a:pt x="11480800" y="2603500"/>
                    </a:lnTo>
                    <a:cubicBezTo>
                      <a:pt x="11480800" y="2717800"/>
                      <a:pt x="11379200" y="2819400"/>
                      <a:pt x="11264900" y="2819400"/>
                    </a:cubicBezTo>
                    <a:cubicBezTo>
                      <a:pt x="11150600" y="2819400"/>
                      <a:pt x="11049000" y="2717800"/>
                      <a:pt x="11049000" y="2603500"/>
                    </a:cubicBezTo>
                    <a:lnTo>
                      <a:pt x="11049000" y="2540000"/>
                    </a:lnTo>
                    <a:close/>
                    <a:moveTo>
                      <a:pt x="11264900" y="3670300"/>
                    </a:moveTo>
                    <a:lnTo>
                      <a:pt x="11201400" y="4457700"/>
                    </a:lnTo>
                    <a:cubicBezTo>
                      <a:pt x="11201400" y="4521200"/>
                      <a:pt x="11137900" y="4584700"/>
                      <a:pt x="11061700" y="4584700"/>
                    </a:cubicBezTo>
                    <a:lnTo>
                      <a:pt x="11023600" y="4584700"/>
                    </a:lnTo>
                    <a:cubicBezTo>
                      <a:pt x="10998200" y="4584700"/>
                      <a:pt x="10985500" y="4572000"/>
                      <a:pt x="10985500" y="4546600"/>
                    </a:cubicBezTo>
                    <a:lnTo>
                      <a:pt x="10985500" y="3225800"/>
                    </a:lnTo>
                    <a:lnTo>
                      <a:pt x="10896600" y="3619500"/>
                    </a:lnTo>
                    <a:cubicBezTo>
                      <a:pt x="10883900" y="3683000"/>
                      <a:pt x="10833100" y="3733800"/>
                      <a:pt x="10756900" y="3733800"/>
                    </a:cubicBezTo>
                    <a:lnTo>
                      <a:pt x="10706100" y="3733800"/>
                    </a:lnTo>
                    <a:cubicBezTo>
                      <a:pt x="10693400" y="3733800"/>
                      <a:pt x="10693400" y="3733800"/>
                      <a:pt x="10680700" y="3721100"/>
                    </a:cubicBezTo>
                    <a:cubicBezTo>
                      <a:pt x="10680700" y="3708400"/>
                      <a:pt x="10668000" y="3708400"/>
                      <a:pt x="10668000" y="3695700"/>
                    </a:cubicBezTo>
                    <a:lnTo>
                      <a:pt x="10795000" y="3098800"/>
                    </a:lnTo>
                    <a:cubicBezTo>
                      <a:pt x="10820400" y="2971800"/>
                      <a:pt x="10934700" y="2882900"/>
                      <a:pt x="11049000" y="2882900"/>
                    </a:cubicBezTo>
                    <a:lnTo>
                      <a:pt x="11480800" y="2882900"/>
                    </a:lnTo>
                    <a:cubicBezTo>
                      <a:pt x="11595100" y="2882900"/>
                      <a:pt x="11709400" y="2971800"/>
                      <a:pt x="11734800" y="3098800"/>
                    </a:cubicBezTo>
                    <a:lnTo>
                      <a:pt x="11861800" y="3695700"/>
                    </a:lnTo>
                    <a:cubicBezTo>
                      <a:pt x="11861800" y="3708400"/>
                      <a:pt x="11849100" y="3708400"/>
                      <a:pt x="11849100" y="3721100"/>
                    </a:cubicBezTo>
                    <a:cubicBezTo>
                      <a:pt x="11836400" y="3733800"/>
                      <a:pt x="11836400" y="3733800"/>
                      <a:pt x="11823700" y="3733800"/>
                    </a:cubicBezTo>
                    <a:lnTo>
                      <a:pt x="11772900" y="3733800"/>
                    </a:lnTo>
                    <a:cubicBezTo>
                      <a:pt x="11696700" y="3733800"/>
                      <a:pt x="11645900" y="3683000"/>
                      <a:pt x="11633200" y="3619500"/>
                    </a:cubicBezTo>
                    <a:lnTo>
                      <a:pt x="11544300" y="3225800"/>
                    </a:lnTo>
                    <a:lnTo>
                      <a:pt x="11544300" y="4546600"/>
                    </a:lnTo>
                    <a:cubicBezTo>
                      <a:pt x="11544300" y="4572000"/>
                      <a:pt x="11531600" y="4584700"/>
                      <a:pt x="11506200" y="4584700"/>
                    </a:cubicBezTo>
                    <a:lnTo>
                      <a:pt x="11468100" y="4584700"/>
                    </a:lnTo>
                    <a:cubicBezTo>
                      <a:pt x="11391900" y="4584700"/>
                      <a:pt x="11328400" y="4521200"/>
                      <a:pt x="11328400" y="4457700"/>
                    </a:cubicBezTo>
                    <a:lnTo>
                      <a:pt x="11264900" y="3670300"/>
                    </a:lnTo>
                    <a:close/>
                    <a:moveTo>
                      <a:pt x="12382500" y="2540000"/>
                    </a:moveTo>
                    <a:cubicBezTo>
                      <a:pt x="12382500" y="2413000"/>
                      <a:pt x="12484100" y="2324100"/>
                      <a:pt x="12598400" y="2324100"/>
                    </a:cubicBezTo>
                    <a:cubicBezTo>
                      <a:pt x="12712700" y="2324100"/>
                      <a:pt x="12814300" y="2413000"/>
                      <a:pt x="12814300" y="2540000"/>
                    </a:cubicBezTo>
                    <a:lnTo>
                      <a:pt x="12814300" y="2603500"/>
                    </a:lnTo>
                    <a:cubicBezTo>
                      <a:pt x="12814300" y="2717800"/>
                      <a:pt x="12712700" y="2819400"/>
                      <a:pt x="12598400" y="2819400"/>
                    </a:cubicBezTo>
                    <a:cubicBezTo>
                      <a:pt x="12484100" y="2819400"/>
                      <a:pt x="12382500" y="2717800"/>
                      <a:pt x="12382500" y="2603500"/>
                    </a:cubicBezTo>
                    <a:lnTo>
                      <a:pt x="12382500" y="2540000"/>
                    </a:lnTo>
                    <a:close/>
                    <a:moveTo>
                      <a:pt x="12598400" y="3670300"/>
                    </a:moveTo>
                    <a:lnTo>
                      <a:pt x="12534900" y="4457700"/>
                    </a:lnTo>
                    <a:cubicBezTo>
                      <a:pt x="12534900" y="4521200"/>
                      <a:pt x="12471400" y="4584700"/>
                      <a:pt x="12395200" y="4584700"/>
                    </a:cubicBezTo>
                    <a:lnTo>
                      <a:pt x="12357100" y="4584700"/>
                    </a:lnTo>
                    <a:cubicBezTo>
                      <a:pt x="12331700" y="4584700"/>
                      <a:pt x="12319000" y="4572000"/>
                      <a:pt x="12319000" y="4546600"/>
                    </a:cubicBezTo>
                    <a:lnTo>
                      <a:pt x="12319000" y="3225800"/>
                    </a:lnTo>
                    <a:lnTo>
                      <a:pt x="12230100" y="3619500"/>
                    </a:lnTo>
                    <a:cubicBezTo>
                      <a:pt x="12217400" y="3683000"/>
                      <a:pt x="12166600" y="3733800"/>
                      <a:pt x="12090400" y="3733800"/>
                    </a:cubicBezTo>
                    <a:lnTo>
                      <a:pt x="12039600" y="3733800"/>
                    </a:lnTo>
                    <a:cubicBezTo>
                      <a:pt x="12026900" y="3733800"/>
                      <a:pt x="12026900" y="3733800"/>
                      <a:pt x="12014200" y="3721100"/>
                    </a:cubicBezTo>
                    <a:cubicBezTo>
                      <a:pt x="12014200" y="3708400"/>
                      <a:pt x="12001500" y="3708400"/>
                      <a:pt x="12001500" y="3695700"/>
                    </a:cubicBezTo>
                    <a:lnTo>
                      <a:pt x="12128500" y="3098800"/>
                    </a:lnTo>
                    <a:cubicBezTo>
                      <a:pt x="12153900" y="2971800"/>
                      <a:pt x="12268200" y="2882900"/>
                      <a:pt x="12382500" y="2882900"/>
                    </a:cubicBezTo>
                    <a:lnTo>
                      <a:pt x="12814300" y="2882900"/>
                    </a:lnTo>
                    <a:cubicBezTo>
                      <a:pt x="12928600" y="2882900"/>
                      <a:pt x="13042900" y="2971800"/>
                      <a:pt x="13068300" y="3098800"/>
                    </a:cubicBezTo>
                    <a:lnTo>
                      <a:pt x="13195300" y="3695700"/>
                    </a:lnTo>
                    <a:cubicBezTo>
                      <a:pt x="13195300" y="3708400"/>
                      <a:pt x="13182600" y="3708400"/>
                      <a:pt x="13182600" y="3721100"/>
                    </a:cubicBezTo>
                    <a:cubicBezTo>
                      <a:pt x="13169900" y="3733800"/>
                      <a:pt x="13169900" y="3733800"/>
                      <a:pt x="13157200" y="3733800"/>
                    </a:cubicBezTo>
                    <a:lnTo>
                      <a:pt x="13106400" y="3733800"/>
                    </a:lnTo>
                    <a:cubicBezTo>
                      <a:pt x="13030200" y="3733800"/>
                      <a:pt x="12979400" y="3683000"/>
                      <a:pt x="12966700" y="3619500"/>
                    </a:cubicBezTo>
                    <a:lnTo>
                      <a:pt x="12877800" y="3225800"/>
                    </a:lnTo>
                    <a:lnTo>
                      <a:pt x="12877800" y="4546600"/>
                    </a:lnTo>
                    <a:cubicBezTo>
                      <a:pt x="12877800" y="4572000"/>
                      <a:pt x="12865100" y="4584700"/>
                      <a:pt x="12839700" y="4584700"/>
                    </a:cubicBezTo>
                    <a:lnTo>
                      <a:pt x="12801600" y="4584700"/>
                    </a:lnTo>
                    <a:cubicBezTo>
                      <a:pt x="12725400" y="4584700"/>
                      <a:pt x="12661900" y="4521200"/>
                      <a:pt x="12661900" y="4457700"/>
                    </a:cubicBezTo>
                    <a:lnTo>
                      <a:pt x="12598400" y="3670300"/>
                    </a:lnTo>
                    <a:close/>
                    <a:moveTo>
                      <a:pt x="381000" y="4864100"/>
                    </a:moveTo>
                    <a:cubicBezTo>
                      <a:pt x="381000" y="4737100"/>
                      <a:pt x="482600" y="4648200"/>
                      <a:pt x="596900" y="4648200"/>
                    </a:cubicBezTo>
                    <a:cubicBezTo>
                      <a:pt x="711200" y="4648200"/>
                      <a:pt x="812800" y="4737100"/>
                      <a:pt x="812800" y="4864100"/>
                    </a:cubicBezTo>
                    <a:lnTo>
                      <a:pt x="812800" y="4927600"/>
                    </a:lnTo>
                    <a:cubicBezTo>
                      <a:pt x="812800" y="5041900"/>
                      <a:pt x="711200" y="5143500"/>
                      <a:pt x="596900" y="5143500"/>
                    </a:cubicBezTo>
                    <a:cubicBezTo>
                      <a:pt x="482600" y="5143500"/>
                      <a:pt x="381000" y="5041900"/>
                      <a:pt x="381000" y="4927600"/>
                    </a:cubicBezTo>
                    <a:lnTo>
                      <a:pt x="381000" y="4864100"/>
                    </a:lnTo>
                    <a:close/>
                    <a:moveTo>
                      <a:pt x="596900" y="5994400"/>
                    </a:moveTo>
                    <a:lnTo>
                      <a:pt x="533400" y="6781800"/>
                    </a:lnTo>
                    <a:cubicBezTo>
                      <a:pt x="533400" y="6845300"/>
                      <a:pt x="469900" y="6908800"/>
                      <a:pt x="393700" y="6908800"/>
                    </a:cubicBezTo>
                    <a:lnTo>
                      <a:pt x="355600" y="6908800"/>
                    </a:lnTo>
                    <a:cubicBezTo>
                      <a:pt x="330200" y="6908800"/>
                      <a:pt x="317500" y="6896100"/>
                      <a:pt x="317500" y="6870700"/>
                    </a:cubicBezTo>
                    <a:lnTo>
                      <a:pt x="317500" y="5549900"/>
                    </a:lnTo>
                    <a:lnTo>
                      <a:pt x="228600" y="5943600"/>
                    </a:lnTo>
                    <a:cubicBezTo>
                      <a:pt x="215900" y="6007100"/>
                      <a:pt x="165100" y="6057900"/>
                      <a:pt x="88900" y="6057900"/>
                    </a:cubicBezTo>
                    <a:lnTo>
                      <a:pt x="38100" y="6057900"/>
                    </a:lnTo>
                    <a:cubicBezTo>
                      <a:pt x="25400" y="6057900"/>
                      <a:pt x="25400" y="6057900"/>
                      <a:pt x="12700" y="6045200"/>
                    </a:cubicBezTo>
                    <a:cubicBezTo>
                      <a:pt x="12700" y="6032500"/>
                      <a:pt x="0" y="6032500"/>
                      <a:pt x="0" y="6019800"/>
                    </a:cubicBezTo>
                    <a:lnTo>
                      <a:pt x="127000" y="5422900"/>
                    </a:lnTo>
                    <a:cubicBezTo>
                      <a:pt x="152400" y="5295900"/>
                      <a:pt x="266700" y="5207000"/>
                      <a:pt x="381000" y="5207000"/>
                    </a:cubicBezTo>
                    <a:lnTo>
                      <a:pt x="812800" y="5207000"/>
                    </a:lnTo>
                    <a:cubicBezTo>
                      <a:pt x="927100" y="5207000"/>
                      <a:pt x="1041400" y="5295900"/>
                      <a:pt x="1066800" y="5422900"/>
                    </a:cubicBezTo>
                    <a:lnTo>
                      <a:pt x="1193800" y="6019800"/>
                    </a:lnTo>
                    <a:cubicBezTo>
                      <a:pt x="1193800" y="6032500"/>
                      <a:pt x="1181100" y="6032500"/>
                      <a:pt x="1181100" y="6045200"/>
                    </a:cubicBezTo>
                    <a:cubicBezTo>
                      <a:pt x="1168400" y="6057900"/>
                      <a:pt x="1168400" y="6057900"/>
                      <a:pt x="1155700" y="6057900"/>
                    </a:cubicBezTo>
                    <a:lnTo>
                      <a:pt x="1104900" y="6057900"/>
                    </a:lnTo>
                    <a:cubicBezTo>
                      <a:pt x="1028700" y="6057900"/>
                      <a:pt x="977900" y="6007100"/>
                      <a:pt x="965200" y="5943600"/>
                    </a:cubicBezTo>
                    <a:lnTo>
                      <a:pt x="876300" y="5549900"/>
                    </a:lnTo>
                    <a:lnTo>
                      <a:pt x="876300" y="6870700"/>
                    </a:lnTo>
                    <a:cubicBezTo>
                      <a:pt x="876300" y="6896100"/>
                      <a:pt x="863600" y="6908800"/>
                      <a:pt x="838200" y="6908800"/>
                    </a:cubicBezTo>
                    <a:lnTo>
                      <a:pt x="800100" y="6908800"/>
                    </a:lnTo>
                    <a:cubicBezTo>
                      <a:pt x="723900" y="6908800"/>
                      <a:pt x="660400" y="6845300"/>
                      <a:pt x="660400" y="6781800"/>
                    </a:cubicBezTo>
                    <a:lnTo>
                      <a:pt x="596900" y="5994400"/>
                    </a:lnTo>
                    <a:close/>
                    <a:moveTo>
                      <a:pt x="1714500" y="4864100"/>
                    </a:moveTo>
                    <a:cubicBezTo>
                      <a:pt x="1714500" y="4737100"/>
                      <a:pt x="1816100" y="4648200"/>
                      <a:pt x="1930400" y="4648200"/>
                    </a:cubicBezTo>
                    <a:cubicBezTo>
                      <a:pt x="2044700" y="4648200"/>
                      <a:pt x="2146300" y="4737100"/>
                      <a:pt x="2146300" y="4864100"/>
                    </a:cubicBezTo>
                    <a:lnTo>
                      <a:pt x="2146300" y="4927600"/>
                    </a:lnTo>
                    <a:cubicBezTo>
                      <a:pt x="2146300" y="5041900"/>
                      <a:pt x="2044700" y="5143500"/>
                      <a:pt x="1930400" y="5143500"/>
                    </a:cubicBezTo>
                    <a:cubicBezTo>
                      <a:pt x="1816100" y="5143500"/>
                      <a:pt x="1714500" y="5041900"/>
                      <a:pt x="1714500" y="4927600"/>
                    </a:cubicBezTo>
                    <a:lnTo>
                      <a:pt x="1714500" y="4864100"/>
                    </a:lnTo>
                    <a:close/>
                    <a:moveTo>
                      <a:pt x="1930400" y="5994400"/>
                    </a:moveTo>
                    <a:lnTo>
                      <a:pt x="1866900" y="6781800"/>
                    </a:lnTo>
                    <a:cubicBezTo>
                      <a:pt x="1866900" y="6845300"/>
                      <a:pt x="1803400" y="6908800"/>
                      <a:pt x="1727200" y="6908800"/>
                    </a:cubicBezTo>
                    <a:lnTo>
                      <a:pt x="1689100" y="6908800"/>
                    </a:lnTo>
                    <a:cubicBezTo>
                      <a:pt x="1663700" y="6908800"/>
                      <a:pt x="1651000" y="6896100"/>
                      <a:pt x="1651000" y="6870700"/>
                    </a:cubicBezTo>
                    <a:lnTo>
                      <a:pt x="1651000" y="5549900"/>
                    </a:lnTo>
                    <a:lnTo>
                      <a:pt x="1562100" y="5943600"/>
                    </a:lnTo>
                    <a:cubicBezTo>
                      <a:pt x="1549400" y="6007100"/>
                      <a:pt x="1498600" y="6057900"/>
                      <a:pt x="1422400" y="6057900"/>
                    </a:cubicBezTo>
                    <a:lnTo>
                      <a:pt x="1371600" y="6057900"/>
                    </a:lnTo>
                    <a:cubicBezTo>
                      <a:pt x="1358900" y="6057900"/>
                      <a:pt x="1358900" y="6057900"/>
                      <a:pt x="1346200" y="6045200"/>
                    </a:cubicBezTo>
                    <a:cubicBezTo>
                      <a:pt x="1346200" y="6032500"/>
                      <a:pt x="1333500" y="6032500"/>
                      <a:pt x="1333500" y="6019800"/>
                    </a:cubicBezTo>
                    <a:lnTo>
                      <a:pt x="1460500" y="5422900"/>
                    </a:lnTo>
                    <a:cubicBezTo>
                      <a:pt x="1485900" y="5295900"/>
                      <a:pt x="1600200" y="5207000"/>
                      <a:pt x="1714500" y="5207000"/>
                    </a:cubicBezTo>
                    <a:lnTo>
                      <a:pt x="2146300" y="5207000"/>
                    </a:lnTo>
                    <a:cubicBezTo>
                      <a:pt x="2260600" y="5207000"/>
                      <a:pt x="2374900" y="5295900"/>
                      <a:pt x="2400300" y="5422900"/>
                    </a:cubicBezTo>
                    <a:lnTo>
                      <a:pt x="2527300" y="6019800"/>
                    </a:lnTo>
                    <a:cubicBezTo>
                      <a:pt x="2527300" y="6032500"/>
                      <a:pt x="2514600" y="6032500"/>
                      <a:pt x="2514600" y="6045200"/>
                    </a:cubicBezTo>
                    <a:cubicBezTo>
                      <a:pt x="2501900" y="6057900"/>
                      <a:pt x="2501900" y="6057900"/>
                      <a:pt x="2489200" y="6057900"/>
                    </a:cubicBezTo>
                    <a:lnTo>
                      <a:pt x="2438400" y="6057900"/>
                    </a:lnTo>
                    <a:cubicBezTo>
                      <a:pt x="2362200" y="6057900"/>
                      <a:pt x="2311400" y="6007100"/>
                      <a:pt x="2298700" y="5943600"/>
                    </a:cubicBezTo>
                    <a:lnTo>
                      <a:pt x="2209800" y="5549900"/>
                    </a:lnTo>
                    <a:lnTo>
                      <a:pt x="2209800" y="6870700"/>
                    </a:lnTo>
                    <a:cubicBezTo>
                      <a:pt x="2209800" y="6896100"/>
                      <a:pt x="2197100" y="6908800"/>
                      <a:pt x="2171700" y="6908800"/>
                    </a:cubicBezTo>
                    <a:lnTo>
                      <a:pt x="2133600" y="6908800"/>
                    </a:lnTo>
                    <a:cubicBezTo>
                      <a:pt x="2057400" y="6908800"/>
                      <a:pt x="1993900" y="6845300"/>
                      <a:pt x="1993900" y="6781800"/>
                    </a:cubicBezTo>
                    <a:lnTo>
                      <a:pt x="1930400" y="5994400"/>
                    </a:lnTo>
                    <a:close/>
                    <a:moveTo>
                      <a:pt x="3048000" y="4864100"/>
                    </a:moveTo>
                    <a:cubicBezTo>
                      <a:pt x="3048000" y="4737100"/>
                      <a:pt x="3149600" y="4648200"/>
                      <a:pt x="3263900" y="4648200"/>
                    </a:cubicBezTo>
                    <a:cubicBezTo>
                      <a:pt x="3378200" y="4648200"/>
                      <a:pt x="3479800" y="4737100"/>
                      <a:pt x="3479800" y="4864100"/>
                    </a:cubicBezTo>
                    <a:lnTo>
                      <a:pt x="3479800" y="4927600"/>
                    </a:lnTo>
                    <a:cubicBezTo>
                      <a:pt x="3479800" y="5041900"/>
                      <a:pt x="3378200" y="5143500"/>
                      <a:pt x="3263900" y="5143500"/>
                    </a:cubicBezTo>
                    <a:cubicBezTo>
                      <a:pt x="3149600" y="5143500"/>
                      <a:pt x="3048000" y="5041900"/>
                      <a:pt x="3048000" y="4927600"/>
                    </a:cubicBezTo>
                    <a:lnTo>
                      <a:pt x="3048000" y="4864100"/>
                    </a:lnTo>
                    <a:close/>
                    <a:moveTo>
                      <a:pt x="3263900" y="5994400"/>
                    </a:moveTo>
                    <a:lnTo>
                      <a:pt x="3200400" y="6781800"/>
                    </a:lnTo>
                    <a:cubicBezTo>
                      <a:pt x="3200400" y="6845300"/>
                      <a:pt x="3136900" y="6908800"/>
                      <a:pt x="3060700" y="6908800"/>
                    </a:cubicBezTo>
                    <a:lnTo>
                      <a:pt x="3022600" y="6908800"/>
                    </a:lnTo>
                    <a:cubicBezTo>
                      <a:pt x="2997200" y="6908800"/>
                      <a:pt x="2984500" y="6896100"/>
                      <a:pt x="2984500" y="6870700"/>
                    </a:cubicBezTo>
                    <a:lnTo>
                      <a:pt x="2984500" y="5549900"/>
                    </a:lnTo>
                    <a:lnTo>
                      <a:pt x="2895600" y="5943600"/>
                    </a:lnTo>
                    <a:cubicBezTo>
                      <a:pt x="2882900" y="6007100"/>
                      <a:pt x="2832100" y="6057900"/>
                      <a:pt x="2755900" y="6057900"/>
                    </a:cubicBezTo>
                    <a:lnTo>
                      <a:pt x="2705100" y="6057900"/>
                    </a:lnTo>
                    <a:cubicBezTo>
                      <a:pt x="2692400" y="6057900"/>
                      <a:pt x="2692400" y="6057900"/>
                      <a:pt x="2679700" y="6045200"/>
                    </a:cubicBezTo>
                    <a:cubicBezTo>
                      <a:pt x="2679700" y="6032500"/>
                      <a:pt x="2667000" y="6032500"/>
                      <a:pt x="2667000" y="6019800"/>
                    </a:cubicBezTo>
                    <a:lnTo>
                      <a:pt x="2794000" y="5422900"/>
                    </a:lnTo>
                    <a:cubicBezTo>
                      <a:pt x="2819400" y="5295900"/>
                      <a:pt x="2933700" y="5207000"/>
                      <a:pt x="3048000" y="5207000"/>
                    </a:cubicBezTo>
                    <a:lnTo>
                      <a:pt x="3479800" y="5207000"/>
                    </a:lnTo>
                    <a:cubicBezTo>
                      <a:pt x="3594100" y="5207000"/>
                      <a:pt x="3708400" y="5295900"/>
                      <a:pt x="3733800" y="5422900"/>
                    </a:cubicBezTo>
                    <a:lnTo>
                      <a:pt x="3860800" y="6019800"/>
                    </a:lnTo>
                    <a:cubicBezTo>
                      <a:pt x="3860800" y="6032500"/>
                      <a:pt x="3848100" y="6032500"/>
                      <a:pt x="3848100" y="6045200"/>
                    </a:cubicBezTo>
                    <a:cubicBezTo>
                      <a:pt x="3835400" y="6057900"/>
                      <a:pt x="3835400" y="6057900"/>
                      <a:pt x="3822700" y="6057900"/>
                    </a:cubicBezTo>
                    <a:lnTo>
                      <a:pt x="3771900" y="6057900"/>
                    </a:lnTo>
                    <a:cubicBezTo>
                      <a:pt x="3695700" y="6057900"/>
                      <a:pt x="3644900" y="6007100"/>
                      <a:pt x="3632200" y="5943600"/>
                    </a:cubicBezTo>
                    <a:lnTo>
                      <a:pt x="3543300" y="5549900"/>
                    </a:lnTo>
                    <a:lnTo>
                      <a:pt x="3543300" y="6870700"/>
                    </a:lnTo>
                    <a:cubicBezTo>
                      <a:pt x="3543300" y="6896100"/>
                      <a:pt x="3530600" y="6908800"/>
                      <a:pt x="3505200" y="6908800"/>
                    </a:cubicBezTo>
                    <a:lnTo>
                      <a:pt x="3467100" y="6908800"/>
                    </a:lnTo>
                    <a:cubicBezTo>
                      <a:pt x="3390900" y="6908800"/>
                      <a:pt x="3327400" y="6845300"/>
                      <a:pt x="3327400" y="6781800"/>
                    </a:cubicBezTo>
                    <a:lnTo>
                      <a:pt x="3263900" y="5994400"/>
                    </a:lnTo>
                    <a:close/>
                    <a:moveTo>
                      <a:pt x="4381500" y="4864100"/>
                    </a:moveTo>
                    <a:cubicBezTo>
                      <a:pt x="4381500" y="4737100"/>
                      <a:pt x="4483100" y="4648200"/>
                      <a:pt x="4597400" y="4648200"/>
                    </a:cubicBezTo>
                    <a:cubicBezTo>
                      <a:pt x="4711700" y="4648200"/>
                      <a:pt x="4813300" y="4737100"/>
                      <a:pt x="4813300" y="4864100"/>
                    </a:cubicBezTo>
                    <a:lnTo>
                      <a:pt x="4813300" y="4927600"/>
                    </a:lnTo>
                    <a:cubicBezTo>
                      <a:pt x="4813300" y="5041900"/>
                      <a:pt x="4711700" y="5143500"/>
                      <a:pt x="4597400" y="5143500"/>
                    </a:cubicBezTo>
                    <a:cubicBezTo>
                      <a:pt x="4483100" y="5143500"/>
                      <a:pt x="4381500" y="5041900"/>
                      <a:pt x="4381500" y="4927600"/>
                    </a:cubicBezTo>
                    <a:lnTo>
                      <a:pt x="4381500" y="4864100"/>
                    </a:lnTo>
                    <a:close/>
                    <a:moveTo>
                      <a:pt x="4597400" y="5994400"/>
                    </a:moveTo>
                    <a:lnTo>
                      <a:pt x="4533900" y="6781800"/>
                    </a:lnTo>
                    <a:cubicBezTo>
                      <a:pt x="4533900" y="6845300"/>
                      <a:pt x="4470400" y="6908800"/>
                      <a:pt x="4394200" y="6908800"/>
                    </a:cubicBezTo>
                    <a:lnTo>
                      <a:pt x="4356100" y="6908800"/>
                    </a:lnTo>
                    <a:cubicBezTo>
                      <a:pt x="4330700" y="6908800"/>
                      <a:pt x="4318000" y="6896100"/>
                      <a:pt x="4318000" y="6870700"/>
                    </a:cubicBezTo>
                    <a:lnTo>
                      <a:pt x="4318000" y="5549900"/>
                    </a:lnTo>
                    <a:lnTo>
                      <a:pt x="4229100" y="5943600"/>
                    </a:lnTo>
                    <a:cubicBezTo>
                      <a:pt x="4216400" y="6007100"/>
                      <a:pt x="4165600" y="6057900"/>
                      <a:pt x="4089400" y="6057900"/>
                    </a:cubicBezTo>
                    <a:lnTo>
                      <a:pt x="4038600" y="6057900"/>
                    </a:lnTo>
                    <a:cubicBezTo>
                      <a:pt x="4025900" y="6057900"/>
                      <a:pt x="4025900" y="6057900"/>
                      <a:pt x="4013200" y="6045200"/>
                    </a:cubicBezTo>
                    <a:cubicBezTo>
                      <a:pt x="4013200" y="6032500"/>
                      <a:pt x="4000500" y="6032500"/>
                      <a:pt x="4000500" y="6019800"/>
                    </a:cubicBezTo>
                    <a:lnTo>
                      <a:pt x="4127500" y="5422900"/>
                    </a:lnTo>
                    <a:cubicBezTo>
                      <a:pt x="4152900" y="5295900"/>
                      <a:pt x="4267200" y="5207000"/>
                      <a:pt x="4381500" y="5207000"/>
                    </a:cubicBezTo>
                    <a:lnTo>
                      <a:pt x="4813300" y="5207000"/>
                    </a:lnTo>
                    <a:cubicBezTo>
                      <a:pt x="4927600" y="5207000"/>
                      <a:pt x="5041900" y="5295900"/>
                      <a:pt x="5067300" y="5422900"/>
                    </a:cubicBezTo>
                    <a:lnTo>
                      <a:pt x="5194300" y="6019800"/>
                    </a:lnTo>
                    <a:cubicBezTo>
                      <a:pt x="5194300" y="6032500"/>
                      <a:pt x="5181600" y="6032500"/>
                      <a:pt x="5181600" y="6045200"/>
                    </a:cubicBezTo>
                    <a:cubicBezTo>
                      <a:pt x="5168900" y="6057900"/>
                      <a:pt x="5168900" y="6057900"/>
                      <a:pt x="5156200" y="6057900"/>
                    </a:cubicBezTo>
                    <a:lnTo>
                      <a:pt x="5105400" y="6057900"/>
                    </a:lnTo>
                    <a:cubicBezTo>
                      <a:pt x="5029200" y="6057900"/>
                      <a:pt x="4978400" y="6007100"/>
                      <a:pt x="4965700" y="5943600"/>
                    </a:cubicBezTo>
                    <a:lnTo>
                      <a:pt x="4876800" y="5549900"/>
                    </a:lnTo>
                    <a:lnTo>
                      <a:pt x="4876800" y="6870700"/>
                    </a:lnTo>
                    <a:cubicBezTo>
                      <a:pt x="4876800" y="6896100"/>
                      <a:pt x="4864100" y="6908800"/>
                      <a:pt x="4838700" y="6908800"/>
                    </a:cubicBezTo>
                    <a:lnTo>
                      <a:pt x="4800600" y="6908800"/>
                    </a:lnTo>
                    <a:cubicBezTo>
                      <a:pt x="4724400" y="6908800"/>
                      <a:pt x="4660900" y="6845300"/>
                      <a:pt x="4660900" y="6781800"/>
                    </a:cubicBezTo>
                    <a:lnTo>
                      <a:pt x="4597400" y="5994400"/>
                    </a:lnTo>
                    <a:close/>
                    <a:moveTo>
                      <a:pt x="5715000" y="4864100"/>
                    </a:moveTo>
                    <a:cubicBezTo>
                      <a:pt x="5715000" y="4737100"/>
                      <a:pt x="5816600" y="4648200"/>
                      <a:pt x="5930900" y="4648200"/>
                    </a:cubicBezTo>
                    <a:cubicBezTo>
                      <a:pt x="6045200" y="4648200"/>
                      <a:pt x="6146800" y="4737100"/>
                      <a:pt x="6146800" y="4864100"/>
                    </a:cubicBezTo>
                    <a:lnTo>
                      <a:pt x="6146800" y="4927600"/>
                    </a:lnTo>
                    <a:cubicBezTo>
                      <a:pt x="6146800" y="5041900"/>
                      <a:pt x="6045200" y="5143500"/>
                      <a:pt x="5930900" y="5143500"/>
                    </a:cubicBezTo>
                    <a:cubicBezTo>
                      <a:pt x="5816600" y="5143500"/>
                      <a:pt x="5715000" y="5041900"/>
                      <a:pt x="5715000" y="4927600"/>
                    </a:cubicBezTo>
                    <a:lnTo>
                      <a:pt x="5715000" y="4864100"/>
                    </a:lnTo>
                    <a:close/>
                    <a:moveTo>
                      <a:pt x="5930900" y="5994400"/>
                    </a:moveTo>
                    <a:lnTo>
                      <a:pt x="5867400" y="6781800"/>
                    </a:lnTo>
                    <a:cubicBezTo>
                      <a:pt x="5867400" y="6845300"/>
                      <a:pt x="5803900" y="6908800"/>
                      <a:pt x="5727700" y="6908800"/>
                    </a:cubicBezTo>
                    <a:lnTo>
                      <a:pt x="5689600" y="6908800"/>
                    </a:lnTo>
                    <a:cubicBezTo>
                      <a:pt x="5664200" y="6908800"/>
                      <a:pt x="5651500" y="6896100"/>
                      <a:pt x="5651500" y="6870700"/>
                    </a:cubicBezTo>
                    <a:lnTo>
                      <a:pt x="5651500" y="5549900"/>
                    </a:lnTo>
                    <a:lnTo>
                      <a:pt x="5562600" y="5943600"/>
                    </a:lnTo>
                    <a:cubicBezTo>
                      <a:pt x="5549900" y="6007100"/>
                      <a:pt x="5499100" y="6057900"/>
                      <a:pt x="5422900" y="6057900"/>
                    </a:cubicBezTo>
                    <a:lnTo>
                      <a:pt x="5372100" y="6057900"/>
                    </a:lnTo>
                    <a:cubicBezTo>
                      <a:pt x="5359400" y="6057900"/>
                      <a:pt x="5359400" y="6057900"/>
                      <a:pt x="5346700" y="6045200"/>
                    </a:cubicBezTo>
                    <a:cubicBezTo>
                      <a:pt x="5346700" y="6032500"/>
                      <a:pt x="5334000" y="6032500"/>
                      <a:pt x="5334000" y="6019800"/>
                    </a:cubicBezTo>
                    <a:lnTo>
                      <a:pt x="5461000" y="5422900"/>
                    </a:lnTo>
                    <a:cubicBezTo>
                      <a:pt x="5486400" y="5295900"/>
                      <a:pt x="5600700" y="5207000"/>
                      <a:pt x="5715000" y="5207000"/>
                    </a:cubicBezTo>
                    <a:lnTo>
                      <a:pt x="6146800" y="5207000"/>
                    </a:lnTo>
                    <a:cubicBezTo>
                      <a:pt x="6261100" y="5207000"/>
                      <a:pt x="6375400" y="5295900"/>
                      <a:pt x="6400800" y="5422900"/>
                    </a:cubicBezTo>
                    <a:lnTo>
                      <a:pt x="6527800" y="6019800"/>
                    </a:lnTo>
                    <a:cubicBezTo>
                      <a:pt x="6527800" y="6032500"/>
                      <a:pt x="6515100" y="6032500"/>
                      <a:pt x="6515100" y="6045200"/>
                    </a:cubicBezTo>
                    <a:cubicBezTo>
                      <a:pt x="6502400" y="6057900"/>
                      <a:pt x="6502400" y="6057900"/>
                      <a:pt x="6489700" y="6057900"/>
                    </a:cubicBezTo>
                    <a:lnTo>
                      <a:pt x="6438900" y="6057900"/>
                    </a:lnTo>
                    <a:cubicBezTo>
                      <a:pt x="6362700" y="6057900"/>
                      <a:pt x="6311900" y="6007100"/>
                      <a:pt x="6299200" y="5943600"/>
                    </a:cubicBezTo>
                    <a:lnTo>
                      <a:pt x="6210300" y="5549900"/>
                    </a:lnTo>
                    <a:lnTo>
                      <a:pt x="6210300" y="6870700"/>
                    </a:lnTo>
                    <a:cubicBezTo>
                      <a:pt x="6210300" y="6896100"/>
                      <a:pt x="6197600" y="6908800"/>
                      <a:pt x="6172200" y="6908800"/>
                    </a:cubicBezTo>
                    <a:lnTo>
                      <a:pt x="6134100" y="6908800"/>
                    </a:lnTo>
                    <a:cubicBezTo>
                      <a:pt x="6057900" y="6908800"/>
                      <a:pt x="5994400" y="6845300"/>
                      <a:pt x="5994400" y="6781800"/>
                    </a:cubicBezTo>
                    <a:lnTo>
                      <a:pt x="5930900" y="5994400"/>
                    </a:lnTo>
                    <a:close/>
                    <a:moveTo>
                      <a:pt x="7048500" y="4864100"/>
                    </a:moveTo>
                    <a:cubicBezTo>
                      <a:pt x="7048500" y="4737100"/>
                      <a:pt x="7150100" y="4648200"/>
                      <a:pt x="7264400" y="4648200"/>
                    </a:cubicBezTo>
                    <a:cubicBezTo>
                      <a:pt x="7378700" y="4648200"/>
                      <a:pt x="7480300" y="4737100"/>
                      <a:pt x="7480300" y="4864100"/>
                    </a:cubicBezTo>
                    <a:lnTo>
                      <a:pt x="7480300" y="4927600"/>
                    </a:lnTo>
                    <a:cubicBezTo>
                      <a:pt x="7480300" y="5041900"/>
                      <a:pt x="7378700" y="5143500"/>
                      <a:pt x="7264400" y="5143500"/>
                    </a:cubicBezTo>
                    <a:cubicBezTo>
                      <a:pt x="7150100" y="5143500"/>
                      <a:pt x="7048500" y="5041900"/>
                      <a:pt x="7048500" y="4927600"/>
                    </a:cubicBezTo>
                    <a:lnTo>
                      <a:pt x="7048500" y="4864100"/>
                    </a:lnTo>
                    <a:close/>
                    <a:moveTo>
                      <a:pt x="7264400" y="5994400"/>
                    </a:moveTo>
                    <a:lnTo>
                      <a:pt x="7200900" y="6781800"/>
                    </a:lnTo>
                    <a:cubicBezTo>
                      <a:pt x="7200900" y="6845300"/>
                      <a:pt x="7137400" y="6908800"/>
                      <a:pt x="7061200" y="6908800"/>
                    </a:cubicBezTo>
                    <a:lnTo>
                      <a:pt x="7023100" y="6908800"/>
                    </a:lnTo>
                    <a:cubicBezTo>
                      <a:pt x="6997700" y="6908800"/>
                      <a:pt x="6985000" y="6896100"/>
                      <a:pt x="6985000" y="6870700"/>
                    </a:cubicBezTo>
                    <a:lnTo>
                      <a:pt x="6985000" y="5549900"/>
                    </a:lnTo>
                    <a:lnTo>
                      <a:pt x="6896100" y="5943600"/>
                    </a:lnTo>
                    <a:cubicBezTo>
                      <a:pt x="6883400" y="6007100"/>
                      <a:pt x="6832600" y="6057900"/>
                      <a:pt x="6756400" y="6057900"/>
                    </a:cubicBezTo>
                    <a:lnTo>
                      <a:pt x="6705600" y="6057900"/>
                    </a:lnTo>
                    <a:cubicBezTo>
                      <a:pt x="6692900" y="6057900"/>
                      <a:pt x="6692900" y="6057900"/>
                      <a:pt x="6680200" y="6045200"/>
                    </a:cubicBezTo>
                    <a:cubicBezTo>
                      <a:pt x="6680200" y="6032500"/>
                      <a:pt x="6667500" y="6032500"/>
                      <a:pt x="6667500" y="6019800"/>
                    </a:cubicBezTo>
                    <a:lnTo>
                      <a:pt x="6794500" y="5422900"/>
                    </a:lnTo>
                    <a:cubicBezTo>
                      <a:pt x="6819900" y="5295900"/>
                      <a:pt x="6934200" y="5207000"/>
                      <a:pt x="7048500" y="5207000"/>
                    </a:cubicBezTo>
                    <a:lnTo>
                      <a:pt x="7480300" y="5207000"/>
                    </a:lnTo>
                    <a:cubicBezTo>
                      <a:pt x="7594600" y="5207000"/>
                      <a:pt x="7708900" y="5295900"/>
                      <a:pt x="7734300" y="5422900"/>
                    </a:cubicBezTo>
                    <a:lnTo>
                      <a:pt x="7861300" y="6019800"/>
                    </a:lnTo>
                    <a:cubicBezTo>
                      <a:pt x="7861300" y="6032500"/>
                      <a:pt x="7848600" y="6032500"/>
                      <a:pt x="7848600" y="6045200"/>
                    </a:cubicBezTo>
                    <a:cubicBezTo>
                      <a:pt x="7835900" y="6057900"/>
                      <a:pt x="7835900" y="6057900"/>
                      <a:pt x="7823200" y="6057900"/>
                    </a:cubicBezTo>
                    <a:lnTo>
                      <a:pt x="7772400" y="6057900"/>
                    </a:lnTo>
                    <a:cubicBezTo>
                      <a:pt x="7696200" y="6057900"/>
                      <a:pt x="7645400" y="6007100"/>
                      <a:pt x="7632700" y="5943600"/>
                    </a:cubicBezTo>
                    <a:lnTo>
                      <a:pt x="7543800" y="5549900"/>
                    </a:lnTo>
                    <a:lnTo>
                      <a:pt x="7543800" y="6870700"/>
                    </a:lnTo>
                    <a:cubicBezTo>
                      <a:pt x="7543800" y="6896100"/>
                      <a:pt x="7531100" y="6908800"/>
                      <a:pt x="7505700" y="6908800"/>
                    </a:cubicBezTo>
                    <a:lnTo>
                      <a:pt x="7467600" y="6908800"/>
                    </a:lnTo>
                    <a:cubicBezTo>
                      <a:pt x="7391400" y="6908800"/>
                      <a:pt x="7327900" y="6845300"/>
                      <a:pt x="7327900" y="6781800"/>
                    </a:cubicBezTo>
                    <a:lnTo>
                      <a:pt x="7264400" y="5994400"/>
                    </a:lnTo>
                    <a:close/>
                    <a:moveTo>
                      <a:pt x="8382000" y="4864100"/>
                    </a:moveTo>
                    <a:cubicBezTo>
                      <a:pt x="8382000" y="4737100"/>
                      <a:pt x="8483600" y="4648200"/>
                      <a:pt x="8597900" y="4648200"/>
                    </a:cubicBezTo>
                    <a:cubicBezTo>
                      <a:pt x="8712200" y="4648200"/>
                      <a:pt x="8813800" y="4737100"/>
                      <a:pt x="8813800" y="4864100"/>
                    </a:cubicBezTo>
                    <a:lnTo>
                      <a:pt x="8813800" y="4927600"/>
                    </a:lnTo>
                    <a:cubicBezTo>
                      <a:pt x="8813800" y="5041900"/>
                      <a:pt x="8712200" y="5143500"/>
                      <a:pt x="8597900" y="5143500"/>
                    </a:cubicBezTo>
                    <a:cubicBezTo>
                      <a:pt x="8483600" y="5143500"/>
                      <a:pt x="8382000" y="5041900"/>
                      <a:pt x="8382000" y="4927600"/>
                    </a:cubicBezTo>
                    <a:lnTo>
                      <a:pt x="8382000" y="4864100"/>
                    </a:lnTo>
                    <a:close/>
                    <a:moveTo>
                      <a:pt x="8597900" y="5994400"/>
                    </a:moveTo>
                    <a:lnTo>
                      <a:pt x="8534400" y="6781800"/>
                    </a:lnTo>
                    <a:cubicBezTo>
                      <a:pt x="8534400" y="6845300"/>
                      <a:pt x="8470900" y="6908800"/>
                      <a:pt x="8394700" y="6908800"/>
                    </a:cubicBezTo>
                    <a:lnTo>
                      <a:pt x="8356600" y="6908800"/>
                    </a:lnTo>
                    <a:cubicBezTo>
                      <a:pt x="8331200" y="6908800"/>
                      <a:pt x="8318500" y="6896100"/>
                      <a:pt x="8318500" y="6870700"/>
                    </a:cubicBezTo>
                    <a:lnTo>
                      <a:pt x="8318500" y="5549900"/>
                    </a:lnTo>
                    <a:lnTo>
                      <a:pt x="8229600" y="5943600"/>
                    </a:lnTo>
                    <a:cubicBezTo>
                      <a:pt x="8216900" y="6007100"/>
                      <a:pt x="8166100" y="6057900"/>
                      <a:pt x="8089900" y="6057900"/>
                    </a:cubicBezTo>
                    <a:lnTo>
                      <a:pt x="8039100" y="6057900"/>
                    </a:lnTo>
                    <a:cubicBezTo>
                      <a:pt x="8026400" y="6057900"/>
                      <a:pt x="8026400" y="6057900"/>
                      <a:pt x="8013700" y="6045200"/>
                    </a:cubicBezTo>
                    <a:cubicBezTo>
                      <a:pt x="8013700" y="6032500"/>
                      <a:pt x="8001000" y="6032500"/>
                      <a:pt x="8001000" y="6019800"/>
                    </a:cubicBezTo>
                    <a:lnTo>
                      <a:pt x="8128000" y="5422900"/>
                    </a:lnTo>
                    <a:cubicBezTo>
                      <a:pt x="8153400" y="5295900"/>
                      <a:pt x="8267700" y="5207000"/>
                      <a:pt x="8382000" y="5207000"/>
                    </a:cubicBezTo>
                    <a:lnTo>
                      <a:pt x="8813800" y="5207000"/>
                    </a:lnTo>
                    <a:cubicBezTo>
                      <a:pt x="8928100" y="5207000"/>
                      <a:pt x="9042400" y="5295900"/>
                      <a:pt x="9067800" y="5422900"/>
                    </a:cubicBezTo>
                    <a:lnTo>
                      <a:pt x="9194800" y="6019800"/>
                    </a:lnTo>
                    <a:cubicBezTo>
                      <a:pt x="9194800" y="6032500"/>
                      <a:pt x="9182100" y="6032500"/>
                      <a:pt x="9182100" y="6045200"/>
                    </a:cubicBezTo>
                    <a:cubicBezTo>
                      <a:pt x="9169400" y="6057900"/>
                      <a:pt x="9169400" y="6057900"/>
                      <a:pt x="9156700" y="6057900"/>
                    </a:cubicBezTo>
                    <a:lnTo>
                      <a:pt x="9105900" y="6057900"/>
                    </a:lnTo>
                    <a:cubicBezTo>
                      <a:pt x="9029700" y="6057900"/>
                      <a:pt x="8978900" y="6007100"/>
                      <a:pt x="8966200" y="5943600"/>
                    </a:cubicBezTo>
                    <a:lnTo>
                      <a:pt x="8877300" y="5549900"/>
                    </a:lnTo>
                    <a:lnTo>
                      <a:pt x="8877300" y="6870700"/>
                    </a:lnTo>
                    <a:cubicBezTo>
                      <a:pt x="8877300" y="6896100"/>
                      <a:pt x="8864600" y="6908800"/>
                      <a:pt x="8839200" y="6908800"/>
                    </a:cubicBezTo>
                    <a:lnTo>
                      <a:pt x="8801100" y="6908800"/>
                    </a:lnTo>
                    <a:cubicBezTo>
                      <a:pt x="8724900" y="6908800"/>
                      <a:pt x="8661400" y="6845300"/>
                      <a:pt x="8661400" y="6781800"/>
                    </a:cubicBezTo>
                    <a:lnTo>
                      <a:pt x="8597900" y="5994400"/>
                    </a:lnTo>
                    <a:close/>
                    <a:moveTo>
                      <a:pt x="9715500" y="4864100"/>
                    </a:moveTo>
                    <a:cubicBezTo>
                      <a:pt x="9715500" y="4737100"/>
                      <a:pt x="9817100" y="4648200"/>
                      <a:pt x="9931400" y="4648200"/>
                    </a:cubicBezTo>
                    <a:cubicBezTo>
                      <a:pt x="10045700" y="4648200"/>
                      <a:pt x="10147300" y="4737100"/>
                      <a:pt x="10147300" y="4864100"/>
                    </a:cubicBezTo>
                    <a:lnTo>
                      <a:pt x="10147300" y="4927600"/>
                    </a:lnTo>
                    <a:cubicBezTo>
                      <a:pt x="10147300" y="5041900"/>
                      <a:pt x="10045700" y="5143500"/>
                      <a:pt x="9931400" y="5143500"/>
                    </a:cubicBezTo>
                    <a:cubicBezTo>
                      <a:pt x="9817100" y="5143500"/>
                      <a:pt x="9715500" y="5041900"/>
                      <a:pt x="9715500" y="4927600"/>
                    </a:cubicBezTo>
                    <a:lnTo>
                      <a:pt x="9715500" y="4864100"/>
                    </a:lnTo>
                    <a:close/>
                    <a:moveTo>
                      <a:pt x="9931400" y="5994400"/>
                    </a:moveTo>
                    <a:lnTo>
                      <a:pt x="9867900" y="6781800"/>
                    </a:lnTo>
                    <a:cubicBezTo>
                      <a:pt x="9867900" y="6845300"/>
                      <a:pt x="9804400" y="6908800"/>
                      <a:pt x="9728200" y="6908800"/>
                    </a:cubicBezTo>
                    <a:lnTo>
                      <a:pt x="9690100" y="6908800"/>
                    </a:lnTo>
                    <a:cubicBezTo>
                      <a:pt x="9664700" y="6908800"/>
                      <a:pt x="9652000" y="6896100"/>
                      <a:pt x="9652000" y="6870700"/>
                    </a:cubicBezTo>
                    <a:lnTo>
                      <a:pt x="9652000" y="5549900"/>
                    </a:lnTo>
                    <a:lnTo>
                      <a:pt x="9563100" y="5943600"/>
                    </a:lnTo>
                    <a:cubicBezTo>
                      <a:pt x="9550400" y="6007100"/>
                      <a:pt x="9499600" y="6057900"/>
                      <a:pt x="9423400" y="6057900"/>
                    </a:cubicBezTo>
                    <a:lnTo>
                      <a:pt x="9372600" y="6057900"/>
                    </a:lnTo>
                    <a:cubicBezTo>
                      <a:pt x="9359900" y="6057900"/>
                      <a:pt x="9359900" y="6057900"/>
                      <a:pt x="9347200" y="6045200"/>
                    </a:cubicBezTo>
                    <a:cubicBezTo>
                      <a:pt x="9347200" y="6032500"/>
                      <a:pt x="9334500" y="6032500"/>
                      <a:pt x="9334500" y="6019800"/>
                    </a:cubicBezTo>
                    <a:lnTo>
                      <a:pt x="9461500" y="5422900"/>
                    </a:lnTo>
                    <a:cubicBezTo>
                      <a:pt x="9486900" y="5295900"/>
                      <a:pt x="9601200" y="5207000"/>
                      <a:pt x="9715500" y="5207000"/>
                    </a:cubicBezTo>
                    <a:lnTo>
                      <a:pt x="10147300" y="5207000"/>
                    </a:lnTo>
                    <a:cubicBezTo>
                      <a:pt x="10261600" y="5207000"/>
                      <a:pt x="10375900" y="5295900"/>
                      <a:pt x="10401300" y="5422900"/>
                    </a:cubicBezTo>
                    <a:lnTo>
                      <a:pt x="10528300" y="6019800"/>
                    </a:lnTo>
                    <a:cubicBezTo>
                      <a:pt x="10528300" y="6032500"/>
                      <a:pt x="10515600" y="6032500"/>
                      <a:pt x="10515600" y="6045200"/>
                    </a:cubicBezTo>
                    <a:cubicBezTo>
                      <a:pt x="10502900" y="6057900"/>
                      <a:pt x="10502900" y="6057900"/>
                      <a:pt x="10490200" y="6057900"/>
                    </a:cubicBezTo>
                    <a:lnTo>
                      <a:pt x="10439400" y="6057900"/>
                    </a:lnTo>
                    <a:cubicBezTo>
                      <a:pt x="10363200" y="6057900"/>
                      <a:pt x="10312400" y="6007100"/>
                      <a:pt x="10299700" y="5943600"/>
                    </a:cubicBezTo>
                    <a:lnTo>
                      <a:pt x="10210800" y="5549900"/>
                    </a:lnTo>
                    <a:lnTo>
                      <a:pt x="10210800" y="6870700"/>
                    </a:lnTo>
                    <a:cubicBezTo>
                      <a:pt x="10210800" y="6896100"/>
                      <a:pt x="10198100" y="6908800"/>
                      <a:pt x="10172700" y="6908800"/>
                    </a:cubicBezTo>
                    <a:lnTo>
                      <a:pt x="10134600" y="6908800"/>
                    </a:lnTo>
                    <a:cubicBezTo>
                      <a:pt x="10058400" y="6908800"/>
                      <a:pt x="9994900" y="6845300"/>
                      <a:pt x="9994900" y="6781800"/>
                    </a:cubicBezTo>
                    <a:lnTo>
                      <a:pt x="9931400" y="5994400"/>
                    </a:lnTo>
                    <a:close/>
                    <a:moveTo>
                      <a:pt x="11049000" y="4864100"/>
                    </a:moveTo>
                    <a:cubicBezTo>
                      <a:pt x="11049000" y="4737100"/>
                      <a:pt x="11150600" y="4648200"/>
                      <a:pt x="11264900" y="4648200"/>
                    </a:cubicBezTo>
                    <a:cubicBezTo>
                      <a:pt x="11379200" y="4648200"/>
                      <a:pt x="11480800" y="4737100"/>
                      <a:pt x="11480800" y="4864100"/>
                    </a:cubicBezTo>
                    <a:lnTo>
                      <a:pt x="11480800" y="4927600"/>
                    </a:lnTo>
                    <a:cubicBezTo>
                      <a:pt x="11480800" y="5041900"/>
                      <a:pt x="11379200" y="5143500"/>
                      <a:pt x="11264900" y="5143500"/>
                    </a:cubicBezTo>
                    <a:cubicBezTo>
                      <a:pt x="11150600" y="5143500"/>
                      <a:pt x="11049000" y="5041900"/>
                      <a:pt x="11049000" y="4927600"/>
                    </a:cubicBezTo>
                    <a:lnTo>
                      <a:pt x="11049000" y="4864100"/>
                    </a:lnTo>
                    <a:close/>
                    <a:moveTo>
                      <a:pt x="11264900" y="5994400"/>
                    </a:moveTo>
                    <a:lnTo>
                      <a:pt x="11201400" y="6781800"/>
                    </a:lnTo>
                    <a:cubicBezTo>
                      <a:pt x="11201400" y="6845300"/>
                      <a:pt x="11137900" y="6908800"/>
                      <a:pt x="11061700" y="6908800"/>
                    </a:cubicBezTo>
                    <a:lnTo>
                      <a:pt x="11023600" y="6908800"/>
                    </a:lnTo>
                    <a:cubicBezTo>
                      <a:pt x="10998200" y="6908800"/>
                      <a:pt x="10985500" y="6896100"/>
                      <a:pt x="10985500" y="6870700"/>
                    </a:cubicBezTo>
                    <a:lnTo>
                      <a:pt x="10985500" y="5549900"/>
                    </a:lnTo>
                    <a:lnTo>
                      <a:pt x="10896600" y="5943600"/>
                    </a:lnTo>
                    <a:cubicBezTo>
                      <a:pt x="10883900" y="6007100"/>
                      <a:pt x="10833100" y="6057900"/>
                      <a:pt x="10756900" y="6057900"/>
                    </a:cubicBezTo>
                    <a:lnTo>
                      <a:pt x="10706100" y="6057900"/>
                    </a:lnTo>
                    <a:cubicBezTo>
                      <a:pt x="10693400" y="6057900"/>
                      <a:pt x="10693400" y="6057900"/>
                      <a:pt x="10680700" y="6045200"/>
                    </a:cubicBezTo>
                    <a:cubicBezTo>
                      <a:pt x="10680700" y="6032500"/>
                      <a:pt x="10668000" y="6032500"/>
                      <a:pt x="10668000" y="6019800"/>
                    </a:cubicBezTo>
                    <a:lnTo>
                      <a:pt x="10795000" y="5422900"/>
                    </a:lnTo>
                    <a:cubicBezTo>
                      <a:pt x="10820400" y="5295900"/>
                      <a:pt x="10934700" y="5207000"/>
                      <a:pt x="11049000" y="5207000"/>
                    </a:cubicBezTo>
                    <a:lnTo>
                      <a:pt x="11480800" y="5207000"/>
                    </a:lnTo>
                    <a:cubicBezTo>
                      <a:pt x="11595100" y="5207000"/>
                      <a:pt x="11709400" y="5295900"/>
                      <a:pt x="11734800" y="5422900"/>
                    </a:cubicBezTo>
                    <a:lnTo>
                      <a:pt x="11861800" y="6019800"/>
                    </a:lnTo>
                    <a:cubicBezTo>
                      <a:pt x="11861800" y="6032500"/>
                      <a:pt x="11849100" y="6032500"/>
                      <a:pt x="11849100" y="6045200"/>
                    </a:cubicBezTo>
                    <a:cubicBezTo>
                      <a:pt x="11836400" y="6057900"/>
                      <a:pt x="11836400" y="6057900"/>
                      <a:pt x="11823700" y="6057900"/>
                    </a:cubicBezTo>
                    <a:lnTo>
                      <a:pt x="11772900" y="6057900"/>
                    </a:lnTo>
                    <a:cubicBezTo>
                      <a:pt x="11696700" y="6057900"/>
                      <a:pt x="11645900" y="6007100"/>
                      <a:pt x="11633200" y="5943600"/>
                    </a:cubicBezTo>
                    <a:lnTo>
                      <a:pt x="11544300" y="5549900"/>
                    </a:lnTo>
                    <a:lnTo>
                      <a:pt x="11544300" y="6870700"/>
                    </a:lnTo>
                    <a:cubicBezTo>
                      <a:pt x="11544300" y="6896100"/>
                      <a:pt x="11531600" y="6908800"/>
                      <a:pt x="11506200" y="6908800"/>
                    </a:cubicBezTo>
                    <a:lnTo>
                      <a:pt x="11468100" y="6908800"/>
                    </a:lnTo>
                    <a:cubicBezTo>
                      <a:pt x="11391900" y="6908800"/>
                      <a:pt x="11328400" y="6845300"/>
                      <a:pt x="11328400" y="6781800"/>
                    </a:cubicBezTo>
                    <a:lnTo>
                      <a:pt x="11264900" y="5994400"/>
                    </a:lnTo>
                    <a:close/>
                    <a:moveTo>
                      <a:pt x="12382500" y="4864100"/>
                    </a:moveTo>
                    <a:cubicBezTo>
                      <a:pt x="12382500" y="4737100"/>
                      <a:pt x="12484100" y="4648200"/>
                      <a:pt x="12598400" y="4648200"/>
                    </a:cubicBezTo>
                    <a:cubicBezTo>
                      <a:pt x="12712700" y="4648200"/>
                      <a:pt x="12814300" y="4737100"/>
                      <a:pt x="12814300" y="4864100"/>
                    </a:cubicBezTo>
                    <a:lnTo>
                      <a:pt x="12814300" y="4927600"/>
                    </a:lnTo>
                    <a:cubicBezTo>
                      <a:pt x="12814300" y="5041900"/>
                      <a:pt x="12712700" y="5143500"/>
                      <a:pt x="12598400" y="5143500"/>
                    </a:cubicBezTo>
                    <a:cubicBezTo>
                      <a:pt x="12484100" y="5143500"/>
                      <a:pt x="12382500" y="5041900"/>
                      <a:pt x="12382500" y="4927600"/>
                    </a:cubicBezTo>
                    <a:lnTo>
                      <a:pt x="12382500" y="4864100"/>
                    </a:lnTo>
                    <a:close/>
                    <a:moveTo>
                      <a:pt x="12598400" y="5994400"/>
                    </a:moveTo>
                    <a:lnTo>
                      <a:pt x="12534900" y="6781800"/>
                    </a:lnTo>
                    <a:cubicBezTo>
                      <a:pt x="12534900" y="6845300"/>
                      <a:pt x="12471400" y="6908800"/>
                      <a:pt x="12395200" y="6908800"/>
                    </a:cubicBezTo>
                    <a:lnTo>
                      <a:pt x="12357100" y="6908800"/>
                    </a:lnTo>
                    <a:cubicBezTo>
                      <a:pt x="12331700" y="6908800"/>
                      <a:pt x="12319000" y="6896100"/>
                      <a:pt x="12319000" y="6870700"/>
                    </a:cubicBezTo>
                    <a:lnTo>
                      <a:pt x="12319000" y="5549900"/>
                    </a:lnTo>
                    <a:lnTo>
                      <a:pt x="12230100" y="5943600"/>
                    </a:lnTo>
                    <a:cubicBezTo>
                      <a:pt x="12217400" y="6007100"/>
                      <a:pt x="12166600" y="6057900"/>
                      <a:pt x="12090400" y="6057900"/>
                    </a:cubicBezTo>
                    <a:lnTo>
                      <a:pt x="12039600" y="6057900"/>
                    </a:lnTo>
                    <a:cubicBezTo>
                      <a:pt x="12026900" y="6057900"/>
                      <a:pt x="12026900" y="6057900"/>
                      <a:pt x="12014200" y="6045200"/>
                    </a:cubicBezTo>
                    <a:cubicBezTo>
                      <a:pt x="12014200" y="6032500"/>
                      <a:pt x="12001500" y="6032500"/>
                      <a:pt x="12001500" y="6019800"/>
                    </a:cubicBezTo>
                    <a:lnTo>
                      <a:pt x="12128500" y="5422900"/>
                    </a:lnTo>
                    <a:cubicBezTo>
                      <a:pt x="12153900" y="5295900"/>
                      <a:pt x="12268200" y="5207000"/>
                      <a:pt x="12382500" y="5207000"/>
                    </a:cubicBezTo>
                    <a:lnTo>
                      <a:pt x="12814300" y="5207000"/>
                    </a:lnTo>
                    <a:cubicBezTo>
                      <a:pt x="12928600" y="5207000"/>
                      <a:pt x="13042900" y="5295900"/>
                      <a:pt x="13068300" y="5422900"/>
                    </a:cubicBezTo>
                    <a:lnTo>
                      <a:pt x="13195300" y="6019800"/>
                    </a:lnTo>
                    <a:cubicBezTo>
                      <a:pt x="13195300" y="6032500"/>
                      <a:pt x="13182600" y="6032500"/>
                      <a:pt x="13182600" y="6045200"/>
                    </a:cubicBezTo>
                    <a:cubicBezTo>
                      <a:pt x="13169900" y="6057900"/>
                      <a:pt x="13169900" y="6057900"/>
                      <a:pt x="13157200" y="6057900"/>
                    </a:cubicBezTo>
                    <a:lnTo>
                      <a:pt x="13106400" y="6057900"/>
                    </a:lnTo>
                    <a:cubicBezTo>
                      <a:pt x="13030200" y="6057900"/>
                      <a:pt x="12979400" y="6007100"/>
                      <a:pt x="12966700" y="5943600"/>
                    </a:cubicBezTo>
                    <a:lnTo>
                      <a:pt x="12877800" y="5549900"/>
                    </a:lnTo>
                    <a:lnTo>
                      <a:pt x="12877800" y="6870700"/>
                    </a:lnTo>
                    <a:cubicBezTo>
                      <a:pt x="12877800" y="6896100"/>
                      <a:pt x="12865100" y="6908800"/>
                      <a:pt x="12839700" y="6908800"/>
                    </a:cubicBezTo>
                    <a:lnTo>
                      <a:pt x="12801600" y="6908800"/>
                    </a:lnTo>
                    <a:cubicBezTo>
                      <a:pt x="12725400" y="6908800"/>
                      <a:pt x="12661900" y="6845300"/>
                      <a:pt x="12661900" y="6781800"/>
                    </a:cubicBezTo>
                    <a:lnTo>
                      <a:pt x="12598400" y="5994400"/>
                    </a:lnTo>
                    <a:close/>
                    <a:moveTo>
                      <a:pt x="381000" y="7175500"/>
                    </a:moveTo>
                    <a:cubicBezTo>
                      <a:pt x="381000" y="7048500"/>
                      <a:pt x="482600" y="6959600"/>
                      <a:pt x="596900" y="6959600"/>
                    </a:cubicBezTo>
                    <a:cubicBezTo>
                      <a:pt x="711200" y="6959600"/>
                      <a:pt x="812800" y="7048500"/>
                      <a:pt x="812800" y="7175500"/>
                    </a:cubicBezTo>
                    <a:lnTo>
                      <a:pt x="812800" y="7239000"/>
                    </a:lnTo>
                    <a:cubicBezTo>
                      <a:pt x="812800" y="7353300"/>
                      <a:pt x="711200" y="7454900"/>
                      <a:pt x="596900" y="7454900"/>
                    </a:cubicBezTo>
                    <a:cubicBezTo>
                      <a:pt x="482600" y="7454900"/>
                      <a:pt x="381000" y="7353300"/>
                      <a:pt x="381000" y="7239000"/>
                    </a:cubicBezTo>
                    <a:lnTo>
                      <a:pt x="381000" y="7175500"/>
                    </a:lnTo>
                    <a:close/>
                    <a:moveTo>
                      <a:pt x="596900" y="8305800"/>
                    </a:moveTo>
                    <a:lnTo>
                      <a:pt x="533400" y="9093200"/>
                    </a:lnTo>
                    <a:cubicBezTo>
                      <a:pt x="533400" y="9156700"/>
                      <a:pt x="469900" y="9220200"/>
                      <a:pt x="393700" y="9220200"/>
                    </a:cubicBezTo>
                    <a:lnTo>
                      <a:pt x="355600" y="9220200"/>
                    </a:lnTo>
                    <a:cubicBezTo>
                      <a:pt x="330200" y="9220200"/>
                      <a:pt x="317500" y="9207500"/>
                      <a:pt x="317500" y="9182100"/>
                    </a:cubicBezTo>
                    <a:lnTo>
                      <a:pt x="317500" y="7861300"/>
                    </a:lnTo>
                    <a:lnTo>
                      <a:pt x="228600" y="8255000"/>
                    </a:lnTo>
                    <a:cubicBezTo>
                      <a:pt x="215900" y="8318500"/>
                      <a:pt x="165100" y="8369300"/>
                      <a:pt x="88900" y="8369300"/>
                    </a:cubicBezTo>
                    <a:lnTo>
                      <a:pt x="38100" y="8369300"/>
                    </a:lnTo>
                    <a:cubicBezTo>
                      <a:pt x="25400" y="8369300"/>
                      <a:pt x="25400" y="8369300"/>
                      <a:pt x="12700" y="8356600"/>
                    </a:cubicBezTo>
                    <a:cubicBezTo>
                      <a:pt x="12700" y="8343900"/>
                      <a:pt x="0" y="8343900"/>
                      <a:pt x="0" y="8331200"/>
                    </a:cubicBezTo>
                    <a:lnTo>
                      <a:pt x="127000" y="7734300"/>
                    </a:lnTo>
                    <a:cubicBezTo>
                      <a:pt x="152400" y="7607300"/>
                      <a:pt x="266700" y="7518400"/>
                      <a:pt x="381000" y="7518400"/>
                    </a:cubicBezTo>
                    <a:lnTo>
                      <a:pt x="812800" y="7518400"/>
                    </a:lnTo>
                    <a:cubicBezTo>
                      <a:pt x="927100" y="7518400"/>
                      <a:pt x="1041400" y="7607300"/>
                      <a:pt x="1066800" y="7734300"/>
                    </a:cubicBezTo>
                    <a:lnTo>
                      <a:pt x="1193800" y="8331200"/>
                    </a:lnTo>
                    <a:cubicBezTo>
                      <a:pt x="1193800" y="8343900"/>
                      <a:pt x="1181100" y="8343900"/>
                      <a:pt x="1181100" y="8356600"/>
                    </a:cubicBezTo>
                    <a:cubicBezTo>
                      <a:pt x="1168400" y="8369300"/>
                      <a:pt x="1168400" y="8369300"/>
                      <a:pt x="1155700" y="8369300"/>
                    </a:cubicBezTo>
                    <a:lnTo>
                      <a:pt x="1104900" y="8369300"/>
                    </a:lnTo>
                    <a:cubicBezTo>
                      <a:pt x="1028700" y="8369300"/>
                      <a:pt x="977900" y="8318500"/>
                      <a:pt x="965200" y="8255000"/>
                    </a:cubicBezTo>
                    <a:lnTo>
                      <a:pt x="876300" y="7861300"/>
                    </a:lnTo>
                    <a:lnTo>
                      <a:pt x="876300" y="9182100"/>
                    </a:lnTo>
                    <a:cubicBezTo>
                      <a:pt x="876300" y="9207500"/>
                      <a:pt x="863600" y="9220200"/>
                      <a:pt x="838200" y="9220200"/>
                    </a:cubicBezTo>
                    <a:lnTo>
                      <a:pt x="800100" y="9220200"/>
                    </a:lnTo>
                    <a:cubicBezTo>
                      <a:pt x="723900" y="9220200"/>
                      <a:pt x="660400" y="9156700"/>
                      <a:pt x="660400" y="9093200"/>
                    </a:cubicBezTo>
                    <a:lnTo>
                      <a:pt x="596900" y="8305800"/>
                    </a:lnTo>
                    <a:close/>
                    <a:moveTo>
                      <a:pt x="1714500" y="7175500"/>
                    </a:moveTo>
                    <a:cubicBezTo>
                      <a:pt x="1714500" y="7048500"/>
                      <a:pt x="1816100" y="6959600"/>
                      <a:pt x="1930400" y="6959600"/>
                    </a:cubicBezTo>
                    <a:cubicBezTo>
                      <a:pt x="2044700" y="6959600"/>
                      <a:pt x="2146300" y="7048500"/>
                      <a:pt x="2146300" y="7175500"/>
                    </a:cubicBezTo>
                    <a:lnTo>
                      <a:pt x="2146300" y="7239000"/>
                    </a:lnTo>
                    <a:cubicBezTo>
                      <a:pt x="2146300" y="7353300"/>
                      <a:pt x="2044700" y="7454900"/>
                      <a:pt x="1930400" y="7454900"/>
                    </a:cubicBezTo>
                    <a:cubicBezTo>
                      <a:pt x="1816100" y="7454900"/>
                      <a:pt x="1714500" y="7353300"/>
                      <a:pt x="1714500" y="7239000"/>
                    </a:cubicBezTo>
                    <a:lnTo>
                      <a:pt x="1714500" y="7175500"/>
                    </a:lnTo>
                    <a:close/>
                    <a:moveTo>
                      <a:pt x="1930400" y="8305800"/>
                    </a:moveTo>
                    <a:lnTo>
                      <a:pt x="1866900" y="9093200"/>
                    </a:lnTo>
                    <a:cubicBezTo>
                      <a:pt x="1866900" y="9156700"/>
                      <a:pt x="1803400" y="9220200"/>
                      <a:pt x="1727200" y="9220200"/>
                    </a:cubicBezTo>
                    <a:lnTo>
                      <a:pt x="1689100" y="9220200"/>
                    </a:lnTo>
                    <a:cubicBezTo>
                      <a:pt x="1663700" y="9220200"/>
                      <a:pt x="1651000" y="9207500"/>
                      <a:pt x="1651000" y="9182100"/>
                    </a:cubicBezTo>
                    <a:lnTo>
                      <a:pt x="1651000" y="7861300"/>
                    </a:lnTo>
                    <a:lnTo>
                      <a:pt x="1562100" y="8255000"/>
                    </a:lnTo>
                    <a:cubicBezTo>
                      <a:pt x="1549400" y="8318500"/>
                      <a:pt x="1498600" y="8369300"/>
                      <a:pt x="1422400" y="8369300"/>
                    </a:cubicBezTo>
                    <a:lnTo>
                      <a:pt x="1371600" y="8369300"/>
                    </a:lnTo>
                    <a:cubicBezTo>
                      <a:pt x="1358900" y="8369300"/>
                      <a:pt x="1358900" y="8369300"/>
                      <a:pt x="1346200" y="8356600"/>
                    </a:cubicBezTo>
                    <a:cubicBezTo>
                      <a:pt x="1346200" y="8343900"/>
                      <a:pt x="1333500" y="8343900"/>
                      <a:pt x="1333500" y="8331200"/>
                    </a:cubicBezTo>
                    <a:lnTo>
                      <a:pt x="1460500" y="7734300"/>
                    </a:lnTo>
                    <a:cubicBezTo>
                      <a:pt x="1485900" y="7607300"/>
                      <a:pt x="1600200" y="7518400"/>
                      <a:pt x="1714500" y="7518400"/>
                    </a:cubicBezTo>
                    <a:lnTo>
                      <a:pt x="2146300" y="7518400"/>
                    </a:lnTo>
                    <a:cubicBezTo>
                      <a:pt x="2260600" y="7518400"/>
                      <a:pt x="2374900" y="7607300"/>
                      <a:pt x="2400300" y="7734300"/>
                    </a:cubicBezTo>
                    <a:lnTo>
                      <a:pt x="2527300" y="8331200"/>
                    </a:lnTo>
                    <a:cubicBezTo>
                      <a:pt x="2527300" y="8343900"/>
                      <a:pt x="2514600" y="8343900"/>
                      <a:pt x="2514600" y="8356600"/>
                    </a:cubicBezTo>
                    <a:cubicBezTo>
                      <a:pt x="2501900" y="8369300"/>
                      <a:pt x="2501900" y="8369300"/>
                      <a:pt x="2489200" y="8369300"/>
                    </a:cubicBezTo>
                    <a:lnTo>
                      <a:pt x="2438400" y="8369300"/>
                    </a:lnTo>
                    <a:cubicBezTo>
                      <a:pt x="2362200" y="8369300"/>
                      <a:pt x="2311400" y="8318500"/>
                      <a:pt x="2298700" y="8255000"/>
                    </a:cubicBezTo>
                    <a:lnTo>
                      <a:pt x="2209800" y="7861300"/>
                    </a:lnTo>
                    <a:lnTo>
                      <a:pt x="2209800" y="9182100"/>
                    </a:lnTo>
                    <a:cubicBezTo>
                      <a:pt x="2209800" y="9207500"/>
                      <a:pt x="2197100" y="9220200"/>
                      <a:pt x="2171700" y="9220200"/>
                    </a:cubicBezTo>
                    <a:lnTo>
                      <a:pt x="2133600" y="9220200"/>
                    </a:lnTo>
                    <a:cubicBezTo>
                      <a:pt x="2057400" y="9220200"/>
                      <a:pt x="1993900" y="9156700"/>
                      <a:pt x="1993900" y="9093200"/>
                    </a:cubicBezTo>
                    <a:lnTo>
                      <a:pt x="1930400" y="8305800"/>
                    </a:lnTo>
                    <a:close/>
                    <a:moveTo>
                      <a:pt x="3048000" y="7175500"/>
                    </a:moveTo>
                    <a:cubicBezTo>
                      <a:pt x="3048000" y="7048500"/>
                      <a:pt x="3149600" y="6959600"/>
                      <a:pt x="3263900" y="6959600"/>
                    </a:cubicBezTo>
                    <a:cubicBezTo>
                      <a:pt x="3378200" y="6959600"/>
                      <a:pt x="3479800" y="7048500"/>
                      <a:pt x="3479800" y="7175500"/>
                    </a:cubicBezTo>
                    <a:lnTo>
                      <a:pt x="3479800" y="7239000"/>
                    </a:lnTo>
                    <a:cubicBezTo>
                      <a:pt x="3479800" y="7353300"/>
                      <a:pt x="3378200" y="7454900"/>
                      <a:pt x="3263900" y="7454900"/>
                    </a:cubicBezTo>
                    <a:cubicBezTo>
                      <a:pt x="3149600" y="7454900"/>
                      <a:pt x="3048000" y="7353300"/>
                      <a:pt x="3048000" y="7239000"/>
                    </a:cubicBezTo>
                    <a:lnTo>
                      <a:pt x="3048000" y="7175500"/>
                    </a:lnTo>
                    <a:close/>
                    <a:moveTo>
                      <a:pt x="3263900" y="8305800"/>
                    </a:moveTo>
                    <a:lnTo>
                      <a:pt x="3200400" y="9093200"/>
                    </a:lnTo>
                    <a:cubicBezTo>
                      <a:pt x="3200400" y="9156700"/>
                      <a:pt x="3136900" y="9220200"/>
                      <a:pt x="3060700" y="9220200"/>
                    </a:cubicBezTo>
                    <a:lnTo>
                      <a:pt x="3022600" y="9220200"/>
                    </a:lnTo>
                    <a:cubicBezTo>
                      <a:pt x="2997200" y="9220200"/>
                      <a:pt x="2984500" y="9207500"/>
                      <a:pt x="2984500" y="9182100"/>
                    </a:cubicBezTo>
                    <a:lnTo>
                      <a:pt x="2984500" y="7861300"/>
                    </a:lnTo>
                    <a:lnTo>
                      <a:pt x="2895600" y="8255000"/>
                    </a:lnTo>
                    <a:cubicBezTo>
                      <a:pt x="2882900" y="8318500"/>
                      <a:pt x="2832100" y="8369300"/>
                      <a:pt x="2755900" y="8369300"/>
                    </a:cubicBezTo>
                    <a:lnTo>
                      <a:pt x="2705100" y="8369300"/>
                    </a:lnTo>
                    <a:cubicBezTo>
                      <a:pt x="2692400" y="8369300"/>
                      <a:pt x="2692400" y="8369300"/>
                      <a:pt x="2679700" y="8356600"/>
                    </a:cubicBezTo>
                    <a:cubicBezTo>
                      <a:pt x="2679700" y="8343900"/>
                      <a:pt x="2667000" y="8343900"/>
                      <a:pt x="2667000" y="8331200"/>
                    </a:cubicBezTo>
                    <a:lnTo>
                      <a:pt x="2794000" y="7734300"/>
                    </a:lnTo>
                    <a:cubicBezTo>
                      <a:pt x="2819400" y="7607300"/>
                      <a:pt x="2933700" y="7518400"/>
                      <a:pt x="3048000" y="7518400"/>
                    </a:cubicBezTo>
                    <a:lnTo>
                      <a:pt x="3479800" y="7518400"/>
                    </a:lnTo>
                    <a:cubicBezTo>
                      <a:pt x="3594100" y="7518400"/>
                      <a:pt x="3708400" y="7607300"/>
                      <a:pt x="3733800" y="7734300"/>
                    </a:cubicBezTo>
                    <a:lnTo>
                      <a:pt x="3860800" y="8331200"/>
                    </a:lnTo>
                    <a:cubicBezTo>
                      <a:pt x="3860800" y="8343900"/>
                      <a:pt x="3848100" y="8343900"/>
                      <a:pt x="3848100" y="8356600"/>
                    </a:cubicBezTo>
                    <a:cubicBezTo>
                      <a:pt x="3835400" y="8369300"/>
                      <a:pt x="3835400" y="8369300"/>
                      <a:pt x="3822700" y="8369300"/>
                    </a:cubicBezTo>
                    <a:lnTo>
                      <a:pt x="3771900" y="8369300"/>
                    </a:lnTo>
                    <a:cubicBezTo>
                      <a:pt x="3695700" y="8369300"/>
                      <a:pt x="3644900" y="8318500"/>
                      <a:pt x="3632200" y="8255000"/>
                    </a:cubicBezTo>
                    <a:lnTo>
                      <a:pt x="3543300" y="7861300"/>
                    </a:lnTo>
                    <a:lnTo>
                      <a:pt x="3543300" y="9182100"/>
                    </a:lnTo>
                    <a:cubicBezTo>
                      <a:pt x="3543300" y="9207500"/>
                      <a:pt x="3530600" y="9220200"/>
                      <a:pt x="3505200" y="9220200"/>
                    </a:cubicBezTo>
                    <a:lnTo>
                      <a:pt x="3467100" y="9220200"/>
                    </a:lnTo>
                    <a:cubicBezTo>
                      <a:pt x="3390900" y="9220200"/>
                      <a:pt x="3327400" y="9156700"/>
                      <a:pt x="3327400" y="9093200"/>
                    </a:cubicBezTo>
                    <a:lnTo>
                      <a:pt x="3263900" y="8305800"/>
                    </a:lnTo>
                    <a:close/>
                    <a:moveTo>
                      <a:pt x="4381500" y="7175500"/>
                    </a:moveTo>
                    <a:cubicBezTo>
                      <a:pt x="4381500" y="7048500"/>
                      <a:pt x="4483100" y="6959600"/>
                      <a:pt x="4597400" y="6959600"/>
                    </a:cubicBezTo>
                    <a:cubicBezTo>
                      <a:pt x="4711700" y="6959600"/>
                      <a:pt x="4813300" y="7048500"/>
                      <a:pt x="4813300" y="7175500"/>
                    </a:cubicBezTo>
                    <a:lnTo>
                      <a:pt x="4813300" y="7239000"/>
                    </a:lnTo>
                    <a:cubicBezTo>
                      <a:pt x="4813300" y="7353300"/>
                      <a:pt x="4711700" y="7454900"/>
                      <a:pt x="4597400" y="7454900"/>
                    </a:cubicBezTo>
                    <a:cubicBezTo>
                      <a:pt x="4483100" y="7454900"/>
                      <a:pt x="4381500" y="7353300"/>
                      <a:pt x="4381500" y="7239000"/>
                    </a:cubicBezTo>
                    <a:lnTo>
                      <a:pt x="4381500" y="7175500"/>
                    </a:lnTo>
                    <a:close/>
                    <a:moveTo>
                      <a:pt x="4597400" y="8305800"/>
                    </a:moveTo>
                    <a:lnTo>
                      <a:pt x="4533900" y="9093200"/>
                    </a:lnTo>
                    <a:cubicBezTo>
                      <a:pt x="4533900" y="9156700"/>
                      <a:pt x="4470400" y="9220200"/>
                      <a:pt x="4394200" y="9220200"/>
                    </a:cubicBezTo>
                    <a:lnTo>
                      <a:pt x="4356100" y="9220200"/>
                    </a:lnTo>
                    <a:cubicBezTo>
                      <a:pt x="4330700" y="9220200"/>
                      <a:pt x="4318000" y="9207500"/>
                      <a:pt x="4318000" y="9182100"/>
                    </a:cubicBezTo>
                    <a:lnTo>
                      <a:pt x="4318000" y="7861300"/>
                    </a:lnTo>
                    <a:lnTo>
                      <a:pt x="4229100" y="8255000"/>
                    </a:lnTo>
                    <a:cubicBezTo>
                      <a:pt x="4216400" y="8318500"/>
                      <a:pt x="4165600" y="8369300"/>
                      <a:pt x="4089400" y="8369300"/>
                    </a:cubicBezTo>
                    <a:lnTo>
                      <a:pt x="4038600" y="8369300"/>
                    </a:lnTo>
                    <a:cubicBezTo>
                      <a:pt x="4025900" y="8369300"/>
                      <a:pt x="4025900" y="8369300"/>
                      <a:pt x="4013200" y="8356600"/>
                    </a:cubicBezTo>
                    <a:cubicBezTo>
                      <a:pt x="4013200" y="8343900"/>
                      <a:pt x="4000500" y="8343900"/>
                      <a:pt x="4000500" y="8331200"/>
                    </a:cubicBezTo>
                    <a:lnTo>
                      <a:pt x="4127500" y="7734300"/>
                    </a:lnTo>
                    <a:cubicBezTo>
                      <a:pt x="4152900" y="7607300"/>
                      <a:pt x="4267200" y="7518400"/>
                      <a:pt x="4381500" y="7518400"/>
                    </a:cubicBezTo>
                    <a:lnTo>
                      <a:pt x="4813300" y="7518400"/>
                    </a:lnTo>
                    <a:cubicBezTo>
                      <a:pt x="4927600" y="7518400"/>
                      <a:pt x="5041900" y="7607300"/>
                      <a:pt x="5067300" y="7734300"/>
                    </a:cubicBezTo>
                    <a:lnTo>
                      <a:pt x="5194300" y="8331200"/>
                    </a:lnTo>
                    <a:cubicBezTo>
                      <a:pt x="5194300" y="8343900"/>
                      <a:pt x="5181600" y="8343900"/>
                      <a:pt x="5181600" y="8356600"/>
                    </a:cubicBezTo>
                    <a:cubicBezTo>
                      <a:pt x="5168900" y="8369300"/>
                      <a:pt x="5168900" y="8369300"/>
                      <a:pt x="5156200" y="8369300"/>
                    </a:cubicBezTo>
                    <a:lnTo>
                      <a:pt x="5105400" y="8369300"/>
                    </a:lnTo>
                    <a:cubicBezTo>
                      <a:pt x="5029200" y="8369300"/>
                      <a:pt x="4978400" y="8318500"/>
                      <a:pt x="4965700" y="8255000"/>
                    </a:cubicBezTo>
                    <a:lnTo>
                      <a:pt x="4876800" y="7861300"/>
                    </a:lnTo>
                    <a:lnTo>
                      <a:pt x="4876800" y="9182100"/>
                    </a:lnTo>
                    <a:cubicBezTo>
                      <a:pt x="4876800" y="9207500"/>
                      <a:pt x="4864100" y="9220200"/>
                      <a:pt x="4838700" y="9220200"/>
                    </a:cubicBezTo>
                    <a:lnTo>
                      <a:pt x="4800600" y="9220200"/>
                    </a:lnTo>
                    <a:cubicBezTo>
                      <a:pt x="4724400" y="9220200"/>
                      <a:pt x="4660900" y="9156700"/>
                      <a:pt x="4660900" y="9093200"/>
                    </a:cubicBezTo>
                    <a:lnTo>
                      <a:pt x="4597400" y="8305800"/>
                    </a:lnTo>
                    <a:close/>
                    <a:moveTo>
                      <a:pt x="5715000" y="7175500"/>
                    </a:moveTo>
                    <a:cubicBezTo>
                      <a:pt x="5715000" y="7048500"/>
                      <a:pt x="5816600" y="6959600"/>
                      <a:pt x="5930900" y="6959600"/>
                    </a:cubicBezTo>
                    <a:cubicBezTo>
                      <a:pt x="6045200" y="6959600"/>
                      <a:pt x="6146800" y="7048500"/>
                      <a:pt x="6146800" y="7175500"/>
                    </a:cubicBezTo>
                    <a:lnTo>
                      <a:pt x="6146800" y="7239000"/>
                    </a:lnTo>
                    <a:cubicBezTo>
                      <a:pt x="6146800" y="7353300"/>
                      <a:pt x="6045200" y="7454900"/>
                      <a:pt x="5930900" y="7454900"/>
                    </a:cubicBezTo>
                    <a:cubicBezTo>
                      <a:pt x="5816600" y="7454900"/>
                      <a:pt x="5715000" y="7353300"/>
                      <a:pt x="5715000" y="7239000"/>
                    </a:cubicBezTo>
                    <a:lnTo>
                      <a:pt x="5715000" y="7175500"/>
                    </a:lnTo>
                    <a:close/>
                    <a:moveTo>
                      <a:pt x="5930900" y="8305800"/>
                    </a:moveTo>
                    <a:lnTo>
                      <a:pt x="5867400" y="9093200"/>
                    </a:lnTo>
                    <a:cubicBezTo>
                      <a:pt x="5867400" y="9156700"/>
                      <a:pt x="5803900" y="9220200"/>
                      <a:pt x="5727700" y="9220200"/>
                    </a:cubicBezTo>
                    <a:lnTo>
                      <a:pt x="5689600" y="9220200"/>
                    </a:lnTo>
                    <a:cubicBezTo>
                      <a:pt x="5664200" y="9220200"/>
                      <a:pt x="5651500" y="9207500"/>
                      <a:pt x="5651500" y="9182100"/>
                    </a:cubicBezTo>
                    <a:lnTo>
                      <a:pt x="5651500" y="7861300"/>
                    </a:lnTo>
                    <a:lnTo>
                      <a:pt x="5562600" y="8255000"/>
                    </a:lnTo>
                    <a:cubicBezTo>
                      <a:pt x="5549900" y="8318500"/>
                      <a:pt x="5499100" y="8369300"/>
                      <a:pt x="5422900" y="8369300"/>
                    </a:cubicBezTo>
                    <a:lnTo>
                      <a:pt x="5372100" y="8369300"/>
                    </a:lnTo>
                    <a:cubicBezTo>
                      <a:pt x="5359400" y="8369300"/>
                      <a:pt x="5359400" y="8369300"/>
                      <a:pt x="5346700" y="8356600"/>
                    </a:cubicBezTo>
                    <a:cubicBezTo>
                      <a:pt x="5346700" y="8343900"/>
                      <a:pt x="5334000" y="8343900"/>
                      <a:pt x="5334000" y="8331200"/>
                    </a:cubicBezTo>
                    <a:lnTo>
                      <a:pt x="5461000" y="7734300"/>
                    </a:lnTo>
                    <a:cubicBezTo>
                      <a:pt x="5486400" y="7607300"/>
                      <a:pt x="5600700" y="7518400"/>
                      <a:pt x="5715000" y="7518400"/>
                    </a:cubicBezTo>
                    <a:lnTo>
                      <a:pt x="6146800" y="7518400"/>
                    </a:lnTo>
                    <a:cubicBezTo>
                      <a:pt x="6261100" y="7518400"/>
                      <a:pt x="6375400" y="7607300"/>
                      <a:pt x="6400800" y="7734300"/>
                    </a:cubicBezTo>
                    <a:lnTo>
                      <a:pt x="6527800" y="8331200"/>
                    </a:lnTo>
                    <a:cubicBezTo>
                      <a:pt x="6527800" y="8343900"/>
                      <a:pt x="6515100" y="8343900"/>
                      <a:pt x="6515100" y="8356600"/>
                    </a:cubicBezTo>
                    <a:cubicBezTo>
                      <a:pt x="6502400" y="8369300"/>
                      <a:pt x="6502400" y="8369300"/>
                      <a:pt x="6489700" y="8369300"/>
                    </a:cubicBezTo>
                    <a:lnTo>
                      <a:pt x="6438900" y="8369300"/>
                    </a:lnTo>
                    <a:cubicBezTo>
                      <a:pt x="6362700" y="8369300"/>
                      <a:pt x="6311900" y="8318500"/>
                      <a:pt x="6299200" y="8255000"/>
                    </a:cubicBezTo>
                    <a:lnTo>
                      <a:pt x="6210300" y="7861300"/>
                    </a:lnTo>
                    <a:lnTo>
                      <a:pt x="6210300" y="9182100"/>
                    </a:lnTo>
                    <a:cubicBezTo>
                      <a:pt x="6210300" y="9207500"/>
                      <a:pt x="6197600" y="9220200"/>
                      <a:pt x="6172200" y="9220200"/>
                    </a:cubicBezTo>
                    <a:lnTo>
                      <a:pt x="6134100" y="9220200"/>
                    </a:lnTo>
                    <a:cubicBezTo>
                      <a:pt x="6057900" y="9220200"/>
                      <a:pt x="5994400" y="9156700"/>
                      <a:pt x="5994400" y="9093200"/>
                    </a:cubicBezTo>
                    <a:lnTo>
                      <a:pt x="5930900" y="8305800"/>
                    </a:lnTo>
                    <a:close/>
                    <a:moveTo>
                      <a:pt x="7048500" y="7175500"/>
                    </a:moveTo>
                    <a:cubicBezTo>
                      <a:pt x="7048500" y="7048500"/>
                      <a:pt x="7150100" y="6959600"/>
                      <a:pt x="7264400" y="6959600"/>
                    </a:cubicBezTo>
                    <a:cubicBezTo>
                      <a:pt x="7378700" y="6959600"/>
                      <a:pt x="7480300" y="7048500"/>
                      <a:pt x="7480300" y="7175500"/>
                    </a:cubicBezTo>
                    <a:lnTo>
                      <a:pt x="7480300" y="7239000"/>
                    </a:lnTo>
                    <a:cubicBezTo>
                      <a:pt x="7480300" y="7353300"/>
                      <a:pt x="7378700" y="7454900"/>
                      <a:pt x="7264400" y="7454900"/>
                    </a:cubicBezTo>
                    <a:cubicBezTo>
                      <a:pt x="7150100" y="7454900"/>
                      <a:pt x="7048500" y="7353300"/>
                      <a:pt x="7048500" y="7239000"/>
                    </a:cubicBezTo>
                    <a:lnTo>
                      <a:pt x="7048500" y="7175500"/>
                    </a:lnTo>
                    <a:close/>
                    <a:moveTo>
                      <a:pt x="7264400" y="8305800"/>
                    </a:moveTo>
                    <a:lnTo>
                      <a:pt x="7200900" y="9093200"/>
                    </a:lnTo>
                    <a:cubicBezTo>
                      <a:pt x="7200900" y="9156700"/>
                      <a:pt x="7137400" y="9220200"/>
                      <a:pt x="7061200" y="9220200"/>
                    </a:cubicBezTo>
                    <a:lnTo>
                      <a:pt x="7023100" y="9220200"/>
                    </a:lnTo>
                    <a:cubicBezTo>
                      <a:pt x="6997700" y="9220200"/>
                      <a:pt x="6985000" y="9207500"/>
                      <a:pt x="6985000" y="9182100"/>
                    </a:cubicBezTo>
                    <a:lnTo>
                      <a:pt x="6985000" y="7861300"/>
                    </a:lnTo>
                    <a:lnTo>
                      <a:pt x="6896100" y="8255000"/>
                    </a:lnTo>
                    <a:cubicBezTo>
                      <a:pt x="6883400" y="8318500"/>
                      <a:pt x="6832600" y="8369300"/>
                      <a:pt x="6756400" y="8369300"/>
                    </a:cubicBezTo>
                    <a:lnTo>
                      <a:pt x="6705600" y="8369300"/>
                    </a:lnTo>
                    <a:cubicBezTo>
                      <a:pt x="6692900" y="8369300"/>
                      <a:pt x="6692900" y="8369300"/>
                      <a:pt x="6680200" y="8356600"/>
                    </a:cubicBezTo>
                    <a:cubicBezTo>
                      <a:pt x="6680200" y="8343900"/>
                      <a:pt x="6667500" y="8343900"/>
                      <a:pt x="6667500" y="8331200"/>
                    </a:cubicBezTo>
                    <a:lnTo>
                      <a:pt x="6794500" y="7734300"/>
                    </a:lnTo>
                    <a:cubicBezTo>
                      <a:pt x="6819900" y="7607300"/>
                      <a:pt x="6934200" y="7518400"/>
                      <a:pt x="7048500" y="7518400"/>
                    </a:cubicBezTo>
                    <a:lnTo>
                      <a:pt x="7480300" y="7518400"/>
                    </a:lnTo>
                    <a:cubicBezTo>
                      <a:pt x="7594600" y="7518400"/>
                      <a:pt x="7708900" y="7607300"/>
                      <a:pt x="7734300" y="7734300"/>
                    </a:cubicBezTo>
                    <a:lnTo>
                      <a:pt x="7861300" y="8331200"/>
                    </a:lnTo>
                    <a:cubicBezTo>
                      <a:pt x="7861300" y="8343900"/>
                      <a:pt x="7848600" y="8343900"/>
                      <a:pt x="7848600" y="8356600"/>
                    </a:cubicBezTo>
                    <a:cubicBezTo>
                      <a:pt x="7835900" y="8369300"/>
                      <a:pt x="7835900" y="8369300"/>
                      <a:pt x="7823200" y="8369300"/>
                    </a:cubicBezTo>
                    <a:lnTo>
                      <a:pt x="7772400" y="8369300"/>
                    </a:lnTo>
                    <a:cubicBezTo>
                      <a:pt x="7696200" y="8369300"/>
                      <a:pt x="7645400" y="8318500"/>
                      <a:pt x="7632700" y="8255000"/>
                    </a:cubicBezTo>
                    <a:lnTo>
                      <a:pt x="7543800" y="7861300"/>
                    </a:lnTo>
                    <a:lnTo>
                      <a:pt x="7543800" y="9182100"/>
                    </a:lnTo>
                    <a:cubicBezTo>
                      <a:pt x="7543800" y="9207500"/>
                      <a:pt x="7531100" y="9220200"/>
                      <a:pt x="7505700" y="9220200"/>
                    </a:cubicBezTo>
                    <a:lnTo>
                      <a:pt x="7467600" y="9220200"/>
                    </a:lnTo>
                    <a:cubicBezTo>
                      <a:pt x="7391400" y="9220200"/>
                      <a:pt x="7327900" y="9156700"/>
                      <a:pt x="7327900" y="9093200"/>
                    </a:cubicBezTo>
                    <a:lnTo>
                      <a:pt x="7264400" y="8305800"/>
                    </a:lnTo>
                    <a:close/>
                    <a:moveTo>
                      <a:pt x="8382000" y="7175500"/>
                    </a:moveTo>
                    <a:cubicBezTo>
                      <a:pt x="8382000" y="7048500"/>
                      <a:pt x="8483600" y="6959600"/>
                      <a:pt x="8597900" y="6959600"/>
                    </a:cubicBezTo>
                    <a:cubicBezTo>
                      <a:pt x="8712200" y="6959600"/>
                      <a:pt x="8813800" y="7048500"/>
                      <a:pt x="8813800" y="7175500"/>
                    </a:cubicBezTo>
                    <a:lnTo>
                      <a:pt x="8813800" y="7239000"/>
                    </a:lnTo>
                    <a:cubicBezTo>
                      <a:pt x="8813800" y="7353300"/>
                      <a:pt x="8712200" y="7454900"/>
                      <a:pt x="8597900" y="7454900"/>
                    </a:cubicBezTo>
                    <a:cubicBezTo>
                      <a:pt x="8483600" y="7454900"/>
                      <a:pt x="8382000" y="7353300"/>
                      <a:pt x="8382000" y="7239000"/>
                    </a:cubicBezTo>
                    <a:lnTo>
                      <a:pt x="8382000" y="7175500"/>
                    </a:lnTo>
                    <a:close/>
                    <a:moveTo>
                      <a:pt x="8597900" y="8305800"/>
                    </a:moveTo>
                    <a:lnTo>
                      <a:pt x="8534400" y="9093200"/>
                    </a:lnTo>
                    <a:cubicBezTo>
                      <a:pt x="8534400" y="9156700"/>
                      <a:pt x="8470900" y="9220200"/>
                      <a:pt x="8394700" y="9220200"/>
                    </a:cubicBezTo>
                    <a:lnTo>
                      <a:pt x="8356600" y="9220200"/>
                    </a:lnTo>
                    <a:cubicBezTo>
                      <a:pt x="8331200" y="9220200"/>
                      <a:pt x="8318500" y="9207500"/>
                      <a:pt x="8318500" y="9182100"/>
                    </a:cubicBezTo>
                    <a:lnTo>
                      <a:pt x="8318500" y="7861300"/>
                    </a:lnTo>
                    <a:lnTo>
                      <a:pt x="8229600" y="8255000"/>
                    </a:lnTo>
                    <a:cubicBezTo>
                      <a:pt x="8216900" y="8318500"/>
                      <a:pt x="8166100" y="8369300"/>
                      <a:pt x="8089900" y="8369300"/>
                    </a:cubicBezTo>
                    <a:lnTo>
                      <a:pt x="8039100" y="8369300"/>
                    </a:lnTo>
                    <a:cubicBezTo>
                      <a:pt x="8026400" y="8369300"/>
                      <a:pt x="8026400" y="8369300"/>
                      <a:pt x="8013700" y="8356600"/>
                    </a:cubicBezTo>
                    <a:cubicBezTo>
                      <a:pt x="8013700" y="8343900"/>
                      <a:pt x="8001000" y="8343900"/>
                      <a:pt x="8001000" y="8331200"/>
                    </a:cubicBezTo>
                    <a:lnTo>
                      <a:pt x="8128000" y="7734300"/>
                    </a:lnTo>
                    <a:cubicBezTo>
                      <a:pt x="8153400" y="7607300"/>
                      <a:pt x="8267700" y="7518400"/>
                      <a:pt x="8382000" y="7518400"/>
                    </a:cubicBezTo>
                    <a:lnTo>
                      <a:pt x="8813800" y="7518400"/>
                    </a:lnTo>
                    <a:cubicBezTo>
                      <a:pt x="8928100" y="7518400"/>
                      <a:pt x="9042400" y="7607300"/>
                      <a:pt x="9067800" y="7734300"/>
                    </a:cubicBezTo>
                    <a:lnTo>
                      <a:pt x="9194800" y="8331200"/>
                    </a:lnTo>
                    <a:cubicBezTo>
                      <a:pt x="9194800" y="8343900"/>
                      <a:pt x="9182100" y="8343900"/>
                      <a:pt x="9182100" y="8356600"/>
                    </a:cubicBezTo>
                    <a:cubicBezTo>
                      <a:pt x="9169400" y="8369300"/>
                      <a:pt x="9169400" y="8369300"/>
                      <a:pt x="9156700" y="8369300"/>
                    </a:cubicBezTo>
                    <a:lnTo>
                      <a:pt x="9105900" y="8369300"/>
                    </a:lnTo>
                    <a:cubicBezTo>
                      <a:pt x="9029700" y="8369300"/>
                      <a:pt x="8978900" y="8318500"/>
                      <a:pt x="8966200" y="8255000"/>
                    </a:cubicBezTo>
                    <a:lnTo>
                      <a:pt x="8877300" y="7861300"/>
                    </a:lnTo>
                    <a:lnTo>
                      <a:pt x="8877300" y="9182100"/>
                    </a:lnTo>
                    <a:cubicBezTo>
                      <a:pt x="8877300" y="9207500"/>
                      <a:pt x="8864600" y="9220200"/>
                      <a:pt x="8839200" y="9220200"/>
                    </a:cubicBezTo>
                    <a:lnTo>
                      <a:pt x="8801100" y="9220200"/>
                    </a:lnTo>
                    <a:cubicBezTo>
                      <a:pt x="8724900" y="9220200"/>
                      <a:pt x="8661400" y="9156700"/>
                      <a:pt x="8661400" y="9093200"/>
                    </a:cubicBezTo>
                    <a:lnTo>
                      <a:pt x="8597900" y="8305800"/>
                    </a:lnTo>
                    <a:close/>
                    <a:moveTo>
                      <a:pt x="9715500" y="7175500"/>
                    </a:moveTo>
                    <a:cubicBezTo>
                      <a:pt x="9715500" y="7048500"/>
                      <a:pt x="9817100" y="6959600"/>
                      <a:pt x="9931400" y="6959600"/>
                    </a:cubicBezTo>
                    <a:cubicBezTo>
                      <a:pt x="10045700" y="6959600"/>
                      <a:pt x="10147300" y="7048500"/>
                      <a:pt x="10147300" y="7175500"/>
                    </a:cubicBezTo>
                    <a:lnTo>
                      <a:pt x="10147300" y="7239000"/>
                    </a:lnTo>
                    <a:cubicBezTo>
                      <a:pt x="10147300" y="7353300"/>
                      <a:pt x="10045700" y="7454900"/>
                      <a:pt x="9931400" y="7454900"/>
                    </a:cubicBezTo>
                    <a:cubicBezTo>
                      <a:pt x="9817100" y="7454900"/>
                      <a:pt x="9715500" y="7353300"/>
                      <a:pt x="9715500" y="7239000"/>
                    </a:cubicBezTo>
                    <a:lnTo>
                      <a:pt x="9715500" y="7175500"/>
                    </a:lnTo>
                    <a:close/>
                    <a:moveTo>
                      <a:pt x="9931400" y="8305800"/>
                    </a:moveTo>
                    <a:lnTo>
                      <a:pt x="9867900" y="9093200"/>
                    </a:lnTo>
                    <a:cubicBezTo>
                      <a:pt x="9867900" y="9156700"/>
                      <a:pt x="9804400" y="9220200"/>
                      <a:pt x="9728200" y="9220200"/>
                    </a:cubicBezTo>
                    <a:lnTo>
                      <a:pt x="9690100" y="9220200"/>
                    </a:lnTo>
                    <a:cubicBezTo>
                      <a:pt x="9664700" y="9220200"/>
                      <a:pt x="9652000" y="9207500"/>
                      <a:pt x="9652000" y="9182100"/>
                    </a:cubicBezTo>
                    <a:lnTo>
                      <a:pt x="9652000" y="7861300"/>
                    </a:lnTo>
                    <a:lnTo>
                      <a:pt x="9563100" y="8255000"/>
                    </a:lnTo>
                    <a:cubicBezTo>
                      <a:pt x="9550400" y="8318500"/>
                      <a:pt x="9499600" y="8369300"/>
                      <a:pt x="9423400" y="8369300"/>
                    </a:cubicBezTo>
                    <a:lnTo>
                      <a:pt x="9372600" y="8369300"/>
                    </a:lnTo>
                    <a:cubicBezTo>
                      <a:pt x="9359900" y="8369300"/>
                      <a:pt x="9359900" y="8369300"/>
                      <a:pt x="9347200" y="8356600"/>
                    </a:cubicBezTo>
                    <a:cubicBezTo>
                      <a:pt x="9347200" y="8343900"/>
                      <a:pt x="9334500" y="8343900"/>
                      <a:pt x="9334500" y="8331200"/>
                    </a:cubicBezTo>
                    <a:lnTo>
                      <a:pt x="9461500" y="7734300"/>
                    </a:lnTo>
                    <a:cubicBezTo>
                      <a:pt x="9486900" y="7607300"/>
                      <a:pt x="9601200" y="7518400"/>
                      <a:pt x="9715500" y="7518400"/>
                    </a:cubicBezTo>
                    <a:lnTo>
                      <a:pt x="10147300" y="7518400"/>
                    </a:lnTo>
                    <a:cubicBezTo>
                      <a:pt x="10261600" y="7518400"/>
                      <a:pt x="10375900" y="7607300"/>
                      <a:pt x="10401300" y="7734300"/>
                    </a:cubicBezTo>
                    <a:lnTo>
                      <a:pt x="10528300" y="8331200"/>
                    </a:lnTo>
                    <a:cubicBezTo>
                      <a:pt x="10528300" y="8343900"/>
                      <a:pt x="10515600" y="8343900"/>
                      <a:pt x="10515600" y="8356600"/>
                    </a:cubicBezTo>
                    <a:cubicBezTo>
                      <a:pt x="10502900" y="8369300"/>
                      <a:pt x="10502900" y="8369300"/>
                      <a:pt x="10490200" y="8369300"/>
                    </a:cubicBezTo>
                    <a:lnTo>
                      <a:pt x="10439400" y="8369300"/>
                    </a:lnTo>
                    <a:cubicBezTo>
                      <a:pt x="10363200" y="8369300"/>
                      <a:pt x="10312400" y="8318500"/>
                      <a:pt x="10299700" y="8255000"/>
                    </a:cubicBezTo>
                    <a:lnTo>
                      <a:pt x="10210800" y="7861300"/>
                    </a:lnTo>
                    <a:lnTo>
                      <a:pt x="10210800" y="9182100"/>
                    </a:lnTo>
                    <a:cubicBezTo>
                      <a:pt x="10210800" y="9207500"/>
                      <a:pt x="10198100" y="9220200"/>
                      <a:pt x="10172700" y="9220200"/>
                    </a:cubicBezTo>
                    <a:lnTo>
                      <a:pt x="10134600" y="9220200"/>
                    </a:lnTo>
                    <a:cubicBezTo>
                      <a:pt x="10058400" y="9220200"/>
                      <a:pt x="9994900" y="9156700"/>
                      <a:pt x="9994900" y="9093200"/>
                    </a:cubicBezTo>
                    <a:lnTo>
                      <a:pt x="9931400" y="8305800"/>
                    </a:lnTo>
                    <a:close/>
                    <a:moveTo>
                      <a:pt x="11049000" y="7175500"/>
                    </a:moveTo>
                    <a:cubicBezTo>
                      <a:pt x="11049000" y="7048500"/>
                      <a:pt x="11150600" y="6959600"/>
                      <a:pt x="11264900" y="6959600"/>
                    </a:cubicBezTo>
                    <a:cubicBezTo>
                      <a:pt x="11379200" y="6959600"/>
                      <a:pt x="11480800" y="7048500"/>
                      <a:pt x="11480800" y="7175500"/>
                    </a:cubicBezTo>
                    <a:lnTo>
                      <a:pt x="11480800" y="7239000"/>
                    </a:lnTo>
                    <a:cubicBezTo>
                      <a:pt x="11480800" y="7353300"/>
                      <a:pt x="11379200" y="7454900"/>
                      <a:pt x="11264900" y="7454900"/>
                    </a:cubicBezTo>
                    <a:cubicBezTo>
                      <a:pt x="11150600" y="7454900"/>
                      <a:pt x="11049000" y="7353300"/>
                      <a:pt x="11049000" y="7239000"/>
                    </a:cubicBezTo>
                    <a:lnTo>
                      <a:pt x="11049000" y="7175500"/>
                    </a:lnTo>
                    <a:close/>
                    <a:moveTo>
                      <a:pt x="11264900" y="8305800"/>
                    </a:moveTo>
                    <a:lnTo>
                      <a:pt x="11201400" y="9093200"/>
                    </a:lnTo>
                    <a:cubicBezTo>
                      <a:pt x="11201400" y="9156700"/>
                      <a:pt x="11137900" y="9220200"/>
                      <a:pt x="11061700" y="9220200"/>
                    </a:cubicBezTo>
                    <a:lnTo>
                      <a:pt x="11023600" y="9220200"/>
                    </a:lnTo>
                    <a:cubicBezTo>
                      <a:pt x="10998200" y="9220200"/>
                      <a:pt x="10985500" y="9207500"/>
                      <a:pt x="10985500" y="9182100"/>
                    </a:cubicBezTo>
                    <a:lnTo>
                      <a:pt x="10985500" y="7861300"/>
                    </a:lnTo>
                    <a:lnTo>
                      <a:pt x="10896600" y="8255000"/>
                    </a:lnTo>
                    <a:cubicBezTo>
                      <a:pt x="10883900" y="8318500"/>
                      <a:pt x="10833100" y="8369300"/>
                      <a:pt x="10756900" y="8369300"/>
                    </a:cubicBezTo>
                    <a:lnTo>
                      <a:pt x="10706100" y="8369300"/>
                    </a:lnTo>
                    <a:cubicBezTo>
                      <a:pt x="10693400" y="8369300"/>
                      <a:pt x="10693400" y="8369300"/>
                      <a:pt x="10680700" y="8356600"/>
                    </a:cubicBezTo>
                    <a:cubicBezTo>
                      <a:pt x="10680700" y="8343900"/>
                      <a:pt x="10668000" y="8343900"/>
                      <a:pt x="10668000" y="8331200"/>
                    </a:cubicBezTo>
                    <a:lnTo>
                      <a:pt x="10795000" y="7734300"/>
                    </a:lnTo>
                    <a:cubicBezTo>
                      <a:pt x="10820400" y="7607300"/>
                      <a:pt x="10934700" y="7518400"/>
                      <a:pt x="11049000" y="7518400"/>
                    </a:cubicBezTo>
                    <a:lnTo>
                      <a:pt x="11480800" y="7518400"/>
                    </a:lnTo>
                    <a:cubicBezTo>
                      <a:pt x="11595100" y="7518400"/>
                      <a:pt x="11709400" y="7607300"/>
                      <a:pt x="11734800" y="7734300"/>
                    </a:cubicBezTo>
                    <a:lnTo>
                      <a:pt x="11861800" y="8331200"/>
                    </a:lnTo>
                    <a:cubicBezTo>
                      <a:pt x="11861800" y="8343900"/>
                      <a:pt x="11849100" y="8343900"/>
                      <a:pt x="11849100" y="8356600"/>
                    </a:cubicBezTo>
                    <a:cubicBezTo>
                      <a:pt x="11836400" y="8369300"/>
                      <a:pt x="11836400" y="8369300"/>
                      <a:pt x="11823700" y="8369300"/>
                    </a:cubicBezTo>
                    <a:lnTo>
                      <a:pt x="11772900" y="8369300"/>
                    </a:lnTo>
                    <a:cubicBezTo>
                      <a:pt x="11696700" y="8369300"/>
                      <a:pt x="11645900" y="8318500"/>
                      <a:pt x="11633200" y="8255000"/>
                    </a:cubicBezTo>
                    <a:lnTo>
                      <a:pt x="11544300" y="7861300"/>
                    </a:lnTo>
                    <a:lnTo>
                      <a:pt x="11544300" y="9182100"/>
                    </a:lnTo>
                    <a:cubicBezTo>
                      <a:pt x="11544300" y="9207500"/>
                      <a:pt x="11531600" y="9220200"/>
                      <a:pt x="11506200" y="9220200"/>
                    </a:cubicBezTo>
                    <a:lnTo>
                      <a:pt x="11468100" y="9220200"/>
                    </a:lnTo>
                    <a:cubicBezTo>
                      <a:pt x="11391900" y="9220200"/>
                      <a:pt x="11328400" y="9156700"/>
                      <a:pt x="11328400" y="9093200"/>
                    </a:cubicBezTo>
                    <a:lnTo>
                      <a:pt x="11264900" y="8305800"/>
                    </a:lnTo>
                    <a:close/>
                    <a:moveTo>
                      <a:pt x="12382500" y="7175500"/>
                    </a:moveTo>
                    <a:cubicBezTo>
                      <a:pt x="12382500" y="7048500"/>
                      <a:pt x="12484100" y="6959600"/>
                      <a:pt x="12598400" y="6959600"/>
                    </a:cubicBezTo>
                    <a:cubicBezTo>
                      <a:pt x="12712700" y="6959600"/>
                      <a:pt x="12814300" y="7048500"/>
                      <a:pt x="12814300" y="7175500"/>
                    </a:cubicBezTo>
                    <a:lnTo>
                      <a:pt x="12814300" y="7239000"/>
                    </a:lnTo>
                    <a:cubicBezTo>
                      <a:pt x="12814300" y="7353300"/>
                      <a:pt x="12712700" y="7454900"/>
                      <a:pt x="12598400" y="7454900"/>
                    </a:cubicBezTo>
                    <a:cubicBezTo>
                      <a:pt x="12484100" y="7454900"/>
                      <a:pt x="12382500" y="7353300"/>
                      <a:pt x="12382500" y="7239000"/>
                    </a:cubicBezTo>
                    <a:lnTo>
                      <a:pt x="12382500" y="7175500"/>
                    </a:lnTo>
                    <a:close/>
                    <a:moveTo>
                      <a:pt x="12598400" y="8305800"/>
                    </a:moveTo>
                    <a:lnTo>
                      <a:pt x="12534900" y="9093200"/>
                    </a:lnTo>
                    <a:cubicBezTo>
                      <a:pt x="12534900" y="9156700"/>
                      <a:pt x="12471400" y="9220200"/>
                      <a:pt x="12395200" y="9220200"/>
                    </a:cubicBezTo>
                    <a:lnTo>
                      <a:pt x="12357100" y="9220200"/>
                    </a:lnTo>
                    <a:cubicBezTo>
                      <a:pt x="12331700" y="9220200"/>
                      <a:pt x="12319000" y="9207500"/>
                      <a:pt x="12319000" y="9182100"/>
                    </a:cubicBezTo>
                    <a:lnTo>
                      <a:pt x="12319000" y="7861300"/>
                    </a:lnTo>
                    <a:lnTo>
                      <a:pt x="12230100" y="8255000"/>
                    </a:lnTo>
                    <a:cubicBezTo>
                      <a:pt x="12217400" y="8318500"/>
                      <a:pt x="12166600" y="8369300"/>
                      <a:pt x="12090400" y="8369300"/>
                    </a:cubicBezTo>
                    <a:lnTo>
                      <a:pt x="12039600" y="8369300"/>
                    </a:lnTo>
                    <a:cubicBezTo>
                      <a:pt x="12026900" y="8369300"/>
                      <a:pt x="12026900" y="8369300"/>
                      <a:pt x="12014200" y="8356600"/>
                    </a:cubicBezTo>
                    <a:cubicBezTo>
                      <a:pt x="12014200" y="8343900"/>
                      <a:pt x="12001500" y="8343900"/>
                      <a:pt x="12001500" y="8331200"/>
                    </a:cubicBezTo>
                    <a:lnTo>
                      <a:pt x="12128500" y="7734300"/>
                    </a:lnTo>
                    <a:cubicBezTo>
                      <a:pt x="12153900" y="7607300"/>
                      <a:pt x="12268200" y="7518400"/>
                      <a:pt x="12382500" y="7518400"/>
                    </a:cubicBezTo>
                    <a:lnTo>
                      <a:pt x="12814300" y="7518400"/>
                    </a:lnTo>
                    <a:cubicBezTo>
                      <a:pt x="12928600" y="7518400"/>
                      <a:pt x="13042900" y="7607300"/>
                      <a:pt x="13068300" y="7734300"/>
                    </a:cubicBezTo>
                    <a:lnTo>
                      <a:pt x="13195300" y="8331200"/>
                    </a:lnTo>
                    <a:cubicBezTo>
                      <a:pt x="13195300" y="8343900"/>
                      <a:pt x="13182600" y="8343900"/>
                      <a:pt x="13182600" y="8356600"/>
                    </a:cubicBezTo>
                    <a:cubicBezTo>
                      <a:pt x="13169900" y="8369300"/>
                      <a:pt x="13169900" y="8369300"/>
                      <a:pt x="13157200" y="8369300"/>
                    </a:cubicBezTo>
                    <a:lnTo>
                      <a:pt x="13106400" y="8369300"/>
                    </a:lnTo>
                    <a:cubicBezTo>
                      <a:pt x="13030200" y="8369300"/>
                      <a:pt x="12979400" y="8318500"/>
                      <a:pt x="12966700" y="8255000"/>
                    </a:cubicBezTo>
                    <a:lnTo>
                      <a:pt x="12877800" y="7861300"/>
                    </a:lnTo>
                    <a:lnTo>
                      <a:pt x="12877800" y="9182100"/>
                    </a:lnTo>
                    <a:cubicBezTo>
                      <a:pt x="12877800" y="9207500"/>
                      <a:pt x="12865100" y="9220200"/>
                      <a:pt x="12839700" y="9220200"/>
                    </a:cubicBezTo>
                    <a:lnTo>
                      <a:pt x="12801600" y="9220200"/>
                    </a:lnTo>
                    <a:cubicBezTo>
                      <a:pt x="12725400" y="9220200"/>
                      <a:pt x="12661900" y="9156700"/>
                      <a:pt x="12661900" y="9093200"/>
                    </a:cubicBezTo>
                    <a:lnTo>
                      <a:pt x="12598400" y="8305800"/>
                    </a:lnTo>
                    <a:close/>
                    <a:moveTo>
                      <a:pt x="381000" y="9499600"/>
                    </a:moveTo>
                    <a:cubicBezTo>
                      <a:pt x="381000" y="9372600"/>
                      <a:pt x="482600" y="9283700"/>
                      <a:pt x="596900" y="9283700"/>
                    </a:cubicBezTo>
                    <a:cubicBezTo>
                      <a:pt x="711200" y="9283700"/>
                      <a:pt x="812800" y="9372600"/>
                      <a:pt x="812800" y="9499600"/>
                    </a:cubicBezTo>
                    <a:lnTo>
                      <a:pt x="812800" y="9563100"/>
                    </a:lnTo>
                    <a:cubicBezTo>
                      <a:pt x="812800" y="9677400"/>
                      <a:pt x="711200" y="9779000"/>
                      <a:pt x="596900" y="9779000"/>
                    </a:cubicBezTo>
                    <a:cubicBezTo>
                      <a:pt x="482600" y="9779000"/>
                      <a:pt x="381000" y="9677400"/>
                      <a:pt x="381000" y="9563100"/>
                    </a:cubicBezTo>
                    <a:lnTo>
                      <a:pt x="381000" y="9499600"/>
                    </a:lnTo>
                    <a:close/>
                    <a:moveTo>
                      <a:pt x="596900" y="10629900"/>
                    </a:moveTo>
                    <a:lnTo>
                      <a:pt x="533400" y="11417300"/>
                    </a:lnTo>
                    <a:cubicBezTo>
                      <a:pt x="533400" y="11480800"/>
                      <a:pt x="469900" y="11544300"/>
                      <a:pt x="393700" y="11544300"/>
                    </a:cubicBezTo>
                    <a:lnTo>
                      <a:pt x="355600" y="11544300"/>
                    </a:lnTo>
                    <a:cubicBezTo>
                      <a:pt x="330200" y="11544300"/>
                      <a:pt x="317500" y="11531600"/>
                      <a:pt x="317500" y="11506200"/>
                    </a:cubicBezTo>
                    <a:lnTo>
                      <a:pt x="317500" y="10185400"/>
                    </a:lnTo>
                    <a:lnTo>
                      <a:pt x="228600" y="10579100"/>
                    </a:lnTo>
                    <a:cubicBezTo>
                      <a:pt x="215900" y="10642600"/>
                      <a:pt x="165100" y="10693400"/>
                      <a:pt x="88900" y="10693400"/>
                    </a:cubicBezTo>
                    <a:lnTo>
                      <a:pt x="38100" y="10693400"/>
                    </a:lnTo>
                    <a:cubicBezTo>
                      <a:pt x="25400" y="10693400"/>
                      <a:pt x="25400" y="10693400"/>
                      <a:pt x="12700" y="10680700"/>
                    </a:cubicBezTo>
                    <a:cubicBezTo>
                      <a:pt x="12700" y="10668000"/>
                      <a:pt x="0" y="10668000"/>
                      <a:pt x="0" y="10655300"/>
                    </a:cubicBezTo>
                    <a:lnTo>
                      <a:pt x="127000" y="10058400"/>
                    </a:lnTo>
                    <a:cubicBezTo>
                      <a:pt x="152400" y="9931400"/>
                      <a:pt x="266700" y="9842500"/>
                      <a:pt x="381000" y="9842500"/>
                    </a:cubicBezTo>
                    <a:lnTo>
                      <a:pt x="812800" y="9842500"/>
                    </a:lnTo>
                    <a:cubicBezTo>
                      <a:pt x="927100" y="9842500"/>
                      <a:pt x="1041400" y="9931400"/>
                      <a:pt x="1066800" y="10058400"/>
                    </a:cubicBezTo>
                    <a:lnTo>
                      <a:pt x="1193800" y="10655300"/>
                    </a:lnTo>
                    <a:cubicBezTo>
                      <a:pt x="1193800" y="10668000"/>
                      <a:pt x="1181100" y="10668000"/>
                      <a:pt x="1181100" y="10680700"/>
                    </a:cubicBezTo>
                    <a:cubicBezTo>
                      <a:pt x="1168400" y="10693400"/>
                      <a:pt x="1168400" y="10693400"/>
                      <a:pt x="1155700" y="10693400"/>
                    </a:cubicBezTo>
                    <a:lnTo>
                      <a:pt x="1104900" y="10693400"/>
                    </a:lnTo>
                    <a:cubicBezTo>
                      <a:pt x="1028700" y="10693400"/>
                      <a:pt x="977900" y="10642600"/>
                      <a:pt x="965200" y="10579100"/>
                    </a:cubicBezTo>
                    <a:lnTo>
                      <a:pt x="876300" y="10185400"/>
                    </a:lnTo>
                    <a:lnTo>
                      <a:pt x="876300" y="11506200"/>
                    </a:lnTo>
                    <a:cubicBezTo>
                      <a:pt x="876300" y="11531600"/>
                      <a:pt x="863600" y="11544300"/>
                      <a:pt x="838200" y="11544300"/>
                    </a:cubicBezTo>
                    <a:lnTo>
                      <a:pt x="800100" y="11544300"/>
                    </a:lnTo>
                    <a:cubicBezTo>
                      <a:pt x="723900" y="11544300"/>
                      <a:pt x="660400" y="11480800"/>
                      <a:pt x="660400" y="11417300"/>
                    </a:cubicBezTo>
                    <a:lnTo>
                      <a:pt x="596900" y="10629900"/>
                    </a:lnTo>
                    <a:close/>
                    <a:moveTo>
                      <a:pt x="1714500" y="9499600"/>
                    </a:moveTo>
                    <a:cubicBezTo>
                      <a:pt x="1714500" y="9372600"/>
                      <a:pt x="1816100" y="9283700"/>
                      <a:pt x="1930400" y="9283700"/>
                    </a:cubicBezTo>
                    <a:cubicBezTo>
                      <a:pt x="2044700" y="9283700"/>
                      <a:pt x="2146300" y="9372600"/>
                      <a:pt x="2146300" y="9499600"/>
                    </a:cubicBezTo>
                    <a:lnTo>
                      <a:pt x="2146300" y="9563100"/>
                    </a:lnTo>
                    <a:cubicBezTo>
                      <a:pt x="2146300" y="9677400"/>
                      <a:pt x="2044700" y="9779000"/>
                      <a:pt x="1930400" y="9779000"/>
                    </a:cubicBezTo>
                    <a:cubicBezTo>
                      <a:pt x="1816100" y="9779000"/>
                      <a:pt x="1714500" y="9677400"/>
                      <a:pt x="1714500" y="9563100"/>
                    </a:cubicBezTo>
                    <a:lnTo>
                      <a:pt x="1714500" y="9499600"/>
                    </a:lnTo>
                    <a:close/>
                    <a:moveTo>
                      <a:pt x="1930400" y="10629900"/>
                    </a:moveTo>
                    <a:lnTo>
                      <a:pt x="1866900" y="11417300"/>
                    </a:lnTo>
                    <a:cubicBezTo>
                      <a:pt x="1866900" y="11480800"/>
                      <a:pt x="1803400" y="11544300"/>
                      <a:pt x="1727200" y="11544300"/>
                    </a:cubicBezTo>
                    <a:lnTo>
                      <a:pt x="1689100" y="11544300"/>
                    </a:lnTo>
                    <a:cubicBezTo>
                      <a:pt x="1663700" y="11544300"/>
                      <a:pt x="1651000" y="11531600"/>
                      <a:pt x="1651000" y="11506200"/>
                    </a:cubicBezTo>
                    <a:lnTo>
                      <a:pt x="1651000" y="10185400"/>
                    </a:lnTo>
                    <a:lnTo>
                      <a:pt x="1562100" y="10579100"/>
                    </a:lnTo>
                    <a:cubicBezTo>
                      <a:pt x="1549400" y="10642600"/>
                      <a:pt x="1498600" y="10693400"/>
                      <a:pt x="1422400" y="10693400"/>
                    </a:cubicBezTo>
                    <a:lnTo>
                      <a:pt x="1371600" y="10693400"/>
                    </a:lnTo>
                    <a:cubicBezTo>
                      <a:pt x="1358900" y="10693400"/>
                      <a:pt x="1358900" y="10693400"/>
                      <a:pt x="1346200" y="10680700"/>
                    </a:cubicBezTo>
                    <a:cubicBezTo>
                      <a:pt x="1346200" y="10668000"/>
                      <a:pt x="1333500" y="10668000"/>
                      <a:pt x="1333500" y="10655300"/>
                    </a:cubicBezTo>
                    <a:lnTo>
                      <a:pt x="1460500" y="10058400"/>
                    </a:lnTo>
                    <a:cubicBezTo>
                      <a:pt x="1485900" y="9931400"/>
                      <a:pt x="1600200" y="9842500"/>
                      <a:pt x="1714500" y="9842500"/>
                    </a:cubicBezTo>
                    <a:lnTo>
                      <a:pt x="2146300" y="9842500"/>
                    </a:lnTo>
                    <a:cubicBezTo>
                      <a:pt x="2260600" y="9842500"/>
                      <a:pt x="2374900" y="9931400"/>
                      <a:pt x="2400300" y="10058400"/>
                    </a:cubicBezTo>
                    <a:lnTo>
                      <a:pt x="2527300" y="10655300"/>
                    </a:lnTo>
                    <a:cubicBezTo>
                      <a:pt x="2527300" y="10668000"/>
                      <a:pt x="2514600" y="10668000"/>
                      <a:pt x="2514600" y="10680700"/>
                    </a:cubicBezTo>
                    <a:cubicBezTo>
                      <a:pt x="2501900" y="10693400"/>
                      <a:pt x="2501900" y="10693400"/>
                      <a:pt x="2489200" y="10693400"/>
                    </a:cubicBezTo>
                    <a:lnTo>
                      <a:pt x="2438400" y="10693400"/>
                    </a:lnTo>
                    <a:cubicBezTo>
                      <a:pt x="2362200" y="10693400"/>
                      <a:pt x="2311400" y="10642600"/>
                      <a:pt x="2298700" y="10579100"/>
                    </a:cubicBezTo>
                    <a:lnTo>
                      <a:pt x="2209800" y="10185400"/>
                    </a:lnTo>
                    <a:lnTo>
                      <a:pt x="2209800" y="11506200"/>
                    </a:lnTo>
                    <a:cubicBezTo>
                      <a:pt x="2209800" y="11531600"/>
                      <a:pt x="2197100" y="11544300"/>
                      <a:pt x="2171700" y="11544300"/>
                    </a:cubicBezTo>
                    <a:lnTo>
                      <a:pt x="2133600" y="11544300"/>
                    </a:lnTo>
                    <a:cubicBezTo>
                      <a:pt x="2057400" y="11544300"/>
                      <a:pt x="1993900" y="11480800"/>
                      <a:pt x="1993900" y="11417300"/>
                    </a:cubicBezTo>
                    <a:lnTo>
                      <a:pt x="1930400" y="10629900"/>
                    </a:lnTo>
                    <a:close/>
                    <a:moveTo>
                      <a:pt x="3048000" y="9499600"/>
                    </a:moveTo>
                    <a:cubicBezTo>
                      <a:pt x="3048000" y="9372600"/>
                      <a:pt x="3149600" y="9283700"/>
                      <a:pt x="3263900" y="9283700"/>
                    </a:cubicBezTo>
                    <a:cubicBezTo>
                      <a:pt x="3378200" y="9283700"/>
                      <a:pt x="3479800" y="9372600"/>
                      <a:pt x="3479800" y="9499600"/>
                    </a:cubicBezTo>
                    <a:lnTo>
                      <a:pt x="3479800" y="9563100"/>
                    </a:lnTo>
                    <a:cubicBezTo>
                      <a:pt x="3479800" y="9677400"/>
                      <a:pt x="3378200" y="9779000"/>
                      <a:pt x="3263900" y="9779000"/>
                    </a:cubicBezTo>
                    <a:cubicBezTo>
                      <a:pt x="3149600" y="9779000"/>
                      <a:pt x="3048000" y="9677400"/>
                      <a:pt x="3048000" y="9563100"/>
                    </a:cubicBezTo>
                    <a:lnTo>
                      <a:pt x="3048000" y="9499600"/>
                    </a:lnTo>
                    <a:close/>
                    <a:moveTo>
                      <a:pt x="3263900" y="10629900"/>
                    </a:moveTo>
                    <a:lnTo>
                      <a:pt x="3200400" y="11417300"/>
                    </a:lnTo>
                    <a:cubicBezTo>
                      <a:pt x="3200400" y="11480800"/>
                      <a:pt x="3136900" y="11544300"/>
                      <a:pt x="3060700" y="11544300"/>
                    </a:cubicBezTo>
                    <a:lnTo>
                      <a:pt x="3022600" y="11544300"/>
                    </a:lnTo>
                    <a:cubicBezTo>
                      <a:pt x="2997200" y="11544300"/>
                      <a:pt x="2984500" y="11531600"/>
                      <a:pt x="2984500" y="11506200"/>
                    </a:cubicBezTo>
                    <a:lnTo>
                      <a:pt x="2984500" y="10185400"/>
                    </a:lnTo>
                    <a:lnTo>
                      <a:pt x="2895600" y="10579100"/>
                    </a:lnTo>
                    <a:cubicBezTo>
                      <a:pt x="2882900" y="10642600"/>
                      <a:pt x="2832100" y="10693400"/>
                      <a:pt x="2755900" y="10693400"/>
                    </a:cubicBezTo>
                    <a:lnTo>
                      <a:pt x="2705100" y="10693400"/>
                    </a:lnTo>
                    <a:cubicBezTo>
                      <a:pt x="2692400" y="10693400"/>
                      <a:pt x="2692400" y="10693400"/>
                      <a:pt x="2679700" y="10680700"/>
                    </a:cubicBezTo>
                    <a:cubicBezTo>
                      <a:pt x="2679700" y="10668000"/>
                      <a:pt x="2667000" y="10668000"/>
                      <a:pt x="2667000" y="10655300"/>
                    </a:cubicBezTo>
                    <a:lnTo>
                      <a:pt x="2794000" y="10058400"/>
                    </a:lnTo>
                    <a:cubicBezTo>
                      <a:pt x="2819400" y="9931400"/>
                      <a:pt x="2933700" y="9842500"/>
                      <a:pt x="3048000" y="9842500"/>
                    </a:cubicBezTo>
                    <a:lnTo>
                      <a:pt x="3479800" y="9842500"/>
                    </a:lnTo>
                    <a:cubicBezTo>
                      <a:pt x="3594100" y="9842500"/>
                      <a:pt x="3708400" y="9931400"/>
                      <a:pt x="3733800" y="10058400"/>
                    </a:cubicBezTo>
                    <a:lnTo>
                      <a:pt x="3860800" y="10655300"/>
                    </a:lnTo>
                    <a:cubicBezTo>
                      <a:pt x="3860800" y="10668000"/>
                      <a:pt x="3848100" y="10668000"/>
                      <a:pt x="3848100" y="10680700"/>
                    </a:cubicBezTo>
                    <a:cubicBezTo>
                      <a:pt x="3835400" y="10693400"/>
                      <a:pt x="3835400" y="10693400"/>
                      <a:pt x="3822700" y="10693400"/>
                    </a:cubicBezTo>
                    <a:lnTo>
                      <a:pt x="3771900" y="10693400"/>
                    </a:lnTo>
                    <a:cubicBezTo>
                      <a:pt x="3695700" y="10693400"/>
                      <a:pt x="3644900" y="10642600"/>
                      <a:pt x="3632200" y="10579100"/>
                    </a:cubicBezTo>
                    <a:lnTo>
                      <a:pt x="3543300" y="10185400"/>
                    </a:lnTo>
                    <a:lnTo>
                      <a:pt x="3543300" y="11506200"/>
                    </a:lnTo>
                    <a:cubicBezTo>
                      <a:pt x="3543300" y="11531600"/>
                      <a:pt x="3530600" y="11544300"/>
                      <a:pt x="3505200" y="11544300"/>
                    </a:cubicBezTo>
                    <a:lnTo>
                      <a:pt x="3467100" y="11544300"/>
                    </a:lnTo>
                    <a:cubicBezTo>
                      <a:pt x="3390900" y="11544300"/>
                      <a:pt x="3327400" y="11480800"/>
                      <a:pt x="3327400" y="11417300"/>
                    </a:cubicBezTo>
                    <a:lnTo>
                      <a:pt x="3263900" y="10629900"/>
                    </a:lnTo>
                    <a:close/>
                    <a:moveTo>
                      <a:pt x="4381500" y="9499600"/>
                    </a:moveTo>
                    <a:cubicBezTo>
                      <a:pt x="4381500" y="9372600"/>
                      <a:pt x="4483100" y="9283700"/>
                      <a:pt x="4597400" y="9283700"/>
                    </a:cubicBezTo>
                    <a:cubicBezTo>
                      <a:pt x="4711700" y="9283700"/>
                      <a:pt x="4813300" y="9372600"/>
                      <a:pt x="4813300" y="9499600"/>
                    </a:cubicBezTo>
                    <a:lnTo>
                      <a:pt x="4813300" y="9563100"/>
                    </a:lnTo>
                    <a:cubicBezTo>
                      <a:pt x="4813300" y="9677400"/>
                      <a:pt x="4711700" y="9779000"/>
                      <a:pt x="4597400" y="9779000"/>
                    </a:cubicBezTo>
                    <a:cubicBezTo>
                      <a:pt x="4483100" y="9779000"/>
                      <a:pt x="4381500" y="9677400"/>
                      <a:pt x="4381500" y="9563100"/>
                    </a:cubicBezTo>
                    <a:lnTo>
                      <a:pt x="4381500" y="9499600"/>
                    </a:lnTo>
                    <a:close/>
                    <a:moveTo>
                      <a:pt x="4597400" y="10629900"/>
                    </a:moveTo>
                    <a:lnTo>
                      <a:pt x="4533900" y="11417300"/>
                    </a:lnTo>
                    <a:cubicBezTo>
                      <a:pt x="4533900" y="11480800"/>
                      <a:pt x="4470400" y="11544300"/>
                      <a:pt x="4394200" y="11544300"/>
                    </a:cubicBezTo>
                    <a:lnTo>
                      <a:pt x="4356100" y="11544300"/>
                    </a:lnTo>
                    <a:cubicBezTo>
                      <a:pt x="4330700" y="11544300"/>
                      <a:pt x="4318000" y="11531600"/>
                      <a:pt x="4318000" y="11506200"/>
                    </a:cubicBezTo>
                    <a:lnTo>
                      <a:pt x="4318000" y="10185400"/>
                    </a:lnTo>
                    <a:lnTo>
                      <a:pt x="4229100" y="10579100"/>
                    </a:lnTo>
                    <a:cubicBezTo>
                      <a:pt x="4216400" y="10642600"/>
                      <a:pt x="4165600" y="10693400"/>
                      <a:pt x="4089400" y="10693400"/>
                    </a:cubicBezTo>
                    <a:lnTo>
                      <a:pt x="4038600" y="10693400"/>
                    </a:lnTo>
                    <a:cubicBezTo>
                      <a:pt x="4025900" y="10693400"/>
                      <a:pt x="4025900" y="10693400"/>
                      <a:pt x="4013200" y="10680700"/>
                    </a:cubicBezTo>
                    <a:cubicBezTo>
                      <a:pt x="4013200" y="10668000"/>
                      <a:pt x="4000500" y="10668000"/>
                      <a:pt x="4000500" y="10655300"/>
                    </a:cubicBezTo>
                    <a:lnTo>
                      <a:pt x="4127500" y="10058400"/>
                    </a:lnTo>
                    <a:cubicBezTo>
                      <a:pt x="4152900" y="9931400"/>
                      <a:pt x="4267200" y="9842500"/>
                      <a:pt x="4381500" y="9842500"/>
                    </a:cubicBezTo>
                    <a:lnTo>
                      <a:pt x="4813300" y="9842500"/>
                    </a:lnTo>
                    <a:cubicBezTo>
                      <a:pt x="4927600" y="9842500"/>
                      <a:pt x="5041900" y="9931400"/>
                      <a:pt x="5067300" y="10058400"/>
                    </a:cubicBezTo>
                    <a:lnTo>
                      <a:pt x="5194300" y="10655300"/>
                    </a:lnTo>
                    <a:cubicBezTo>
                      <a:pt x="5194300" y="10668000"/>
                      <a:pt x="5181600" y="10668000"/>
                      <a:pt x="5181600" y="10680700"/>
                    </a:cubicBezTo>
                    <a:cubicBezTo>
                      <a:pt x="5168900" y="10693400"/>
                      <a:pt x="5168900" y="10693400"/>
                      <a:pt x="5156200" y="10693400"/>
                    </a:cubicBezTo>
                    <a:lnTo>
                      <a:pt x="5105400" y="10693400"/>
                    </a:lnTo>
                    <a:cubicBezTo>
                      <a:pt x="5029200" y="10693400"/>
                      <a:pt x="4978400" y="10642600"/>
                      <a:pt x="4965700" y="10579100"/>
                    </a:cubicBezTo>
                    <a:lnTo>
                      <a:pt x="4876800" y="10185400"/>
                    </a:lnTo>
                    <a:lnTo>
                      <a:pt x="4876800" y="11506200"/>
                    </a:lnTo>
                    <a:cubicBezTo>
                      <a:pt x="4876800" y="11531600"/>
                      <a:pt x="4864100" y="11544300"/>
                      <a:pt x="4838700" y="11544300"/>
                    </a:cubicBezTo>
                    <a:lnTo>
                      <a:pt x="4800600" y="11544300"/>
                    </a:lnTo>
                    <a:cubicBezTo>
                      <a:pt x="4724400" y="11544300"/>
                      <a:pt x="4660900" y="11480800"/>
                      <a:pt x="4660900" y="11417300"/>
                    </a:cubicBezTo>
                    <a:lnTo>
                      <a:pt x="4597400" y="10629900"/>
                    </a:lnTo>
                    <a:close/>
                    <a:moveTo>
                      <a:pt x="5715000" y="9499600"/>
                    </a:moveTo>
                    <a:cubicBezTo>
                      <a:pt x="5715000" y="9372600"/>
                      <a:pt x="5816600" y="9283700"/>
                      <a:pt x="5930900" y="9283700"/>
                    </a:cubicBezTo>
                    <a:cubicBezTo>
                      <a:pt x="6045200" y="9283700"/>
                      <a:pt x="6146800" y="9372600"/>
                      <a:pt x="6146800" y="9499600"/>
                    </a:cubicBezTo>
                    <a:lnTo>
                      <a:pt x="6146800" y="9563100"/>
                    </a:lnTo>
                    <a:cubicBezTo>
                      <a:pt x="6146800" y="9677400"/>
                      <a:pt x="6045200" y="9779000"/>
                      <a:pt x="5930900" y="9779000"/>
                    </a:cubicBezTo>
                    <a:cubicBezTo>
                      <a:pt x="5816600" y="9779000"/>
                      <a:pt x="5715000" y="9677400"/>
                      <a:pt x="5715000" y="9563100"/>
                    </a:cubicBezTo>
                    <a:lnTo>
                      <a:pt x="5715000" y="9499600"/>
                    </a:lnTo>
                    <a:close/>
                    <a:moveTo>
                      <a:pt x="5930900" y="10629900"/>
                    </a:moveTo>
                    <a:lnTo>
                      <a:pt x="5867400" y="11417300"/>
                    </a:lnTo>
                    <a:cubicBezTo>
                      <a:pt x="5867400" y="11480800"/>
                      <a:pt x="5803900" y="11544300"/>
                      <a:pt x="5727700" y="11544300"/>
                    </a:cubicBezTo>
                    <a:lnTo>
                      <a:pt x="5689600" y="11544300"/>
                    </a:lnTo>
                    <a:cubicBezTo>
                      <a:pt x="5664200" y="11544300"/>
                      <a:pt x="5651500" y="11531600"/>
                      <a:pt x="5651500" y="11506200"/>
                    </a:cubicBezTo>
                    <a:lnTo>
                      <a:pt x="5651500" y="10185400"/>
                    </a:lnTo>
                    <a:lnTo>
                      <a:pt x="5562600" y="10579100"/>
                    </a:lnTo>
                    <a:cubicBezTo>
                      <a:pt x="5549900" y="10642600"/>
                      <a:pt x="5499100" y="10693400"/>
                      <a:pt x="5422900" y="10693400"/>
                    </a:cubicBezTo>
                    <a:lnTo>
                      <a:pt x="5372100" y="10693400"/>
                    </a:lnTo>
                    <a:cubicBezTo>
                      <a:pt x="5359400" y="10693400"/>
                      <a:pt x="5359400" y="10693400"/>
                      <a:pt x="5346700" y="10680700"/>
                    </a:cubicBezTo>
                    <a:cubicBezTo>
                      <a:pt x="5346700" y="10668000"/>
                      <a:pt x="5334000" y="10668000"/>
                      <a:pt x="5334000" y="10655300"/>
                    </a:cubicBezTo>
                    <a:lnTo>
                      <a:pt x="5461000" y="10058400"/>
                    </a:lnTo>
                    <a:cubicBezTo>
                      <a:pt x="5486400" y="9931400"/>
                      <a:pt x="5600700" y="9842500"/>
                      <a:pt x="5715000" y="9842500"/>
                    </a:cubicBezTo>
                    <a:lnTo>
                      <a:pt x="6146800" y="9842500"/>
                    </a:lnTo>
                    <a:cubicBezTo>
                      <a:pt x="6261100" y="9842500"/>
                      <a:pt x="6375400" y="9931400"/>
                      <a:pt x="6400800" y="10058400"/>
                    </a:cubicBezTo>
                    <a:lnTo>
                      <a:pt x="6527800" y="10655300"/>
                    </a:lnTo>
                    <a:cubicBezTo>
                      <a:pt x="6527800" y="10668000"/>
                      <a:pt x="6515100" y="10668000"/>
                      <a:pt x="6515100" y="10680700"/>
                    </a:cubicBezTo>
                    <a:cubicBezTo>
                      <a:pt x="6502400" y="10693400"/>
                      <a:pt x="6502400" y="10693400"/>
                      <a:pt x="6489700" y="10693400"/>
                    </a:cubicBezTo>
                    <a:lnTo>
                      <a:pt x="6438900" y="10693400"/>
                    </a:lnTo>
                    <a:cubicBezTo>
                      <a:pt x="6362700" y="10693400"/>
                      <a:pt x="6311900" y="10642600"/>
                      <a:pt x="6299200" y="10579100"/>
                    </a:cubicBezTo>
                    <a:lnTo>
                      <a:pt x="6210300" y="10185400"/>
                    </a:lnTo>
                    <a:lnTo>
                      <a:pt x="6210300" y="11506200"/>
                    </a:lnTo>
                    <a:cubicBezTo>
                      <a:pt x="6210300" y="11531600"/>
                      <a:pt x="6197600" y="11544300"/>
                      <a:pt x="6172200" y="11544300"/>
                    </a:cubicBezTo>
                    <a:lnTo>
                      <a:pt x="6134100" y="11544300"/>
                    </a:lnTo>
                    <a:cubicBezTo>
                      <a:pt x="6057900" y="11544300"/>
                      <a:pt x="5994400" y="11480800"/>
                      <a:pt x="5994400" y="11417300"/>
                    </a:cubicBezTo>
                    <a:lnTo>
                      <a:pt x="5930900" y="10629900"/>
                    </a:lnTo>
                    <a:close/>
                  </a:path>
                </a:pathLst>
              </a:custGeom>
              <a:solidFill>
                <a:srgbClr val="38B6FF"/>
              </a:solidFill>
            </p:spPr>
          </p:sp>
          <p:sp>
            <p:nvSpPr>
              <p:cNvPr id="6" name="Freeform 6"/>
              <p:cNvSpPr/>
              <p:nvPr/>
            </p:nvSpPr>
            <p:spPr>
              <a:xfrm>
                <a:off x="38100" y="9283700"/>
                <a:ext cx="13195300" cy="13868400"/>
              </a:xfrm>
              <a:custGeom>
                <a:avLst/>
                <a:gdLst/>
                <a:ahLst/>
                <a:cxnLst/>
                <a:rect l="l" t="t" r="r" b="b"/>
                <a:pathLst>
                  <a:path w="13195300" h="13868400">
                    <a:moveTo>
                      <a:pt x="7048500" y="215900"/>
                    </a:moveTo>
                    <a:cubicBezTo>
                      <a:pt x="7048500" y="88900"/>
                      <a:pt x="7150100" y="0"/>
                      <a:pt x="7264400" y="0"/>
                    </a:cubicBezTo>
                    <a:cubicBezTo>
                      <a:pt x="7378700" y="0"/>
                      <a:pt x="7480300" y="88900"/>
                      <a:pt x="7480300" y="215900"/>
                    </a:cubicBezTo>
                    <a:lnTo>
                      <a:pt x="7480300" y="279400"/>
                    </a:lnTo>
                    <a:cubicBezTo>
                      <a:pt x="7480300" y="393700"/>
                      <a:pt x="7378700" y="495300"/>
                      <a:pt x="7264400" y="495300"/>
                    </a:cubicBezTo>
                    <a:cubicBezTo>
                      <a:pt x="7150100" y="495300"/>
                      <a:pt x="7048500" y="393700"/>
                      <a:pt x="7048500" y="279400"/>
                    </a:cubicBezTo>
                    <a:lnTo>
                      <a:pt x="7048500" y="215900"/>
                    </a:lnTo>
                    <a:close/>
                    <a:moveTo>
                      <a:pt x="7264400" y="1346200"/>
                    </a:moveTo>
                    <a:lnTo>
                      <a:pt x="7200900" y="2133600"/>
                    </a:lnTo>
                    <a:cubicBezTo>
                      <a:pt x="7200900" y="2197100"/>
                      <a:pt x="7137400" y="2260600"/>
                      <a:pt x="7061200" y="2260600"/>
                    </a:cubicBezTo>
                    <a:lnTo>
                      <a:pt x="7023100" y="2260600"/>
                    </a:lnTo>
                    <a:cubicBezTo>
                      <a:pt x="6997700" y="2260600"/>
                      <a:pt x="6985000" y="2247900"/>
                      <a:pt x="6985000" y="2222500"/>
                    </a:cubicBezTo>
                    <a:lnTo>
                      <a:pt x="6985000" y="901700"/>
                    </a:lnTo>
                    <a:lnTo>
                      <a:pt x="6896100" y="1295400"/>
                    </a:lnTo>
                    <a:cubicBezTo>
                      <a:pt x="6883400" y="1358900"/>
                      <a:pt x="6832600" y="1409700"/>
                      <a:pt x="6756400" y="1409700"/>
                    </a:cubicBezTo>
                    <a:lnTo>
                      <a:pt x="6705600" y="1409700"/>
                    </a:lnTo>
                    <a:cubicBezTo>
                      <a:pt x="6692900" y="1409700"/>
                      <a:pt x="6692900" y="1409700"/>
                      <a:pt x="6680200" y="1397000"/>
                    </a:cubicBezTo>
                    <a:cubicBezTo>
                      <a:pt x="6680200" y="1384300"/>
                      <a:pt x="6667500" y="1384300"/>
                      <a:pt x="6667500" y="1371600"/>
                    </a:cubicBezTo>
                    <a:lnTo>
                      <a:pt x="6794500" y="774700"/>
                    </a:lnTo>
                    <a:cubicBezTo>
                      <a:pt x="6819900" y="647700"/>
                      <a:pt x="6934200" y="558800"/>
                      <a:pt x="7048500" y="558800"/>
                    </a:cubicBezTo>
                    <a:lnTo>
                      <a:pt x="7480300" y="558800"/>
                    </a:lnTo>
                    <a:cubicBezTo>
                      <a:pt x="7594600" y="558800"/>
                      <a:pt x="7708900" y="647700"/>
                      <a:pt x="7734300" y="774700"/>
                    </a:cubicBezTo>
                    <a:lnTo>
                      <a:pt x="7861300" y="1371600"/>
                    </a:lnTo>
                    <a:cubicBezTo>
                      <a:pt x="7861300" y="1384300"/>
                      <a:pt x="7848600" y="1384300"/>
                      <a:pt x="7848600" y="1397000"/>
                    </a:cubicBezTo>
                    <a:cubicBezTo>
                      <a:pt x="7835900" y="1409700"/>
                      <a:pt x="7835900" y="1409700"/>
                      <a:pt x="7823200" y="1409700"/>
                    </a:cubicBezTo>
                    <a:lnTo>
                      <a:pt x="7772400" y="1409700"/>
                    </a:lnTo>
                    <a:cubicBezTo>
                      <a:pt x="7696200" y="1409700"/>
                      <a:pt x="7645400" y="1358900"/>
                      <a:pt x="7632700" y="1295400"/>
                    </a:cubicBezTo>
                    <a:lnTo>
                      <a:pt x="7543800" y="901700"/>
                    </a:lnTo>
                    <a:lnTo>
                      <a:pt x="7543800" y="2222500"/>
                    </a:lnTo>
                    <a:cubicBezTo>
                      <a:pt x="7543800" y="2247900"/>
                      <a:pt x="7531100" y="2260600"/>
                      <a:pt x="7505700" y="2260600"/>
                    </a:cubicBezTo>
                    <a:lnTo>
                      <a:pt x="7467600" y="2260600"/>
                    </a:lnTo>
                    <a:cubicBezTo>
                      <a:pt x="7391400" y="2260600"/>
                      <a:pt x="7327900" y="2197100"/>
                      <a:pt x="7327900" y="2133600"/>
                    </a:cubicBezTo>
                    <a:lnTo>
                      <a:pt x="7264400" y="1346200"/>
                    </a:lnTo>
                    <a:close/>
                    <a:moveTo>
                      <a:pt x="8382000" y="215900"/>
                    </a:moveTo>
                    <a:cubicBezTo>
                      <a:pt x="8382000" y="88900"/>
                      <a:pt x="8483600" y="0"/>
                      <a:pt x="8597900" y="0"/>
                    </a:cubicBezTo>
                    <a:cubicBezTo>
                      <a:pt x="8712200" y="0"/>
                      <a:pt x="8813800" y="88900"/>
                      <a:pt x="8813800" y="215900"/>
                    </a:cubicBezTo>
                    <a:lnTo>
                      <a:pt x="8813800" y="279400"/>
                    </a:lnTo>
                    <a:cubicBezTo>
                      <a:pt x="8813800" y="393700"/>
                      <a:pt x="8712200" y="495300"/>
                      <a:pt x="8597900" y="495300"/>
                    </a:cubicBezTo>
                    <a:cubicBezTo>
                      <a:pt x="8483600" y="495300"/>
                      <a:pt x="8382000" y="393700"/>
                      <a:pt x="8382000" y="279400"/>
                    </a:cubicBezTo>
                    <a:lnTo>
                      <a:pt x="8382000" y="215900"/>
                    </a:lnTo>
                    <a:close/>
                    <a:moveTo>
                      <a:pt x="8597900" y="1346200"/>
                    </a:moveTo>
                    <a:lnTo>
                      <a:pt x="8534400" y="2133600"/>
                    </a:lnTo>
                    <a:cubicBezTo>
                      <a:pt x="8534400" y="2197100"/>
                      <a:pt x="8470900" y="2260600"/>
                      <a:pt x="8394700" y="2260600"/>
                    </a:cubicBezTo>
                    <a:lnTo>
                      <a:pt x="8356600" y="2260600"/>
                    </a:lnTo>
                    <a:cubicBezTo>
                      <a:pt x="8331200" y="2260600"/>
                      <a:pt x="8318500" y="2247900"/>
                      <a:pt x="8318500" y="2222500"/>
                    </a:cubicBezTo>
                    <a:lnTo>
                      <a:pt x="8318500" y="901700"/>
                    </a:lnTo>
                    <a:lnTo>
                      <a:pt x="8229600" y="1295400"/>
                    </a:lnTo>
                    <a:cubicBezTo>
                      <a:pt x="8216900" y="1358900"/>
                      <a:pt x="8166100" y="1409700"/>
                      <a:pt x="8089900" y="1409700"/>
                    </a:cubicBezTo>
                    <a:lnTo>
                      <a:pt x="8039100" y="1409700"/>
                    </a:lnTo>
                    <a:cubicBezTo>
                      <a:pt x="8026400" y="1409700"/>
                      <a:pt x="8026400" y="1409700"/>
                      <a:pt x="8013700" y="1397000"/>
                    </a:cubicBezTo>
                    <a:cubicBezTo>
                      <a:pt x="8013700" y="1384300"/>
                      <a:pt x="8001000" y="1384300"/>
                      <a:pt x="8001000" y="1371600"/>
                    </a:cubicBezTo>
                    <a:lnTo>
                      <a:pt x="8128000" y="774700"/>
                    </a:lnTo>
                    <a:cubicBezTo>
                      <a:pt x="8153400" y="647700"/>
                      <a:pt x="8267700" y="558800"/>
                      <a:pt x="8382000" y="558800"/>
                    </a:cubicBezTo>
                    <a:lnTo>
                      <a:pt x="8813800" y="558800"/>
                    </a:lnTo>
                    <a:cubicBezTo>
                      <a:pt x="8928100" y="558800"/>
                      <a:pt x="9042400" y="647700"/>
                      <a:pt x="9067800" y="774700"/>
                    </a:cubicBezTo>
                    <a:lnTo>
                      <a:pt x="9194800" y="1371600"/>
                    </a:lnTo>
                    <a:cubicBezTo>
                      <a:pt x="9194800" y="1384300"/>
                      <a:pt x="9182100" y="1384300"/>
                      <a:pt x="9182100" y="1397000"/>
                    </a:cubicBezTo>
                    <a:cubicBezTo>
                      <a:pt x="9169400" y="1409700"/>
                      <a:pt x="9169400" y="1409700"/>
                      <a:pt x="9156700" y="1409700"/>
                    </a:cubicBezTo>
                    <a:lnTo>
                      <a:pt x="9105900" y="1409700"/>
                    </a:lnTo>
                    <a:cubicBezTo>
                      <a:pt x="9029700" y="1409700"/>
                      <a:pt x="8978900" y="1358900"/>
                      <a:pt x="8966200" y="1295400"/>
                    </a:cubicBezTo>
                    <a:lnTo>
                      <a:pt x="8877300" y="901700"/>
                    </a:lnTo>
                    <a:lnTo>
                      <a:pt x="8877300" y="2222500"/>
                    </a:lnTo>
                    <a:cubicBezTo>
                      <a:pt x="8877300" y="2247900"/>
                      <a:pt x="8864600" y="2260600"/>
                      <a:pt x="8839200" y="2260600"/>
                    </a:cubicBezTo>
                    <a:lnTo>
                      <a:pt x="8801100" y="2260600"/>
                    </a:lnTo>
                    <a:cubicBezTo>
                      <a:pt x="8724900" y="2260600"/>
                      <a:pt x="8661400" y="2197100"/>
                      <a:pt x="8661400" y="2133600"/>
                    </a:cubicBezTo>
                    <a:lnTo>
                      <a:pt x="8597900" y="1346200"/>
                    </a:lnTo>
                    <a:close/>
                    <a:moveTo>
                      <a:pt x="9715500" y="215900"/>
                    </a:moveTo>
                    <a:cubicBezTo>
                      <a:pt x="9715500" y="88900"/>
                      <a:pt x="9817100" y="0"/>
                      <a:pt x="9931400" y="0"/>
                    </a:cubicBezTo>
                    <a:cubicBezTo>
                      <a:pt x="10045700" y="0"/>
                      <a:pt x="10147300" y="88900"/>
                      <a:pt x="10147300" y="215900"/>
                    </a:cubicBezTo>
                    <a:lnTo>
                      <a:pt x="10147300" y="279400"/>
                    </a:lnTo>
                    <a:cubicBezTo>
                      <a:pt x="10147300" y="393700"/>
                      <a:pt x="10045700" y="495300"/>
                      <a:pt x="9931400" y="495300"/>
                    </a:cubicBezTo>
                    <a:cubicBezTo>
                      <a:pt x="9817100" y="495300"/>
                      <a:pt x="9715500" y="393700"/>
                      <a:pt x="9715500" y="279400"/>
                    </a:cubicBezTo>
                    <a:lnTo>
                      <a:pt x="9715500" y="215900"/>
                    </a:lnTo>
                    <a:close/>
                    <a:moveTo>
                      <a:pt x="9931400" y="1346200"/>
                    </a:moveTo>
                    <a:lnTo>
                      <a:pt x="9867900" y="2133600"/>
                    </a:lnTo>
                    <a:cubicBezTo>
                      <a:pt x="9867900" y="2197100"/>
                      <a:pt x="9804400" y="2260600"/>
                      <a:pt x="9728200" y="2260600"/>
                    </a:cubicBezTo>
                    <a:lnTo>
                      <a:pt x="9690100" y="2260600"/>
                    </a:lnTo>
                    <a:cubicBezTo>
                      <a:pt x="9664700" y="2260600"/>
                      <a:pt x="9652000" y="2247900"/>
                      <a:pt x="9652000" y="2222500"/>
                    </a:cubicBezTo>
                    <a:lnTo>
                      <a:pt x="9652000" y="901700"/>
                    </a:lnTo>
                    <a:lnTo>
                      <a:pt x="9563100" y="1295400"/>
                    </a:lnTo>
                    <a:cubicBezTo>
                      <a:pt x="9550400" y="1358900"/>
                      <a:pt x="9499600" y="1409700"/>
                      <a:pt x="9423400" y="1409700"/>
                    </a:cubicBezTo>
                    <a:lnTo>
                      <a:pt x="9372600" y="1409700"/>
                    </a:lnTo>
                    <a:cubicBezTo>
                      <a:pt x="9359900" y="1409700"/>
                      <a:pt x="9359900" y="1409700"/>
                      <a:pt x="9347200" y="1397000"/>
                    </a:cubicBezTo>
                    <a:cubicBezTo>
                      <a:pt x="9347200" y="1384300"/>
                      <a:pt x="9334500" y="1384300"/>
                      <a:pt x="9334500" y="1371600"/>
                    </a:cubicBezTo>
                    <a:lnTo>
                      <a:pt x="9461500" y="774700"/>
                    </a:lnTo>
                    <a:cubicBezTo>
                      <a:pt x="9486900" y="647700"/>
                      <a:pt x="9601200" y="558800"/>
                      <a:pt x="9715500" y="558800"/>
                    </a:cubicBezTo>
                    <a:lnTo>
                      <a:pt x="10147300" y="558800"/>
                    </a:lnTo>
                    <a:cubicBezTo>
                      <a:pt x="10261600" y="558800"/>
                      <a:pt x="10375900" y="647700"/>
                      <a:pt x="10401300" y="774700"/>
                    </a:cubicBezTo>
                    <a:lnTo>
                      <a:pt x="10528300" y="1371600"/>
                    </a:lnTo>
                    <a:cubicBezTo>
                      <a:pt x="10528300" y="1384300"/>
                      <a:pt x="10515600" y="1384300"/>
                      <a:pt x="10515600" y="1397000"/>
                    </a:cubicBezTo>
                    <a:cubicBezTo>
                      <a:pt x="10502900" y="1409700"/>
                      <a:pt x="10502900" y="1409700"/>
                      <a:pt x="10490200" y="1409700"/>
                    </a:cubicBezTo>
                    <a:lnTo>
                      <a:pt x="10439400" y="1409700"/>
                    </a:lnTo>
                    <a:cubicBezTo>
                      <a:pt x="10363200" y="1409700"/>
                      <a:pt x="10312400" y="1358900"/>
                      <a:pt x="10299700" y="1295400"/>
                    </a:cubicBezTo>
                    <a:lnTo>
                      <a:pt x="10210800" y="901700"/>
                    </a:lnTo>
                    <a:lnTo>
                      <a:pt x="10210800" y="2222500"/>
                    </a:lnTo>
                    <a:cubicBezTo>
                      <a:pt x="10210800" y="2247900"/>
                      <a:pt x="10198100" y="2260600"/>
                      <a:pt x="10172700" y="2260600"/>
                    </a:cubicBezTo>
                    <a:lnTo>
                      <a:pt x="10134600" y="2260600"/>
                    </a:lnTo>
                    <a:cubicBezTo>
                      <a:pt x="10058400" y="2260600"/>
                      <a:pt x="9994900" y="2197100"/>
                      <a:pt x="9994900" y="2133600"/>
                    </a:cubicBezTo>
                    <a:lnTo>
                      <a:pt x="9931400" y="1346200"/>
                    </a:lnTo>
                    <a:close/>
                    <a:moveTo>
                      <a:pt x="11049000" y="215900"/>
                    </a:moveTo>
                    <a:cubicBezTo>
                      <a:pt x="11049000" y="88900"/>
                      <a:pt x="11150600" y="0"/>
                      <a:pt x="11264900" y="0"/>
                    </a:cubicBezTo>
                    <a:cubicBezTo>
                      <a:pt x="11379200" y="0"/>
                      <a:pt x="11480800" y="88900"/>
                      <a:pt x="11480800" y="215900"/>
                    </a:cubicBezTo>
                    <a:lnTo>
                      <a:pt x="11480800" y="279400"/>
                    </a:lnTo>
                    <a:cubicBezTo>
                      <a:pt x="11480800" y="393700"/>
                      <a:pt x="11379200" y="495300"/>
                      <a:pt x="11264900" y="495300"/>
                    </a:cubicBezTo>
                    <a:cubicBezTo>
                      <a:pt x="11150600" y="495300"/>
                      <a:pt x="11049000" y="393700"/>
                      <a:pt x="11049000" y="279400"/>
                    </a:cubicBezTo>
                    <a:lnTo>
                      <a:pt x="11049000" y="215900"/>
                    </a:lnTo>
                    <a:close/>
                    <a:moveTo>
                      <a:pt x="11264900" y="1346200"/>
                    </a:moveTo>
                    <a:lnTo>
                      <a:pt x="11201400" y="2133600"/>
                    </a:lnTo>
                    <a:cubicBezTo>
                      <a:pt x="11201400" y="2197100"/>
                      <a:pt x="11137900" y="2260600"/>
                      <a:pt x="11061700" y="2260600"/>
                    </a:cubicBezTo>
                    <a:lnTo>
                      <a:pt x="11023600" y="2260600"/>
                    </a:lnTo>
                    <a:cubicBezTo>
                      <a:pt x="10998200" y="2260600"/>
                      <a:pt x="10985500" y="2247900"/>
                      <a:pt x="10985500" y="2222500"/>
                    </a:cubicBezTo>
                    <a:lnTo>
                      <a:pt x="10985500" y="901700"/>
                    </a:lnTo>
                    <a:lnTo>
                      <a:pt x="10896600" y="1295400"/>
                    </a:lnTo>
                    <a:cubicBezTo>
                      <a:pt x="10883900" y="1358900"/>
                      <a:pt x="10833100" y="1409700"/>
                      <a:pt x="10756900" y="1409700"/>
                    </a:cubicBezTo>
                    <a:lnTo>
                      <a:pt x="10706100" y="1409700"/>
                    </a:lnTo>
                    <a:cubicBezTo>
                      <a:pt x="10693400" y="1409700"/>
                      <a:pt x="10693400" y="1409700"/>
                      <a:pt x="10680700" y="1397000"/>
                    </a:cubicBezTo>
                    <a:cubicBezTo>
                      <a:pt x="10680700" y="1384300"/>
                      <a:pt x="10668000" y="1384300"/>
                      <a:pt x="10668000" y="1371600"/>
                    </a:cubicBezTo>
                    <a:lnTo>
                      <a:pt x="10795000" y="774700"/>
                    </a:lnTo>
                    <a:cubicBezTo>
                      <a:pt x="10820400" y="647700"/>
                      <a:pt x="10934700" y="558800"/>
                      <a:pt x="11049000" y="558800"/>
                    </a:cubicBezTo>
                    <a:lnTo>
                      <a:pt x="11480800" y="558800"/>
                    </a:lnTo>
                    <a:cubicBezTo>
                      <a:pt x="11595100" y="558800"/>
                      <a:pt x="11709400" y="647700"/>
                      <a:pt x="11734800" y="774700"/>
                    </a:cubicBezTo>
                    <a:lnTo>
                      <a:pt x="11861800" y="1371600"/>
                    </a:lnTo>
                    <a:cubicBezTo>
                      <a:pt x="11861800" y="1384300"/>
                      <a:pt x="11849100" y="1384300"/>
                      <a:pt x="11849100" y="1397000"/>
                    </a:cubicBezTo>
                    <a:cubicBezTo>
                      <a:pt x="11836400" y="1409700"/>
                      <a:pt x="11836400" y="1409700"/>
                      <a:pt x="11823700" y="1409700"/>
                    </a:cubicBezTo>
                    <a:lnTo>
                      <a:pt x="11772900" y="1409700"/>
                    </a:lnTo>
                    <a:cubicBezTo>
                      <a:pt x="11696700" y="1409700"/>
                      <a:pt x="11645900" y="1358900"/>
                      <a:pt x="11633200" y="1295400"/>
                    </a:cubicBezTo>
                    <a:lnTo>
                      <a:pt x="11544300" y="901700"/>
                    </a:lnTo>
                    <a:lnTo>
                      <a:pt x="11544300" y="2222500"/>
                    </a:lnTo>
                    <a:cubicBezTo>
                      <a:pt x="11544300" y="2247900"/>
                      <a:pt x="11531600" y="2260600"/>
                      <a:pt x="11506200" y="2260600"/>
                    </a:cubicBezTo>
                    <a:lnTo>
                      <a:pt x="11468100" y="2260600"/>
                    </a:lnTo>
                    <a:cubicBezTo>
                      <a:pt x="11391900" y="2260600"/>
                      <a:pt x="11328400" y="2197100"/>
                      <a:pt x="11328400" y="2133600"/>
                    </a:cubicBezTo>
                    <a:lnTo>
                      <a:pt x="11264900" y="1346200"/>
                    </a:lnTo>
                    <a:close/>
                    <a:moveTo>
                      <a:pt x="12382500" y="215900"/>
                    </a:moveTo>
                    <a:cubicBezTo>
                      <a:pt x="12382500" y="88900"/>
                      <a:pt x="12484100" y="0"/>
                      <a:pt x="12598400" y="0"/>
                    </a:cubicBezTo>
                    <a:cubicBezTo>
                      <a:pt x="12712700" y="0"/>
                      <a:pt x="12814300" y="88900"/>
                      <a:pt x="12814300" y="215900"/>
                    </a:cubicBezTo>
                    <a:lnTo>
                      <a:pt x="12814300" y="279400"/>
                    </a:lnTo>
                    <a:cubicBezTo>
                      <a:pt x="12814300" y="393700"/>
                      <a:pt x="12712700" y="495300"/>
                      <a:pt x="12598400" y="495300"/>
                    </a:cubicBezTo>
                    <a:cubicBezTo>
                      <a:pt x="12484100" y="495300"/>
                      <a:pt x="12382500" y="393700"/>
                      <a:pt x="12382500" y="279400"/>
                    </a:cubicBezTo>
                    <a:lnTo>
                      <a:pt x="12382500" y="215900"/>
                    </a:lnTo>
                    <a:close/>
                    <a:moveTo>
                      <a:pt x="12598400" y="1346200"/>
                    </a:moveTo>
                    <a:lnTo>
                      <a:pt x="12534900" y="2133600"/>
                    </a:lnTo>
                    <a:cubicBezTo>
                      <a:pt x="12534900" y="2197100"/>
                      <a:pt x="12471400" y="2260600"/>
                      <a:pt x="12395200" y="2260600"/>
                    </a:cubicBezTo>
                    <a:lnTo>
                      <a:pt x="12357100" y="2260600"/>
                    </a:lnTo>
                    <a:cubicBezTo>
                      <a:pt x="12331700" y="2260600"/>
                      <a:pt x="12319000" y="2247900"/>
                      <a:pt x="12319000" y="2222500"/>
                    </a:cubicBezTo>
                    <a:lnTo>
                      <a:pt x="12319000" y="901700"/>
                    </a:lnTo>
                    <a:lnTo>
                      <a:pt x="12230100" y="1295400"/>
                    </a:lnTo>
                    <a:cubicBezTo>
                      <a:pt x="12217400" y="1358900"/>
                      <a:pt x="12166600" y="1409700"/>
                      <a:pt x="12090400" y="1409700"/>
                    </a:cubicBezTo>
                    <a:lnTo>
                      <a:pt x="12039600" y="1409700"/>
                    </a:lnTo>
                    <a:cubicBezTo>
                      <a:pt x="12026900" y="1409700"/>
                      <a:pt x="12026900" y="1409700"/>
                      <a:pt x="12014200" y="1397000"/>
                    </a:cubicBezTo>
                    <a:cubicBezTo>
                      <a:pt x="12014200" y="1384300"/>
                      <a:pt x="12001500" y="1384300"/>
                      <a:pt x="12001500" y="1371600"/>
                    </a:cubicBezTo>
                    <a:lnTo>
                      <a:pt x="12128500" y="774700"/>
                    </a:lnTo>
                    <a:cubicBezTo>
                      <a:pt x="12153900" y="647700"/>
                      <a:pt x="12268200" y="558800"/>
                      <a:pt x="12382500" y="558800"/>
                    </a:cubicBezTo>
                    <a:lnTo>
                      <a:pt x="12814300" y="558800"/>
                    </a:lnTo>
                    <a:cubicBezTo>
                      <a:pt x="12928600" y="558800"/>
                      <a:pt x="13042900" y="647700"/>
                      <a:pt x="13068300" y="774700"/>
                    </a:cubicBezTo>
                    <a:lnTo>
                      <a:pt x="13195300" y="1371600"/>
                    </a:lnTo>
                    <a:cubicBezTo>
                      <a:pt x="13195300" y="1384300"/>
                      <a:pt x="13182600" y="1384300"/>
                      <a:pt x="13182600" y="1397000"/>
                    </a:cubicBezTo>
                    <a:cubicBezTo>
                      <a:pt x="13169900" y="1409700"/>
                      <a:pt x="13169900" y="1409700"/>
                      <a:pt x="13157200" y="1409700"/>
                    </a:cubicBezTo>
                    <a:lnTo>
                      <a:pt x="13106400" y="1409700"/>
                    </a:lnTo>
                    <a:cubicBezTo>
                      <a:pt x="13030200" y="1409700"/>
                      <a:pt x="12979400" y="1358900"/>
                      <a:pt x="12966700" y="1295400"/>
                    </a:cubicBezTo>
                    <a:lnTo>
                      <a:pt x="12877800" y="901700"/>
                    </a:lnTo>
                    <a:lnTo>
                      <a:pt x="12877800" y="2222500"/>
                    </a:lnTo>
                    <a:cubicBezTo>
                      <a:pt x="12877800" y="2247900"/>
                      <a:pt x="12865100" y="2260600"/>
                      <a:pt x="12839700" y="2260600"/>
                    </a:cubicBezTo>
                    <a:lnTo>
                      <a:pt x="12801600" y="2260600"/>
                    </a:lnTo>
                    <a:cubicBezTo>
                      <a:pt x="12725400" y="2260600"/>
                      <a:pt x="12661900" y="2197100"/>
                      <a:pt x="12661900" y="2133600"/>
                    </a:cubicBezTo>
                    <a:lnTo>
                      <a:pt x="12598400" y="1346200"/>
                    </a:lnTo>
                    <a:close/>
                    <a:moveTo>
                      <a:pt x="381000" y="2540000"/>
                    </a:moveTo>
                    <a:cubicBezTo>
                      <a:pt x="381000" y="2413000"/>
                      <a:pt x="482600" y="2324100"/>
                      <a:pt x="596900" y="2324100"/>
                    </a:cubicBezTo>
                    <a:cubicBezTo>
                      <a:pt x="711200" y="2324100"/>
                      <a:pt x="812800" y="2413000"/>
                      <a:pt x="812800" y="2540000"/>
                    </a:cubicBezTo>
                    <a:lnTo>
                      <a:pt x="812800" y="2603500"/>
                    </a:lnTo>
                    <a:cubicBezTo>
                      <a:pt x="812800" y="2717800"/>
                      <a:pt x="711200" y="2819400"/>
                      <a:pt x="596900" y="2819400"/>
                    </a:cubicBezTo>
                    <a:cubicBezTo>
                      <a:pt x="482600" y="2819400"/>
                      <a:pt x="381000" y="2717800"/>
                      <a:pt x="381000" y="2603500"/>
                    </a:cubicBezTo>
                    <a:lnTo>
                      <a:pt x="381000" y="2540000"/>
                    </a:lnTo>
                    <a:close/>
                    <a:moveTo>
                      <a:pt x="596900" y="3670300"/>
                    </a:moveTo>
                    <a:lnTo>
                      <a:pt x="533400" y="4457700"/>
                    </a:lnTo>
                    <a:cubicBezTo>
                      <a:pt x="533400" y="4521200"/>
                      <a:pt x="469900" y="4584700"/>
                      <a:pt x="393700" y="4584700"/>
                    </a:cubicBezTo>
                    <a:lnTo>
                      <a:pt x="355600" y="4584700"/>
                    </a:lnTo>
                    <a:cubicBezTo>
                      <a:pt x="330200" y="4584700"/>
                      <a:pt x="317500" y="4572000"/>
                      <a:pt x="317500" y="4546600"/>
                    </a:cubicBezTo>
                    <a:lnTo>
                      <a:pt x="317500" y="3225800"/>
                    </a:lnTo>
                    <a:lnTo>
                      <a:pt x="228600" y="3619500"/>
                    </a:lnTo>
                    <a:cubicBezTo>
                      <a:pt x="215900" y="3683000"/>
                      <a:pt x="165100" y="3733800"/>
                      <a:pt x="88900" y="3733800"/>
                    </a:cubicBezTo>
                    <a:lnTo>
                      <a:pt x="38100" y="3733800"/>
                    </a:lnTo>
                    <a:cubicBezTo>
                      <a:pt x="25400" y="3733800"/>
                      <a:pt x="25400" y="3733800"/>
                      <a:pt x="12700" y="3721100"/>
                    </a:cubicBezTo>
                    <a:cubicBezTo>
                      <a:pt x="12700" y="3708400"/>
                      <a:pt x="0" y="3708400"/>
                      <a:pt x="0" y="3695700"/>
                    </a:cubicBezTo>
                    <a:lnTo>
                      <a:pt x="127000" y="3098800"/>
                    </a:lnTo>
                    <a:cubicBezTo>
                      <a:pt x="152400" y="2971800"/>
                      <a:pt x="266700" y="2882900"/>
                      <a:pt x="381000" y="2882900"/>
                    </a:cubicBezTo>
                    <a:lnTo>
                      <a:pt x="812800" y="2882900"/>
                    </a:lnTo>
                    <a:cubicBezTo>
                      <a:pt x="927100" y="2882900"/>
                      <a:pt x="1041400" y="2971800"/>
                      <a:pt x="1066800" y="3098800"/>
                    </a:cubicBezTo>
                    <a:lnTo>
                      <a:pt x="1193800" y="3695700"/>
                    </a:lnTo>
                    <a:cubicBezTo>
                      <a:pt x="1193800" y="3708400"/>
                      <a:pt x="1181100" y="3708400"/>
                      <a:pt x="1181100" y="3721100"/>
                    </a:cubicBezTo>
                    <a:cubicBezTo>
                      <a:pt x="1168400" y="3733800"/>
                      <a:pt x="1168400" y="3733800"/>
                      <a:pt x="1155700" y="3733800"/>
                    </a:cubicBezTo>
                    <a:lnTo>
                      <a:pt x="1104900" y="3733800"/>
                    </a:lnTo>
                    <a:cubicBezTo>
                      <a:pt x="1028700" y="3733800"/>
                      <a:pt x="977900" y="3683000"/>
                      <a:pt x="965200" y="3619500"/>
                    </a:cubicBezTo>
                    <a:lnTo>
                      <a:pt x="876300" y="3225800"/>
                    </a:lnTo>
                    <a:lnTo>
                      <a:pt x="876300" y="4546600"/>
                    </a:lnTo>
                    <a:cubicBezTo>
                      <a:pt x="876300" y="4572000"/>
                      <a:pt x="863600" y="4584700"/>
                      <a:pt x="838200" y="4584700"/>
                    </a:cubicBezTo>
                    <a:lnTo>
                      <a:pt x="800100" y="4584700"/>
                    </a:lnTo>
                    <a:cubicBezTo>
                      <a:pt x="723900" y="4584700"/>
                      <a:pt x="660400" y="4521200"/>
                      <a:pt x="660400" y="4457700"/>
                    </a:cubicBezTo>
                    <a:lnTo>
                      <a:pt x="596900" y="3670300"/>
                    </a:lnTo>
                    <a:close/>
                    <a:moveTo>
                      <a:pt x="1714500" y="2540000"/>
                    </a:moveTo>
                    <a:cubicBezTo>
                      <a:pt x="1714500" y="2413000"/>
                      <a:pt x="1816100" y="2324100"/>
                      <a:pt x="1930400" y="2324100"/>
                    </a:cubicBezTo>
                    <a:cubicBezTo>
                      <a:pt x="2044700" y="2324100"/>
                      <a:pt x="2146300" y="2413000"/>
                      <a:pt x="2146300" y="2540000"/>
                    </a:cubicBezTo>
                    <a:lnTo>
                      <a:pt x="2146300" y="2603500"/>
                    </a:lnTo>
                    <a:cubicBezTo>
                      <a:pt x="2146300" y="2717800"/>
                      <a:pt x="2044700" y="2819400"/>
                      <a:pt x="1930400" y="2819400"/>
                    </a:cubicBezTo>
                    <a:cubicBezTo>
                      <a:pt x="1816100" y="2819400"/>
                      <a:pt x="1714500" y="2717800"/>
                      <a:pt x="1714500" y="2603500"/>
                    </a:cubicBezTo>
                    <a:lnTo>
                      <a:pt x="1714500" y="2540000"/>
                    </a:lnTo>
                    <a:close/>
                    <a:moveTo>
                      <a:pt x="1930400" y="3670300"/>
                    </a:moveTo>
                    <a:lnTo>
                      <a:pt x="1866900" y="4457700"/>
                    </a:lnTo>
                    <a:cubicBezTo>
                      <a:pt x="1866900" y="4521200"/>
                      <a:pt x="1803400" y="4584700"/>
                      <a:pt x="1727200" y="4584700"/>
                    </a:cubicBezTo>
                    <a:lnTo>
                      <a:pt x="1689100" y="4584700"/>
                    </a:lnTo>
                    <a:cubicBezTo>
                      <a:pt x="1663700" y="4584700"/>
                      <a:pt x="1651000" y="4572000"/>
                      <a:pt x="1651000" y="4546600"/>
                    </a:cubicBezTo>
                    <a:lnTo>
                      <a:pt x="1651000" y="3225800"/>
                    </a:lnTo>
                    <a:lnTo>
                      <a:pt x="1562100" y="3619500"/>
                    </a:lnTo>
                    <a:cubicBezTo>
                      <a:pt x="1549400" y="3683000"/>
                      <a:pt x="1498600" y="3733800"/>
                      <a:pt x="1422400" y="3733800"/>
                    </a:cubicBezTo>
                    <a:lnTo>
                      <a:pt x="1371600" y="3733800"/>
                    </a:lnTo>
                    <a:cubicBezTo>
                      <a:pt x="1358900" y="3733800"/>
                      <a:pt x="1358900" y="3733800"/>
                      <a:pt x="1346200" y="3721100"/>
                    </a:cubicBezTo>
                    <a:cubicBezTo>
                      <a:pt x="1346200" y="3708400"/>
                      <a:pt x="1333500" y="3708400"/>
                      <a:pt x="1333500" y="3695700"/>
                    </a:cubicBezTo>
                    <a:lnTo>
                      <a:pt x="1460500" y="3098800"/>
                    </a:lnTo>
                    <a:cubicBezTo>
                      <a:pt x="1485900" y="2971800"/>
                      <a:pt x="1600200" y="2882900"/>
                      <a:pt x="1714500" y="2882900"/>
                    </a:cubicBezTo>
                    <a:lnTo>
                      <a:pt x="2146300" y="2882900"/>
                    </a:lnTo>
                    <a:cubicBezTo>
                      <a:pt x="2260600" y="2882900"/>
                      <a:pt x="2374900" y="2971800"/>
                      <a:pt x="2400300" y="3098800"/>
                    </a:cubicBezTo>
                    <a:lnTo>
                      <a:pt x="2527300" y="3695700"/>
                    </a:lnTo>
                    <a:cubicBezTo>
                      <a:pt x="2527300" y="3708400"/>
                      <a:pt x="2514600" y="3708400"/>
                      <a:pt x="2514600" y="3721100"/>
                    </a:cubicBezTo>
                    <a:cubicBezTo>
                      <a:pt x="2501900" y="3733800"/>
                      <a:pt x="2501900" y="3733800"/>
                      <a:pt x="2489200" y="3733800"/>
                    </a:cubicBezTo>
                    <a:lnTo>
                      <a:pt x="2438400" y="3733800"/>
                    </a:lnTo>
                    <a:cubicBezTo>
                      <a:pt x="2362200" y="3733800"/>
                      <a:pt x="2311400" y="3683000"/>
                      <a:pt x="2298700" y="3619500"/>
                    </a:cubicBezTo>
                    <a:lnTo>
                      <a:pt x="2209800" y="3225800"/>
                    </a:lnTo>
                    <a:lnTo>
                      <a:pt x="2209800" y="4546600"/>
                    </a:lnTo>
                    <a:cubicBezTo>
                      <a:pt x="2209800" y="4572000"/>
                      <a:pt x="2197100" y="4584700"/>
                      <a:pt x="2171700" y="4584700"/>
                    </a:cubicBezTo>
                    <a:lnTo>
                      <a:pt x="2133600" y="4584700"/>
                    </a:lnTo>
                    <a:cubicBezTo>
                      <a:pt x="2057400" y="4584700"/>
                      <a:pt x="1993900" y="4521200"/>
                      <a:pt x="1993900" y="4457700"/>
                    </a:cubicBezTo>
                    <a:lnTo>
                      <a:pt x="1930400" y="3670300"/>
                    </a:lnTo>
                    <a:close/>
                    <a:moveTo>
                      <a:pt x="3048000" y="2540000"/>
                    </a:moveTo>
                    <a:cubicBezTo>
                      <a:pt x="3048000" y="2413000"/>
                      <a:pt x="3149600" y="2324100"/>
                      <a:pt x="3263900" y="2324100"/>
                    </a:cubicBezTo>
                    <a:cubicBezTo>
                      <a:pt x="3378200" y="2324100"/>
                      <a:pt x="3479800" y="2413000"/>
                      <a:pt x="3479800" y="2540000"/>
                    </a:cubicBezTo>
                    <a:lnTo>
                      <a:pt x="3479800" y="2603500"/>
                    </a:lnTo>
                    <a:cubicBezTo>
                      <a:pt x="3479800" y="2717800"/>
                      <a:pt x="3378200" y="2819400"/>
                      <a:pt x="3263900" y="2819400"/>
                    </a:cubicBezTo>
                    <a:cubicBezTo>
                      <a:pt x="3149600" y="2819400"/>
                      <a:pt x="3048000" y="2717800"/>
                      <a:pt x="3048000" y="2603500"/>
                    </a:cubicBezTo>
                    <a:lnTo>
                      <a:pt x="3048000" y="2540000"/>
                    </a:lnTo>
                    <a:close/>
                    <a:moveTo>
                      <a:pt x="3263900" y="3670300"/>
                    </a:moveTo>
                    <a:lnTo>
                      <a:pt x="3200400" y="4457700"/>
                    </a:lnTo>
                    <a:cubicBezTo>
                      <a:pt x="3200400" y="4521200"/>
                      <a:pt x="3136900" y="4584700"/>
                      <a:pt x="3060700" y="4584700"/>
                    </a:cubicBezTo>
                    <a:lnTo>
                      <a:pt x="3022600" y="4584700"/>
                    </a:lnTo>
                    <a:cubicBezTo>
                      <a:pt x="2997200" y="4584700"/>
                      <a:pt x="2984500" y="4572000"/>
                      <a:pt x="2984500" y="4546600"/>
                    </a:cubicBezTo>
                    <a:lnTo>
                      <a:pt x="2984500" y="3225800"/>
                    </a:lnTo>
                    <a:lnTo>
                      <a:pt x="2895600" y="3619500"/>
                    </a:lnTo>
                    <a:cubicBezTo>
                      <a:pt x="2882900" y="3683000"/>
                      <a:pt x="2832100" y="3733800"/>
                      <a:pt x="2755900" y="3733800"/>
                    </a:cubicBezTo>
                    <a:lnTo>
                      <a:pt x="2705100" y="3733800"/>
                    </a:lnTo>
                    <a:cubicBezTo>
                      <a:pt x="2692400" y="3733800"/>
                      <a:pt x="2692400" y="3733800"/>
                      <a:pt x="2679700" y="3721100"/>
                    </a:cubicBezTo>
                    <a:cubicBezTo>
                      <a:pt x="2679700" y="3708400"/>
                      <a:pt x="2667000" y="3708400"/>
                      <a:pt x="2667000" y="3695700"/>
                    </a:cubicBezTo>
                    <a:lnTo>
                      <a:pt x="2794000" y="3098800"/>
                    </a:lnTo>
                    <a:cubicBezTo>
                      <a:pt x="2819400" y="2971800"/>
                      <a:pt x="2933700" y="2882900"/>
                      <a:pt x="3048000" y="2882900"/>
                    </a:cubicBezTo>
                    <a:lnTo>
                      <a:pt x="3479800" y="2882900"/>
                    </a:lnTo>
                    <a:cubicBezTo>
                      <a:pt x="3594100" y="2882900"/>
                      <a:pt x="3708400" y="2971800"/>
                      <a:pt x="3733800" y="3098800"/>
                    </a:cubicBezTo>
                    <a:lnTo>
                      <a:pt x="3860800" y="3695700"/>
                    </a:lnTo>
                    <a:cubicBezTo>
                      <a:pt x="3860800" y="3708400"/>
                      <a:pt x="3848100" y="3708400"/>
                      <a:pt x="3848100" y="3721100"/>
                    </a:cubicBezTo>
                    <a:cubicBezTo>
                      <a:pt x="3835400" y="3733800"/>
                      <a:pt x="3835400" y="3733800"/>
                      <a:pt x="3822700" y="3733800"/>
                    </a:cubicBezTo>
                    <a:lnTo>
                      <a:pt x="3771900" y="3733800"/>
                    </a:lnTo>
                    <a:cubicBezTo>
                      <a:pt x="3695700" y="3733800"/>
                      <a:pt x="3644900" y="3683000"/>
                      <a:pt x="3632200" y="3619500"/>
                    </a:cubicBezTo>
                    <a:lnTo>
                      <a:pt x="3543300" y="3225800"/>
                    </a:lnTo>
                    <a:lnTo>
                      <a:pt x="3543300" y="4546600"/>
                    </a:lnTo>
                    <a:cubicBezTo>
                      <a:pt x="3543300" y="4572000"/>
                      <a:pt x="3530600" y="4584700"/>
                      <a:pt x="3505200" y="4584700"/>
                    </a:cubicBezTo>
                    <a:lnTo>
                      <a:pt x="3467100" y="4584700"/>
                    </a:lnTo>
                    <a:cubicBezTo>
                      <a:pt x="3390900" y="4584700"/>
                      <a:pt x="3327400" y="4521200"/>
                      <a:pt x="3327400" y="4457700"/>
                    </a:cubicBezTo>
                    <a:lnTo>
                      <a:pt x="3263900" y="3670300"/>
                    </a:lnTo>
                    <a:close/>
                    <a:moveTo>
                      <a:pt x="4381500" y="2540000"/>
                    </a:moveTo>
                    <a:cubicBezTo>
                      <a:pt x="4381500" y="2413000"/>
                      <a:pt x="4483100" y="2324100"/>
                      <a:pt x="4597400" y="2324100"/>
                    </a:cubicBezTo>
                    <a:cubicBezTo>
                      <a:pt x="4711700" y="2324100"/>
                      <a:pt x="4813300" y="2413000"/>
                      <a:pt x="4813300" y="2540000"/>
                    </a:cubicBezTo>
                    <a:lnTo>
                      <a:pt x="4813300" y="2603500"/>
                    </a:lnTo>
                    <a:cubicBezTo>
                      <a:pt x="4813300" y="2717800"/>
                      <a:pt x="4711700" y="2819400"/>
                      <a:pt x="4597400" y="2819400"/>
                    </a:cubicBezTo>
                    <a:cubicBezTo>
                      <a:pt x="4483100" y="2819400"/>
                      <a:pt x="4381500" y="2717800"/>
                      <a:pt x="4381500" y="2603500"/>
                    </a:cubicBezTo>
                    <a:lnTo>
                      <a:pt x="4381500" y="2540000"/>
                    </a:lnTo>
                    <a:close/>
                    <a:moveTo>
                      <a:pt x="4597400" y="3670300"/>
                    </a:moveTo>
                    <a:lnTo>
                      <a:pt x="4533900" y="4457700"/>
                    </a:lnTo>
                    <a:cubicBezTo>
                      <a:pt x="4533900" y="4521200"/>
                      <a:pt x="4470400" y="4584700"/>
                      <a:pt x="4394200" y="4584700"/>
                    </a:cubicBezTo>
                    <a:lnTo>
                      <a:pt x="4356100" y="4584700"/>
                    </a:lnTo>
                    <a:cubicBezTo>
                      <a:pt x="4330700" y="4584700"/>
                      <a:pt x="4318000" y="4572000"/>
                      <a:pt x="4318000" y="4546600"/>
                    </a:cubicBezTo>
                    <a:lnTo>
                      <a:pt x="4318000" y="3225800"/>
                    </a:lnTo>
                    <a:lnTo>
                      <a:pt x="4229100" y="3619500"/>
                    </a:lnTo>
                    <a:cubicBezTo>
                      <a:pt x="4216400" y="3683000"/>
                      <a:pt x="4165600" y="3733800"/>
                      <a:pt x="4089400" y="3733800"/>
                    </a:cubicBezTo>
                    <a:lnTo>
                      <a:pt x="4038600" y="3733800"/>
                    </a:lnTo>
                    <a:cubicBezTo>
                      <a:pt x="4025900" y="3733800"/>
                      <a:pt x="4025900" y="3733800"/>
                      <a:pt x="4013200" y="3721100"/>
                    </a:cubicBezTo>
                    <a:cubicBezTo>
                      <a:pt x="4013200" y="3708400"/>
                      <a:pt x="4000500" y="3708400"/>
                      <a:pt x="4000500" y="3695700"/>
                    </a:cubicBezTo>
                    <a:lnTo>
                      <a:pt x="4127500" y="3098800"/>
                    </a:lnTo>
                    <a:cubicBezTo>
                      <a:pt x="4152900" y="2971800"/>
                      <a:pt x="4267200" y="2882900"/>
                      <a:pt x="4381500" y="2882900"/>
                    </a:cubicBezTo>
                    <a:lnTo>
                      <a:pt x="4813300" y="2882900"/>
                    </a:lnTo>
                    <a:cubicBezTo>
                      <a:pt x="4927600" y="2882900"/>
                      <a:pt x="5041900" y="2971800"/>
                      <a:pt x="5067300" y="3098800"/>
                    </a:cubicBezTo>
                    <a:lnTo>
                      <a:pt x="5194300" y="3695700"/>
                    </a:lnTo>
                    <a:cubicBezTo>
                      <a:pt x="5194300" y="3708400"/>
                      <a:pt x="5181600" y="3708400"/>
                      <a:pt x="5181600" y="3721100"/>
                    </a:cubicBezTo>
                    <a:cubicBezTo>
                      <a:pt x="5168900" y="3733800"/>
                      <a:pt x="5168900" y="3733800"/>
                      <a:pt x="5156200" y="3733800"/>
                    </a:cubicBezTo>
                    <a:lnTo>
                      <a:pt x="5105400" y="3733800"/>
                    </a:lnTo>
                    <a:cubicBezTo>
                      <a:pt x="5029200" y="3733800"/>
                      <a:pt x="4978400" y="3683000"/>
                      <a:pt x="4965700" y="3619500"/>
                    </a:cubicBezTo>
                    <a:lnTo>
                      <a:pt x="4876800" y="3225800"/>
                    </a:lnTo>
                    <a:lnTo>
                      <a:pt x="4876800" y="4546600"/>
                    </a:lnTo>
                    <a:cubicBezTo>
                      <a:pt x="4876800" y="4572000"/>
                      <a:pt x="4864100" y="4584700"/>
                      <a:pt x="4838700" y="4584700"/>
                    </a:cubicBezTo>
                    <a:lnTo>
                      <a:pt x="4800600" y="4584700"/>
                    </a:lnTo>
                    <a:cubicBezTo>
                      <a:pt x="4724400" y="4584700"/>
                      <a:pt x="4660900" y="4521200"/>
                      <a:pt x="4660900" y="4457700"/>
                    </a:cubicBezTo>
                    <a:lnTo>
                      <a:pt x="4597400" y="3670300"/>
                    </a:lnTo>
                    <a:close/>
                    <a:moveTo>
                      <a:pt x="5715000" y="2540000"/>
                    </a:moveTo>
                    <a:cubicBezTo>
                      <a:pt x="5715000" y="2413000"/>
                      <a:pt x="5816600" y="2324100"/>
                      <a:pt x="5930900" y="2324100"/>
                    </a:cubicBezTo>
                    <a:cubicBezTo>
                      <a:pt x="6045200" y="2324100"/>
                      <a:pt x="6146800" y="2413000"/>
                      <a:pt x="6146800" y="2540000"/>
                    </a:cubicBezTo>
                    <a:lnTo>
                      <a:pt x="6146800" y="2603500"/>
                    </a:lnTo>
                    <a:cubicBezTo>
                      <a:pt x="6146800" y="2717800"/>
                      <a:pt x="6045200" y="2819400"/>
                      <a:pt x="5930900" y="2819400"/>
                    </a:cubicBezTo>
                    <a:cubicBezTo>
                      <a:pt x="5816600" y="2819400"/>
                      <a:pt x="5715000" y="2717800"/>
                      <a:pt x="5715000" y="2603500"/>
                    </a:cubicBezTo>
                    <a:lnTo>
                      <a:pt x="5715000" y="2540000"/>
                    </a:lnTo>
                    <a:close/>
                    <a:moveTo>
                      <a:pt x="5930900" y="3670300"/>
                    </a:moveTo>
                    <a:lnTo>
                      <a:pt x="5867400" y="4457700"/>
                    </a:lnTo>
                    <a:cubicBezTo>
                      <a:pt x="5867400" y="4521200"/>
                      <a:pt x="5803900" y="4584700"/>
                      <a:pt x="5727700" y="4584700"/>
                    </a:cubicBezTo>
                    <a:lnTo>
                      <a:pt x="5689600" y="4584700"/>
                    </a:lnTo>
                    <a:cubicBezTo>
                      <a:pt x="5664200" y="4584700"/>
                      <a:pt x="5651500" y="4572000"/>
                      <a:pt x="5651500" y="4546600"/>
                    </a:cubicBezTo>
                    <a:lnTo>
                      <a:pt x="5651500" y="3225800"/>
                    </a:lnTo>
                    <a:lnTo>
                      <a:pt x="5562600" y="3619500"/>
                    </a:lnTo>
                    <a:cubicBezTo>
                      <a:pt x="5549900" y="3683000"/>
                      <a:pt x="5499100" y="3733800"/>
                      <a:pt x="5422900" y="3733800"/>
                    </a:cubicBezTo>
                    <a:lnTo>
                      <a:pt x="5372100" y="3733800"/>
                    </a:lnTo>
                    <a:cubicBezTo>
                      <a:pt x="5359400" y="3733800"/>
                      <a:pt x="5359400" y="3733800"/>
                      <a:pt x="5346700" y="3721100"/>
                    </a:cubicBezTo>
                    <a:cubicBezTo>
                      <a:pt x="5346700" y="3708400"/>
                      <a:pt x="5334000" y="3708400"/>
                      <a:pt x="5334000" y="3695700"/>
                    </a:cubicBezTo>
                    <a:lnTo>
                      <a:pt x="5461000" y="3098800"/>
                    </a:lnTo>
                    <a:cubicBezTo>
                      <a:pt x="5486400" y="2971800"/>
                      <a:pt x="5600700" y="2882900"/>
                      <a:pt x="5715000" y="2882900"/>
                    </a:cubicBezTo>
                    <a:lnTo>
                      <a:pt x="6146800" y="2882900"/>
                    </a:lnTo>
                    <a:cubicBezTo>
                      <a:pt x="6261100" y="2882900"/>
                      <a:pt x="6375400" y="2971800"/>
                      <a:pt x="6400800" y="3098800"/>
                    </a:cubicBezTo>
                    <a:lnTo>
                      <a:pt x="6527800" y="3695700"/>
                    </a:lnTo>
                    <a:cubicBezTo>
                      <a:pt x="6527800" y="3708400"/>
                      <a:pt x="6515100" y="3708400"/>
                      <a:pt x="6515100" y="3721100"/>
                    </a:cubicBezTo>
                    <a:cubicBezTo>
                      <a:pt x="6502400" y="3733800"/>
                      <a:pt x="6502400" y="3733800"/>
                      <a:pt x="6489700" y="3733800"/>
                    </a:cubicBezTo>
                    <a:lnTo>
                      <a:pt x="6438900" y="3733800"/>
                    </a:lnTo>
                    <a:cubicBezTo>
                      <a:pt x="6362700" y="3733800"/>
                      <a:pt x="6311900" y="3683000"/>
                      <a:pt x="6299200" y="3619500"/>
                    </a:cubicBezTo>
                    <a:lnTo>
                      <a:pt x="6210300" y="3225800"/>
                    </a:lnTo>
                    <a:lnTo>
                      <a:pt x="6210300" y="4546600"/>
                    </a:lnTo>
                    <a:cubicBezTo>
                      <a:pt x="6210300" y="4572000"/>
                      <a:pt x="6197600" y="4584700"/>
                      <a:pt x="6172200" y="4584700"/>
                    </a:cubicBezTo>
                    <a:lnTo>
                      <a:pt x="6134100" y="4584700"/>
                    </a:lnTo>
                    <a:cubicBezTo>
                      <a:pt x="6057900" y="4584700"/>
                      <a:pt x="5994400" y="4521200"/>
                      <a:pt x="5994400" y="4457700"/>
                    </a:cubicBezTo>
                    <a:lnTo>
                      <a:pt x="5930900" y="3670300"/>
                    </a:lnTo>
                    <a:close/>
                    <a:moveTo>
                      <a:pt x="7048500" y="2540000"/>
                    </a:moveTo>
                    <a:cubicBezTo>
                      <a:pt x="7048500" y="2413000"/>
                      <a:pt x="7150100" y="2324100"/>
                      <a:pt x="7264400" y="2324100"/>
                    </a:cubicBezTo>
                    <a:cubicBezTo>
                      <a:pt x="7378700" y="2324100"/>
                      <a:pt x="7480300" y="2413000"/>
                      <a:pt x="7480300" y="2540000"/>
                    </a:cubicBezTo>
                    <a:lnTo>
                      <a:pt x="7480300" y="2603500"/>
                    </a:lnTo>
                    <a:cubicBezTo>
                      <a:pt x="7480300" y="2717800"/>
                      <a:pt x="7378700" y="2819400"/>
                      <a:pt x="7264400" y="2819400"/>
                    </a:cubicBezTo>
                    <a:cubicBezTo>
                      <a:pt x="7150100" y="2819400"/>
                      <a:pt x="7048500" y="2717800"/>
                      <a:pt x="7048500" y="2603500"/>
                    </a:cubicBezTo>
                    <a:lnTo>
                      <a:pt x="7048500" y="2540000"/>
                    </a:lnTo>
                    <a:close/>
                    <a:moveTo>
                      <a:pt x="7264400" y="3670300"/>
                    </a:moveTo>
                    <a:lnTo>
                      <a:pt x="7200900" y="4457700"/>
                    </a:lnTo>
                    <a:cubicBezTo>
                      <a:pt x="7200900" y="4521200"/>
                      <a:pt x="7137400" y="4584700"/>
                      <a:pt x="7061200" y="4584700"/>
                    </a:cubicBezTo>
                    <a:lnTo>
                      <a:pt x="7023100" y="4584700"/>
                    </a:lnTo>
                    <a:cubicBezTo>
                      <a:pt x="6997700" y="4584700"/>
                      <a:pt x="6985000" y="4572000"/>
                      <a:pt x="6985000" y="4546600"/>
                    </a:cubicBezTo>
                    <a:lnTo>
                      <a:pt x="6985000" y="3225800"/>
                    </a:lnTo>
                    <a:lnTo>
                      <a:pt x="6896100" y="3619500"/>
                    </a:lnTo>
                    <a:cubicBezTo>
                      <a:pt x="6883400" y="3683000"/>
                      <a:pt x="6832600" y="3733800"/>
                      <a:pt x="6756400" y="3733800"/>
                    </a:cubicBezTo>
                    <a:lnTo>
                      <a:pt x="6705600" y="3733800"/>
                    </a:lnTo>
                    <a:cubicBezTo>
                      <a:pt x="6692900" y="3733800"/>
                      <a:pt x="6692900" y="3733800"/>
                      <a:pt x="6680200" y="3721100"/>
                    </a:cubicBezTo>
                    <a:cubicBezTo>
                      <a:pt x="6680200" y="3708400"/>
                      <a:pt x="6667500" y="3708400"/>
                      <a:pt x="6667500" y="3695700"/>
                    </a:cubicBezTo>
                    <a:lnTo>
                      <a:pt x="6794500" y="3098800"/>
                    </a:lnTo>
                    <a:cubicBezTo>
                      <a:pt x="6819900" y="2971800"/>
                      <a:pt x="6934200" y="2882900"/>
                      <a:pt x="7048500" y="2882900"/>
                    </a:cubicBezTo>
                    <a:lnTo>
                      <a:pt x="7480300" y="2882900"/>
                    </a:lnTo>
                    <a:cubicBezTo>
                      <a:pt x="7594600" y="2882900"/>
                      <a:pt x="7708900" y="2971800"/>
                      <a:pt x="7734300" y="3098800"/>
                    </a:cubicBezTo>
                    <a:lnTo>
                      <a:pt x="7861300" y="3695700"/>
                    </a:lnTo>
                    <a:cubicBezTo>
                      <a:pt x="7861300" y="3708400"/>
                      <a:pt x="7848600" y="3708400"/>
                      <a:pt x="7848600" y="3721100"/>
                    </a:cubicBezTo>
                    <a:cubicBezTo>
                      <a:pt x="7835900" y="3733800"/>
                      <a:pt x="7835900" y="3733800"/>
                      <a:pt x="7823200" y="3733800"/>
                    </a:cubicBezTo>
                    <a:lnTo>
                      <a:pt x="7772400" y="3733800"/>
                    </a:lnTo>
                    <a:cubicBezTo>
                      <a:pt x="7696200" y="3733800"/>
                      <a:pt x="7645400" y="3683000"/>
                      <a:pt x="7632700" y="3619500"/>
                    </a:cubicBezTo>
                    <a:lnTo>
                      <a:pt x="7543800" y="3225800"/>
                    </a:lnTo>
                    <a:lnTo>
                      <a:pt x="7543800" y="4546600"/>
                    </a:lnTo>
                    <a:cubicBezTo>
                      <a:pt x="7543800" y="4572000"/>
                      <a:pt x="7531100" y="4584700"/>
                      <a:pt x="7505700" y="4584700"/>
                    </a:cubicBezTo>
                    <a:lnTo>
                      <a:pt x="7467600" y="4584700"/>
                    </a:lnTo>
                    <a:cubicBezTo>
                      <a:pt x="7391400" y="4584700"/>
                      <a:pt x="7327900" y="4521200"/>
                      <a:pt x="7327900" y="4457700"/>
                    </a:cubicBezTo>
                    <a:lnTo>
                      <a:pt x="7264400" y="3670300"/>
                    </a:lnTo>
                    <a:close/>
                    <a:moveTo>
                      <a:pt x="8382000" y="2540000"/>
                    </a:moveTo>
                    <a:cubicBezTo>
                      <a:pt x="8382000" y="2413000"/>
                      <a:pt x="8483600" y="2324100"/>
                      <a:pt x="8597900" y="2324100"/>
                    </a:cubicBezTo>
                    <a:cubicBezTo>
                      <a:pt x="8712200" y="2324100"/>
                      <a:pt x="8813800" y="2413000"/>
                      <a:pt x="8813800" y="2540000"/>
                    </a:cubicBezTo>
                    <a:lnTo>
                      <a:pt x="8813800" y="2603500"/>
                    </a:lnTo>
                    <a:cubicBezTo>
                      <a:pt x="8813800" y="2717800"/>
                      <a:pt x="8712200" y="2819400"/>
                      <a:pt x="8597900" y="2819400"/>
                    </a:cubicBezTo>
                    <a:cubicBezTo>
                      <a:pt x="8483600" y="2819400"/>
                      <a:pt x="8382000" y="2717800"/>
                      <a:pt x="8382000" y="2603500"/>
                    </a:cubicBezTo>
                    <a:lnTo>
                      <a:pt x="8382000" y="2540000"/>
                    </a:lnTo>
                    <a:close/>
                    <a:moveTo>
                      <a:pt x="8597900" y="3670300"/>
                    </a:moveTo>
                    <a:lnTo>
                      <a:pt x="8534400" y="4457700"/>
                    </a:lnTo>
                    <a:cubicBezTo>
                      <a:pt x="8534400" y="4521200"/>
                      <a:pt x="8470900" y="4584700"/>
                      <a:pt x="8394700" y="4584700"/>
                    </a:cubicBezTo>
                    <a:lnTo>
                      <a:pt x="8356600" y="4584700"/>
                    </a:lnTo>
                    <a:cubicBezTo>
                      <a:pt x="8331200" y="4584700"/>
                      <a:pt x="8318500" y="4572000"/>
                      <a:pt x="8318500" y="4546600"/>
                    </a:cubicBezTo>
                    <a:lnTo>
                      <a:pt x="8318500" y="3225800"/>
                    </a:lnTo>
                    <a:lnTo>
                      <a:pt x="8229600" y="3619500"/>
                    </a:lnTo>
                    <a:cubicBezTo>
                      <a:pt x="8216900" y="3683000"/>
                      <a:pt x="8166100" y="3733800"/>
                      <a:pt x="8089900" y="3733800"/>
                    </a:cubicBezTo>
                    <a:lnTo>
                      <a:pt x="8039100" y="3733800"/>
                    </a:lnTo>
                    <a:cubicBezTo>
                      <a:pt x="8026400" y="3733800"/>
                      <a:pt x="8026400" y="3733800"/>
                      <a:pt x="8013700" y="3721100"/>
                    </a:cubicBezTo>
                    <a:cubicBezTo>
                      <a:pt x="8013700" y="3708400"/>
                      <a:pt x="8001000" y="3708400"/>
                      <a:pt x="8001000" y="3695700"/>
                    </a:cubicBezTo>
                    <a:lnTo>
                      <a:pt x="8128000" y="3098800"/>
                    </a:lnTo>
                    <a:cubicBezTo>
                      <a:pt x="8153400" y="2971800"/>
                      <a:pt x="8267700" y="2882900"/>
                      <a:pt x="8382000" y="2882900"/>
                    </a:cubicBezTo>
                    <a:lnTo>
                      <a:pt x="8813800" y="2882900"/>
                    </a:lnTo>
                    <a:cubicBezTo>
                      <a:pt x="8928100" y="2882900"/>
                      <a:pt x="9042400" y="2971800"/>
                      <a:pt x="9067800" y="3098800"/>
                    </a:cubicBezTo>
                    <a:lnTo>
                      <a:pt x="9194800" y="3695700"/>
                    </a:lnTo>
                    <a:cubicBezTo>
                      <a:pt x="9194800" y="3708400"/>
                      <a:pt x="9182100" y="3708400"/>
                      <a:pt x="9182100" y="3721100"/>
                    </a:cubicBezTo>
                    <a:cubicBezTo>
                      <a:pt x="9169400" y="3733800"/>
                      <a:pt x="9169400" y="3733800"/>
                      <a:pt x="9156700" y="3733800"/>
                    </a:cubicBezTo>
                    <a:lnTo>
                      <a:pt x="9105900" y="3733800"/>
                    </a:lnTo>
                    <a:cubicBezTo>
                      <a:pt x="9029700" y="3733800"/>
                      <a:pt x="8978900" y="3683000"/>
                      <a:pt x="8966200" y="3619500"/>
                    </a:cubicBezTo>
                    <a:lnTo>
                      <a:pt x="8877300" y="3225800"/>
                    </a:lnTo>
                    <a:lnTo>
                      <a:pt x="8877300" y="4546600"/>
                    </a:lnTo>
                    <a:cubicBezTo>
                      <a:pt x="8877300" y="4572000"/>
                      <a:pt x="8864600" y="4584700"/>
                      <a:pt x="8839200" y="4584700"/>
                    </a:cubicBezTo>
                    <a:lnTo>
                      <a:pt x="8801100" y="4584700"/>
                    </a:lnTo>
                    <a:cubicBezTo>
                      <a:pt x="8724900" y="4584700"/>
                      <a:pt x="8661400" y="4521200"/>
                      <a:pt x="8661400" y="4457700"/>
                    </a:cubicBezTo>
                    <a:lnTo>
                      <a:pt x="8597900" y="3670300"/>
                    </a:lnTo>
                    <a:close/>
                    <a:moveTo>
                      <a:pt x="9715500" y="2540000"/>
                    </a:moveTo>
                    <a:cubicBezTo>
                      <a:pt x="9715500" y="2413000"/>
                      <a:pt x="9817100" y="2324100"/>
                      <a:pt x="9931400" y="2324100"/>
                    </a:cubicBezTo>
                    <a:cubicBezTo>
                      <a:pt x="10045700" y="2324100"/>
                      <a:pt x="10147300" y="2413000"/>
                      <a:pt x="10147300" y="2540000"/>
                    </a:cubicBezTo>
                    <a:lnTo>
                      <a:pt x="10147300" y="2603500"/>
                    </a:lnTo>
                    <a:cubicBezTo>
                      <a:pt x="10147300" y="2717800"/>
                      <a:pt x="10045700" y="2819400"/>
                      <a:pt x="9931400" y="2819400"/>
                    </a:cubicBezTo>
                    <a:cubicBezTo>
                      <a:pt x="9817100" y="2819400"/>
                      <a:pt x="9715500" y="2717800"/>
                      <a:pt x="9715500" y="2603500"/>
                    </a:cubicBezTo>
                    <a:lnTo>
                      <a:pt x="9715500" y="2540000"/>
                    </a:lnTo>
                    <a:close/>
                    <a:moveTo>
                      <a:pt x="9931400" y="3670300"/>
                    </a:moveTo>
                    <a:lnTo>
                      <a:pt x="9867900" y="4457700"/>
                    </a:lnTo>
                    <a:cubicBezTo>
                      <a:pt x="9867900" y="4521200"/>
                      <a:pt x="9804400" y="4584700"/>
                      <a:pt x="9728200" y="4584700"/>
                    </a:cubicBezTo>
                    <a:lnTo>
                      <a:pt x="9690100" y="4584700"/>
                    </a:lnTo>
                    <a:cubicBezTo>
                      <a:pt x="9664700" y="4584700"/>
                      <a:pt x="9652000" y="4572000"/>
                      <a:pt x="9652000" y="4546600"/>
                    </a:cubicBezTo>
                    <a:lnTo>
                      <a:pt x="9652000" y="3225800"/>
                    </a:lnTo>
                    <a:lnTo>
                      <a:pt x="9563100" y="3619500"/>
                    </a:lnTo>
                    <a:cubicBezTo>
                      <a:pt x="9550400" y="3683000"/>
                      <a:pt x="9499600" y="3733800"/>
                      <a:pt x="9423400" y="3733800"/>
                    </a:cubicBezTo>
                    <a:lnTo>
                      <a:pt x="9372600" y="3733800"/>
                    </a:lnTo>
                    <a:cubicBezTo>
                      <a:pt x="9359900" y="3733800"/>
                      <a:pt x="9359900" y="3733800"/>
                      <a:pt x="9347200" y="3721100"/>
                    </a:cubicBezTo>
                    <a:cubicBezTo>
                      <a:pt x="9347200" y="3708400"/>
                      <a:pt x="9334500" y="3708400"/>
                      <a:pt x="9334500" y="3695700"/>
                    </a:cubicBezTo>
                    <a:lnTo>
                      <a:pt x="9461500" y="3098800"/>
                    </a:lnTo>
                    <a:cubicBezTo>
                      <a:pt x="9486900" y="2971800"/>
                      <a:pt x="9601200" y="2882900"/>
                      <a:pt x="9715500" y="2882900"/>
                    </a:cubicBezTo>
                    <a:lnTo>
                      <a:pt x="10147300" y="2882900"/>
                    </a:lnTo>
                    <a:cubicBezTo>
                      <a:pt x="10261600" y="2882900"/>
                      <a:pt x="10375900" y="2971800"/>
                      <a:pt x="10401300" y="3098800"/>
                    </a:cubicBezTo>
                    <a:lnTo>
                      <a:pt x="10528300" y="3695700"/>
                    </a:lnTo>
                    <a:cubicBezTo>
                      <a:pt x="10528300" y="3708400"/>
                      <a:pt x="10515600" y="3708400"/>
                      <a:pt x="10515600" y="3721100"/>
                    </a:cubicBezTo>
                    <a:cubicBezTo>
                      <a:pt x="10502900" y="3733800"/>
                      <a:pt x="10502900" y="3733800"/>
                      <a:pt x="10490200" y="3733800"/>
                    </a:cubicBezTo>
                    <a:lnTo>
                      <a:pt x="10439400" y="3733800"/>
                    </a:lnTo>
                    <a:cubicBezTo>
                      <a:pt x="10363200" y="3733800"/>
                      <a:pt x="10312400" y="3683000"/>
                      <a:pt x="10299700" y="3619500"/>
                    </a:cubicBezTo>
                    <a:lnTo>
                      <a:pt x="10210800" y="3225800"/>
                    </a:lnTo>
                    <a:lnTo>
                      <a:pt x="10210800" y="4546600"/>
                    </a:lnTo>
                    <a:cubicBezTo>
                      <a:pt x="10210800" y="4572000"/>
                      <a:pt x="10198100" y="4584700"/>
                      <a:pt x="10172700" y="4584700"/>
                    </a:cubicBezTo>
                    <a:lnTo>
                      <a:pt x="10134600" y="4584700"/>
                    </a:lnTo>
                    <a:cubicBezTo>
                      <a:pt x="10058400" y="4584700"/>
                      <a:pt x="9994900" y="4521200"/>
                      <a:pt x="9994900" y="4457700"/>
                    </a:cubicBezTo>
                    <a:lnTo>
                      <a:pt x="9931400" y="3670300"/>
                    </a:lnTo>
                    <a:close/>
                    <a:moveTo>
                      <a:pt x="11049000" y="2540000"/>
                    </a:moveTo>
                    <a:cubicBezTo>
                      <a:pt x="11049000" y="2413000"/>
                      <a:pt x="11150600" y="2324100"/>
                      <a:pt x="11264900" y="2324100"/>
                    </a:cubicBezTo>
                    <a:cubicBezTo>
                      <a:pt x="11379200" y="2324100"/>
                      <a:pt x="11480800" y="2413000"/>
                      <a:pt x="11480800" y="2540000"/>
                    </a:cubicBezTo>
                    <a:lnTo>
                      <a:pt x="11480800" y="2603500"/>
                    </a:lnTo>
                    <a:cubicBezTo>
                      <a:pt x="11480800" y="2717800"/>
                      <a:pt x="11379200" y="2819400"/>
                      <a:pt x="11264900" y="2819400"/>
                    </a:cubicBezTo>
                    <a:cubicBezTo>
                      <a:pt x="11150600" y="2819400"/>
                      <a:pt x="11049000" y="2717800"/>
                      <a:pt x="11049000" y="2603500"/>
                    </a:cubicBezTo>
                    <a:lnTo>
                      <a:pt x="11049000" y="2540000"/>
                    </a:lnTo>
                    <a:close/>
                    <a:moveTo>
                      <a:pt x="11264900" y="3670300"/>
                    </a:moveTo>
                    <a:lnTo>
                      <a:pt x="11201400" y="4457700"/>
                    </a:lnTo>
                    <a:cubicBezTo>
                      <a:pt x="11201400" y="4521200"/>
                      <a:pt x="11137900" y="4584700"/>
                      <a:pt x="11061700" y="4584700"/>
                    </a:cubicBezTo>
                    <a:lnTo>
                      <a:pt x="11023600" y="4584700"/>
                    </a:lnTo>
                    <a:cubicBezTo>
                      <a:pt x="10998200" y="4584700"/>
                      <a:pt x="10985500" y="4572000"/>
                      <a:pt x="10985500" y="4546600"/>
                    </a:cubicBezTo>
                    <a:lnTo>
                      <a:pt x="10985500" y="3225800"/>
                    </a:lnTo>
                    <a:lnTo>
                      <a:pt x="10896600" y="3619500"/>
                    </a:lnTo>
                    <a:cubicBezTo>
                      <a:pt x="10883900" y="3683000"/>
                      <a:pt x="10833100" y="3733800"/>
                      <a:pt x="10756900" y="3733800"/>
                    </a:cubicBezTo>
                    <a:lnTo>
                      <a:pt x="10706100" y="3733800"/>
                    </a:lnTo>
                    <a:cubicBezTo>
                      <a:pt x="10693400" y="3733800"/>
                      <a:pt x="10693400" y="3733800"/>
                      <a:pt x="10680700" y="3721100"/>
                    </a:cubicBezTo>
                    <a:cubicBezTo>
                      <a:pt x="10680700" y="3708400"/>
                      <a:pt x="10668000" y="3708400"/>
                      <a:pt x="10668000" y="3695700"/>
                    </a:cubicBezTo>
                    <a:lnTo>
                      <a:pt x="10795000" y="3098800"/>
                    </a:lnTo>
                    <a:cubicBezTo>
                      <a:pt x="10820400" y="2971800"/>
                      <a:pt x="10934700" y="2882900"/>
                      <a:pt x="11049000" y="2882900"/>
                    </a:cubicBezTo>
                    <a:lnTo>
                      <a:pt x="11480800" y="2882900"/>
                    </a:lnTo>
                    <a:cubicBezTo>
                      <a:pt x="11595100" y="2882900"/>
                      <a:pt x="11709400" y="2971800"/>
                      <a:pt x="11734800" y="3098800"/>
                    </a:cubicBezTo>
                    <a:lnTo>
                      <a:pt x="11861800" y="3695700"/>
                    </a:lnTo>
                    <a:cubicBezTo>
                      <a:pt x="11861800" y="3708400"/>
                      <a:pt x="11849100" y="3708400"/>
                      <a:pt x="11849100" y="3721100"/>
                    </a:cubicBezTo>
                    <a:cubicBezTo>
                      <a:pt x="11836400" y="3733800"/>
                      <a:pt x="11836400" y="3733800"/>
                      <a:pt x="11823700" y="3733800"/>
                    </a:cubicBezTo>
                    <a:lnTo>
                      <a:pt x="11772900" y="3733800"/>
                    </a:lnTo>
                    <a:cubicBezTo>
                      <a:pt x="11696700" y="3733800"/>
                      <a:pt x="11645900" y="3683000"/>
                      <a:pt x="11633200" y="3619500"/>
                    </a:cubicBezTo>
                    <a:lnTo>
                      <a:pt x="11544300" y="3225800"/>
                    </a:lnTo>
                    <a:lnTo>
                      <a:pt x="11544300" y="4546600"/>
                    </a:lnTo>
                    <a:cubicBezTo>
                      <a:pt x="11544300" y="4572000"/>
                      <a:pt x="11531600" y="4584700"/>
                      <a:pt x="11506200" y="4584700"/>
                    </a:cubicBezTo>
                    <a:lnTo>
                      <a:pt x="11468100" y="4584700"/>
                    </a:lnTo>
                    <a:cubicBezTo>
                      <a:pt x="11391900" y="4584700"/>
                      <a:pt x="11328400" y="4521200"/>
                      <a:pt x="11328400" y="4457700"/>
                    </a:cubicBezTo>
                    <a:lnTo>
                      <a:pt x="11264900" y="3670300"/>
                    </a:lnTo>
                    <a:close/>
                    <a:moveTo>
                      <a:pt x="12382500" y="2540000"/>
                    </a:moveTo>
                    <a:cubicBezTo>
                      <a:pt x="12382500" y="2413000"/>
                      <a:pt x="12484100" y="2324100"/>
                      <a:pt x="12598400" y="2324100"/>
                    </a:cubicBezTo>
                    <a:cubicBezTo>
                      <a:pt x="12712700" y="2324100"/>
                      <a:pt x="12814300" y="2413000"/>
                      <a:pt x="12814300" y="2540000"/>
                    </a:cubicBezTo>
                    <a:lnTo>
                      <a:pt x="12814300" y="2603500"/>
                    </a:lnTo>
                    <a:cubicBezTo>
                      <a:pt x="12814300" y="2717800"/>
                      <a:pt x="12712700" y="2819400"/>
                      <a:pt x="12598400" y="2819400"/>
                    </a:cubicBezTo>
                    <a:cubicBezTo>
                      <a:pt x="12484100" y="2819400"/>
                      <a:pt x="12382500" y="2717800"/>
                      <a:pt x="12382500" y="2603500"/>
                    </a:cubicBezTo>
                    <a:lnTo>
                      <a:pt x="12382500" y="2540000"/>
                    </a:lnTo>
                    <a:close/>
                    <a:moveTo>
                      <a:pt x="12598400" y="3670300"/>
                    </a:moveTo>
                    <a:lnTo>
                      <a:pt x="12534900" y="4457700"/>
                    </a:lnTo>
                    <a:cubicBezTo>
                      <a:pt x="12534900" y="4521200"/>
                      <a:pt x="12471400" y="4584700"/>
                      <a:pt x="12395200" y="4584700"/>
                    </a:cubicBezTo>
                    <a:lnTo>
                      <a:pt x="12357100" y="4584700"/>
                    </a:lnTo>
                    <a:cubicBezTo>
                      <a:pt x="12331700" y="4584700"/>
                      <a:pt x="12319000" y="4572000"/>
                      <a:pt x="12319000" y="4546600"/>
                    </a:cubicBezTo>
                    <a:lnTo>
                      <a:pt x="12319000" y="3225800"/>
                    </a:lnTo>
                    <a:lnTo>
                      <a:pt x="12230100" y="3619500"/>
                    </a:lnTo>
                    <a:cubicBezTo>
                      <a:pt x="12217400" y="3683000"/>
                      <a:pt x="12166600" y="3733800"/>
                      <a:pt x="12090400" y="3733800"/>
                    </a:cubicBezTo>
                    <a:lnTo>
                      <a:pt x="12039600" y="3733800"/>
                    </a:lnTo>
                    <a:cubicBezTo>
                      <a:pt x="12026900" y="3733800"/>
                      <a:pt x="12026900" y="3733800"/>
                      <a:pt x="12014200" y="3721100"/>
                    </a:cubicBezTo>
                    <a:cubicBezTo>
                      <a:pt x="12014200" y="3708400"/>
                      <a:pt x="12001500" y="3708400"/>
                      <a:pt x="12001500" y="3695700"/>
                    </a:cubicBezTo>
                    <a:lnTo>
                      <a:pt x="12128500" y="3098800"/>
                    </a:lnTo>
                    <a:cubicBezTo>
                      <a:pt x="12153900" y="2971800"/>
                      <a:pt x="12268200" y="2882900"/>
                      <a:pt x="12382500" y="2882900"/>
                    </a:cubicBezTo>
                    <a:lnTo>
                      <a:pt x="12814300" y="2882900"/>
                    </a:lnTo>
                    <a:cubicBezTo>
                      <a:pt x="12928600" y="2882900"/>
                      <a:pt x="13042900" y="2971800"/>
                      <a:pt x="13068300" y="3098800"/>
                    </a:cubicBezTo>
                    <a:lnTo>
                      <a:pt x="13195300" y="3695700"/>
                    </a:lnTo>
                    <a:cubicBezTo>
                      <a:pt x="13195300" y="3708400"/>
                      <a:pt x="13182600" y="3708400"/>
                      <a:pt x="13182600" y="3721100"/>
                    </a:cubicBezTo>
                    <a:cubicBezTo>
                      <a:pt x="13169900" y="3733800"/>
                      <a:pt x="13169900" y="3733800"/>
                      <a:pt x="13157200" y="3733800"/>
                    </a:cubicBezTo>
                    <a:lnTo>
                      <a:pt x="13106400" y="3733800"/>
                    </a:lnTo>
                    <a:cubicBezTo>
                      <a:pt x="13030200" y="3733800"/>
                      <a:pt x="12979400" y="3683000"/>
                      <a:pt x="12966700" y="3619500"/>
                    </a:cubicBezTo>
                    <a:lnTo>
                      <a:pt x="12877800" y="3225800"/>
                    </a:lnTo>
                    <a:lnTo>
                      <a:pt x="12877800" y="4546600"/>
                    </a:lnTo>
                    <a:cubicBezTo>
                      <a:pt x="12877800" y="4572000"/>
                      <a:pt x="12865100" y="4584700"/>
                      <a:pt x="12839700" y="4584700"/>
                    </a:cubicBezTo>
                    <a:lnTo>
                      <a:pt x="12801600" y="4584700"/>
                    </a:lnTo>
                    <a:cubicBezTo>
                      <a:pt x="12725400" y="4584700"/>
                      <a:pt x="12661900" y="4521200"/>
                      <a:pt x="12661900" y="4457700"/>
                    </a:cubicBezTo>
                    <a:lnTo>
                      <a:pt x="12598400" y="3670300"/>
                    </a:lnTo>
                    <a:close/>
                    <a:moveTo>
                      <a:pt x="381000" y="4864100"/>
                    </a:moveTo>
                    <a:cubicBezTo>
                      <a:pt x="381000" y="4737100"/>
                      <a:pt x="482600" y="4648200"/>
                      <a:pt x="596900" y="4648200"/>
                    </a:cubicBezTo>
                    <a:cubicBezTo>
                      <a:pt x="711200" y="4648200"/>
                      <a:pt x="812800" y="4737100"/>
                      <a:pt x="812800" y="4864100"/>
                    </a:cubicBezTo>
                    <a:lnTo>
                      <a:pt x="812800" y="4927600"/>
                    </a:lnTo>
                    <a:cubicBezTo>
                      <a:pt x="812800" y="5041900"/>
                      <a:pt x="711200" y="5143500"/>
                      <a:pt x="596900" y="5143500"/>
                    </a:cubicBezTo>
                    <a:cubicBezTo>
                      <a:pt x="482600" y="5143500"/>
                      <a:pt x="381000" y="5041900"/>
                      <a:pt x="381000" y="4927600"/>
                    </a:cubicBezTo>
                    <a:lnTo>
                      <a:pt x="381000" y="4864100"/>
                    </a:lnTo>
                    <a:close/>
                    <a:moveTo>
                      <a:pt x="596900" y="5994400"/>
                    </a:moveTo>
                    <a:lnTo>
                      <a:pt x="533400" y="6781800"/>
                    </a:lnTo>
                    <a:cubicBezTo>
                      <a:pt x="533400" y="6845300"/>
                      <a:pt x="469900" y="6908800"/>
                      <a:pt x="393700" y="6908800"/>
                    </a:cubicBezTo>
                    <a:lnTo>
                      <a:pt x="355600" y="6908800"/>
                    </a:lnTo>
                    <a:cubicBezTo>
                      <a:pt x="330200" y="6908800"/>
                      <a:pt x="317500" y="6896100"/>
                      <a:pt x="317500" y="6870700"/>
                    </a:cubicBezTo>
                    <a:lnTo>
                      <a:pt x="317500" y="5549900"/>
                    </a:lnTo>
                    <a:lnTo>
                      <a:pt x="228600" y="5943600"/>
                    </a:lnTo>
                    <a:cubicBezTo>
                      <a:pt x="215900" y="6007100"/>
                      <a:pt x="165100" y="6057900"/>
                      <a:pt x="88900" y="6057900"/>
                    </a:cubicBezTo>
                    <a:lnTo>
                      <a:pt x="38100" y="6057900"/>
                    </a:lnTo>
                    <a:cubicBezTo>
                      <a:pt x="25400" y="6057900"/>
                      <a:pt x="25400" y="6057900"/>
                      <a:pt x="12700" y="6045200"/>
                    </a:cubicBezTo>
                    <a:cubicBezTo>
                      <a:pt x="12700" y="6032500"/>
                      <a:pt x="0" y="6032500"/>
                      <a:pt x="0" y="6019800"/>
                    </a:cubicBezTo>
                    <a:lnTo>
                      <a:pt x="127000" y="5422900"/>
                    </a:lnTo>
                    <a:cubicBezTo>
                      <a:pt x="152400" y="5295900"/>
                      <a:pt x="266700" y="5207000"/>
                      <a:pt x="381000" y="5207000"/>
                    </a:cubicBezTo>
                    <a:lnTo>
                      <a:pt x="812800" y="5207000"/>
                    </a:lnTo>
                    <a:cubicBezTo>
                      <a:pt x="927100" y="5207000"/>
                      <a:pt x="1041400" y="5295900"/>
                      <a:pt x="1066800" y="5422900"/>
                    </a:cubicBezTo>
                    <a:lnTo>
                      <a:pt x="1193800" y="6019800"/>
                    </a:lnTo>
                    <a:cubicBezTo>
                      <a:pt x="1193800" y="6032500"/>
                      <a:pt x="1181100" y="6032500"/>
                      <a:pt x="1181100" y="6045200"/>
                    </a:cubicBezTo>
                    <a:cubicBezTo>
                      <a:pt x="1168400" y="6057900"/>
                      <a:pt x="1168400" y="6057900"/>
                      <a:pt x="1155700" y="6057900"/>
                    </a:cubicBezTo>
                    <a:lnTo>
                      <a:pt x="1104900" y="6057900"/>
                    </a:lnTo>
                    <a:cubicBezTo>
                      <a:pt x="1028700" y="6057900"/>
                      <a:pt x="977900" y="6007100"/>
                      <a:pt x="965200" y="5943600"/>
                    </a:cubicBezTo>
                    <a:lnTo>
                      <a:pt x="876300" y="5549900"/>
                    </a:lnTo>
                    <a:lnTo>
                      <a:pt x="876300" y="6870700"/>
                    </a:lnTo>
                    <a:cubicBezTo>
                      <a:pt x="876300" y="6896100"/>
                      <a:pt x="863600" y="6908800"/>
                      <a:pt x="838200" y="6908800"/>
                    </a:cubicBezTo>
                    <a:lnTo>
                      <a:pt x="800100" y="6908800"/>
                    </a:lnTo>
                    <a:cubicBezTo>
                      <a:pt x="723900" y="6908800"/>
                      <a:pt x="660400" y="6845300"/>
                      <a:pt x="660400" y="6781800"/>
                    </a:cubicBezTo>
                    <a:lnTo>
                      <a:pt x="596900" y="5994400"/>
                    </a:lnTo>
                    <a:close/>
                    <a:moveTo>
                      <a:pt x="1714500" y="4864100"/>
                    </a:moveTo>
                    <a:cubicBezTo>
                      <a:pt x="1714500" y="4737100"/>
                      <a:pt x="1816100" y="4648200"/>
                      <a:pt x="1930400" y="4648200"/>
                    </a:cubicBezTo>
                    <a:cubicBezTo>
                      <a:pt x="2044700" y="4648200"/>
                      <a:pt x="2146300" y="4737100"/>
                      <a:pt x="2146300" y="4864100"/>
                    </a:cubicBezTo>
                    <a:lnTo>
                      <a:pt x="2146300" y="4927600"/>
                    </a:lnTo>
                    <a:cubicBezTo>
                      <a:pt x="2146300" y="5041900"/>
                      <a:pt x="2044700" y="5143500"/>
                      <a:pt x="1930400" y="5143500"/>
                    </a:cubicBezTo>
                    <a:cubicBezTo>
                      <a:pt x="1816100" y="5143500"/>
                      <a:pt x="1714500" y="5041900"/>
                      <a:pt x="1714500" y="4927600"/>
                    </a:cubicBezTo>
                    <a:lnTo>
                      <a:pt x="1714500" y="4864100"/>
                    </a:lnTo>
                    <a:close/>
                    <a:moveTo>
                      <a:pt x="1930400" y="5994400"/>
                    </a:moveTo>
                    <a:lnTo>
                      <a:pt x="1866900" y="6781800"/>
                    </a:lnTo>
                    <a:cubicBezTo>
                      <a:pt x="1866900" y="6845300"/>
                      <a:pt x="1803400" y="6908800"/>
                      <a:pt x="1727200" y="6908800"/>
                    </a:cubicBezTo>
                    <a:lnTo>
                      <a:pt x="1689100" y="6908800"/>
                    </a:lnTo>
                    <a:cubicBezTo>
                      <a:pt x="1663700" y="6908800"/>
                      <a:pt x="1651000" y="6896100"/>
                      <a:pt x="1651000" y="6870700"/>
                    </a:cubicBezTo>
                    <a:lnTo>
                      <a:pt x="1651000" y="5549900"/>
                    </a:lnTo>
                    <a:lnTo>
                      <a:pt x="1562100" y="5943600"/>
                    </a:lnTo>
                    <a:cubicBezTo>
                      <a:pt x="1549400" y="6007100"/>
                      <a:pt x="1498600" y="6057900"/>
                      <a:pt x="1422400" y="6057900"/>
                    </a:cubicBezTo>
                    <a:lnTo>
                      <a:pt x="1371600" y="6057900"/>
                    </a:lnTo>
                    <a:cubicBezTo>
                      <a:pt x="1358900" y="6057900"/>
                      <a:pt x="1358900" y="6057900"/>
                      <a:pt x="1346200" y="6045200"/>
                    </a:cubicBezTo>
                    <a:cubicBezTo>
                      <a:pt x="1346200" y="6032500"/>
                      <a:pt x="1333500" y="6032500"/>
                      <a:pt x="1333500" y="6019800"/>
                    </a:cubicBezTo>
                    <a:lnTo>
                      <a:pt x="1460500" y="5422900"/>
                    </a:lnTo>
                    <a:cubicBezTo>
                      <a:pt x="1485900" y="5295900"/>
                      <a:pt x="1600200" y="5207000"/>
                      <a:pt x="1714500" y="5207000"/>
                    </a:cubicBezTo>
                    <a:lnTo>
                      <a:pt x="2146300" y="5207000"/>
                    </a:lnTo>
                    <a:cubicBezTo>
                      <a:pt x="2260600" y="5207000"/>
                      <a:pt x="2374900" y="5295900"/>
                      <a:pt x="2400300" y="5422900"/>
                    </a:cubicBezTo>
                    <a:lnTo>
                      <a:pt x="2527300" y="6019800"/>
                    </a:lnTo>
                    <a:cubicBezTo>
                      <a:pt x="2527300" y="6032500"/>
                      <a:pt x="2514600" y="6032500"/>
                      <a:pt x="2514600" y="6045200"/>
                    </a:cubicBezTo>
                    <a:cubicBezTo>
                      <a:pt x="2501900" y="6057900"/>
                      <a:pt x="2501900" y="6057900"/>
                      <a:pt x="2489200" y="6057900"/>
                    </a:cubicBezTo>
                    <a:lnTo>
                      <a:pt x="2438400" y="6057900"/>
                    </a:lnTo>
                    <a:cubicBezTo>
                      <a:pt x="2362200" y="6057900"/>
                      <a:pt x="2311400" y="6007100"/>
                      <a:pt x="2298700" y="5943600"/>
                    </a:cubicBezTo>
                    <a:lnTo>
                      <a:pt x="2209800" y="5549900"/>
                    </a:lnTo>
                    <a:lnTo>
                      <a:pt x="2209800" y="6870700"/>
                    </a:lnTo>
                    <a:cubicBezTo>
                      <a:pt x="2209800" y="6896100"/>
                      <a:pt x="2197100" y="6908800"/>
                      <a:pt x="2171700" y="6908800"/>
                    </a:cubicBezTo>
                    <a:lnTo>
                      <a:pt x="2133600" y="6908800"/>
                    </a:lnTo>
                    <a:cubicBezTo>
                      <a:pt x="2057400" y="6908800"/>
                      <a:pt x="1993900" y="6845300"/>
                      <a:pt x="1993900" y="6781800"/>
                    </a:cubicBezTo>
                    <a:lnTo>
                      <a:pt x="1930400" y="5994400"/>
                    </a:lnTo>
                    <a:close/>
                    <a:moveTo>
                      <a:pt x="3048000" y="4864100"/>
                    </a:moveTo>
                    <a:cubicBezTo>
                      <a:pt x="3048000" y="4737100"/>
                      <a:pt x="3149600" y="4648200"/>
                      <a:pt x="3263900" y="4648200"/>
                    </a:cubicBezTo>
                    <a:cubicBezTo>
                      <a:pt x="3378200" y="4648200"/>
                      <a:pt x="3479800" y="4737100"/>
                      <a:pt x="3479800" y="4864100"/>
                    </a:cubicBezTo>
                    <a:lnTo>
                      <a:pt x="3479800" y="4927600"/>
                    </a:lnTo>
                    <a:cubicBezTo>
                      <a:pt x="3479800" y="5041900"/>
                      <a:pt x="3378200" y="5143500"/>
                      <a:pt x="3263900" y="5143500"/>
                    </a:cubicBezTo>
                    <a:cubicBezTo>
                      <a:pt x="3149600" y="5143500"/>
                      <a:pt x="3048000" y="5041900"/>
                      <a:pt x="3048000" y="4927600"/>
                    </a:cubicBezTo>
                    <a:lnTo>
                      <a:pt x="3048000" y="4864100"/>
                    </a:lnTo>
                    <a:close/>
                    <a:moveTo>
                      <a:pt x="3263900" y="5994400"/>
                    </a:moveTo>
                    <a:lnTo>
                      <a:pt x="3200400" y="6781800"/>
                    </a:lnTo>
                    <a:cubicBezTo>
                      <a:pt x="3200400" y="6845300"/>
                      <a:pt x="3136900" y="6908800"/>
                      <a:pt x="3060700" y="6908800"/>
                    </a:cubicBezTo>
                    <a:lnTo>
                      <a:pt x="3022600" y="6908800"/>
                    </a:lnTo>
                    <a:cubicBezTo>
                      <a:pt x="2997200" y="6908800"/>
                      <a:pt x="2984500" y="6896100"/>
                      <a:pt x="2984500" y="6870700"/>
                    </a:cubicBezTo>
                    <a:lnTo>
                      <a:pt x="2984500" y="5549900"/>
                    </a:lnTo>
                    <a:lnTo>
                      <a:pt x="2895600" y="5943600"/>
                    </a:lnTo>
                    <a:cubicBezTo>
                      <a:pt x="2882900" y="6007100"/>
                      <a:pt x="2832100" y="6057900"/>
                      <a:pt x="2755900" y="6057900"/>
                    </a:cubicBezTo>
                    <a:lnTo>
                      <a:pt x="2705100" y="6057900"/>
                    </a:lnTo>
                    <a:cubicBezTo>
                      <a:pt x="2692400" y="6057900"/>
                      <a:pt x="2692400" y="6057900"/>
                      <a:pt x="2679700" y="6045200"/>
                    </a:cubicBezTo>
                    <a:cubicBezTo>
                      <a:pt x="2679700" y="6032500"/>
                      <a:pt x="2667000" y="6032500"/>
                      <a:pt x="2667000" y="6019800"/>
                    </a:cubicBezTo>
                    <a:lnTo>
                      <a:pt x="2794000" y="5422900"/>
                    </a:lnTo>
                    <a:cubicBezTo>
                      <a:pt x="2819400" y="5295900"/>
                      <a:pt x="2933700" y="5207000"/>
                      <a:pt x="3048000" y="5207000"/>
                    </a:cubicBezTo>
                    <a:lnTo>
                      <a:pt x="3479800" y="5207000"/>
                    </a:lnTo>
                    <a:cubicBezTo>
                      <a:pt x="3594100" y="5207000"/>
                      <a:pt x="3708400" y="5295900"/>
                      <a:pt x="3733800" y="5422900"/>
                    </a:cubicBezTo>
                    <a:lnTo>
                      <a:pt x="3860800" y="6019800"/>
                    </a:lnTo>
                    <a:cubicBezTo>
                      <a:pt x="3860800" y="6032500"/>
                      <a:pt x="3848100" y="6032500"/>
                      <a:pt x="3848100" y="6045200"/>
                    </a:cubicBezTo>
                    <a:cubicBezTo>
                      <a:pt x="3835400" y="6057900"/>
                      <a:pt x="3835400" y="6057900"/>
                      <a:pt x="3822700" y="6057900"/>
                    </a:cubicBezTo>
                    <a:lnTo>
                      <a:pt x="3771900" y="6057900"/>
                    </a:lnTo>
                    <a:cubicBezTo>
                      <a:pt x="3695700" y="6057900"/>
                      <a:pt x="3644900" y="6007100"/>
                      <a:pt x="3632200" y="5943600"/>
                    </a:cubicBezTo>
                    <a:lnTo>
                      <a:pt x="3543300" y="5549900"/>
                    </a:lnTo>
                    <a:lnTo>
                      <a:pt x="3543300" y="6870700"/>
                    </a:lnTo>
                    <a:cubicBezTo>
                      <a:pt x="3543300" y="6896100"/>
                      <a:pt x="3530600" y="6908800"/>
                      <a:pt x="3505200" y="6908800"/>
                    </a:cubicBezTo>
                    <a:lnTo>
                      <a:pt x="3467100" y="6908800"/>
                    </a:lnTo>
                    <a:cubicBezTo>
                      <a:pt x="3390900" y="6908800"/>
                      <a:pt x="3327400" y="6845300"/>
                      <a:pt x="3327400" y="6781800"/>
                    </a:cubicBezTo>
                    <a:lnTo>
                      <a:pt x="3263900" y="5994400"/>
                    </a:lnTo>
                    <a:close/>
                    <a:moveTo>
                      <a:pt x="4381500" y="4864100"/>
                    </a:moveTo>
                    <a:cubicBezTo>
                      <a:pt x="4381500" y="4737100"/>
                      <a:pt x="4483100" y="4648200"/>
                      <a:pt x="4597400" y="4648200"/>
                    </a:cubicBezTo>
                    <a:cubicBezTo>
                      <a:pt x="4711700" y="4648200"/>
                      <a:pt x="4813300" y="4737100"/>
                      <a:pt x="4813300" y="4864100"/>
                    </a:cubicBezTo>
                    <a:lnTo>
                      <a:pt x="4813300" y="4927600"/>
                    </a:lnTo>
                    <a:cubicBezTo>
                      <a:pt x="4813300" y="5041900"/>
                      <a:pt x="4711700" y="5143500"/>
                      <a:pt x="4597400" y="5143500"/>
                    </a:cubicBezTo>
                    <a:cubicBezTo>
                      <a:pt x="4483100" y="5143500"/>
                      <a:pt x="4381500" y="5041900"/>
                      <a:pt x="4381500" y="4927600"/>
                    </a:cubicBezTo>
                    <a:lnTo>
                      <a:pt x="4381500" y="4864100"/>
                    </a:lnTo>
                    <a:close/>
                    <a:moveTo>
                      <a:pt x="4597400" y="5994400"/>
                    </a:moveTo>
                    <a:lnTo>
                      <a:pt x="4533900" y="6781800"/>
                    </a:lnTo>
                    <a:cubicBezTo>
                      <a:pt x="4533900" y="6845300"/>
                      <a:pt x="4470400" y="6908800"/>
                      <a:pt x="4394200" y="6908800"/>
                    </a:cubicBezTo>
                    <a:lnTo>
                      <a:pt x="4356100" y="6908800"/>
                    </a:lnTo>
                    <a:cubicBezTo>
                      <a:pt x="4330700" y="6908800"/>
                      <a:pt x="4318000" y="6896100"/>
                      <a:pt x="4318000" y="6870700"/>
                    </a:cubicBezTo>
                    <a:lnTo>
                      <a:pt x="4318000" y="5549900"/>
                    </a:lnTo>
                    <a:lnTo>
                      <a:pt x="4229100" y="5943600"/>
                    </a:lnTo>
                    <a:cubicBezTo>
                      <a:pt x="4216400" y="6007100"/>
                      <a:pt x="4165600" y="6057900"/>
                      <a:pt x="4089400" y="6057900"/>
                    </a:cubicBezTo>
                    <a:lnTo>
                      <a:pt x="4038600" y="6057900"/>
                    </a:lnTo>
                    <a:cubicBezTo>
                      <a:pt x="4025900" y="6057900"/>
                      <a:pt x="4025900" y="6057900"/>
                      <a:pt x="4013200" y="6045200"/>
                    </a:cubicBezTo>
                    <a:cubicBezTo>
                      <a:pt x="4013200" y="6032500"/>
                      <a:pt x="4000500" y="6032500"/>
                      <a:pt x="4000500" y="6019800"/>
                    </a:cubicBezTo>
                    <a:lnTo>
                      <a:pt x="4127500" y="5422900"/>
                    </a:lnTo>
                    <a:cubicBezTo>
                      <a:pt x="4152900" y="5295900"/>
                      <a:pt x="4267200" y="5207000"/>
                      <a:pt x="4381500" y="5207000"/>
                    </a:cubicBezTo>
                    <a:lnTo>
                      <a:pt x="4813300" y="5207000"/>
                    </a:lnTo>
                    <a:cubicBezTo>
                      <a:pt x="4927600" y="5207000"/>
                      <a:pt x="5041900" y="5295900"/>
                      <a:pt x="5067300" y="5422900"/>
                    </a:cubicBezTo>
                    <a:lnTo>
                      <a:pt x="5194300" y="6019800"/>
                    </a:lnTo>
                    <a:cubicBezTo>
                      <a:pt x="5194300" y="6032500"/>
                      <a:pt x="5181600" y="6032500"/>
                      <a:pt x="5181600" y="6045200"/>
                    </a:cubicBezTo>
                    <a:cubicBezTo>
                      <a:pt x="5168900" y="6057900"/>
                      <a:pt x="5168900" y="6057900"/>
                      <a:pt x="5156200" y="6057900"/>
                    </a:cubicBezTo>
                    <a:lnTo>
                      <a:pt x="5105400" y="6057900"/>
                    </a:lnTo>
                    <a:cubicBezTo>
                      <a:pt x="5029200" y="6057900"/>
                      <a:pt x="4978400" y="6007100"/>
                      <a:pt x="4965700" y="5943600"/>
                    </a:cubicBezTo>
                    <a:lnTo>
                      <a:pt x="4876800" y="5549900"/>
                    </a:lnTo>
                    <a:lnTo>
                      <a:pt x="4876800" y="6870700"/>
                    </a:lnTo>
                    <a:cubicBezTo>
                      <a:pt x="4876800" y="6896100"/>
                      <a:pt x="4864100" y="6908800"/>
                      <a:pt x="4838700" y="6908800"/>
                    </a:cubicBezTo>
                    <a:lnTo>
                      <a:pt x="4800600" y="6908800"/>
                    </a:lnTo>
                    <a:cubicBezTo>
                      <a:pt x="4724400" y="6908800"/>
                      <a:pt x="4660900" y="6845300"/>
                      <a:pt x="4660900" y="6781800"/>
                    </a:cubicBezTo>
                    <a:lnTo>
                      <a:pt x="4597400" y="5994400"/>
                    </a:lnTo>
                    <a:close/>
                    <a:moveTo>
                      <a:pt x="5715000" y="4864100"/>
                    </a:moveTo>
                    <a:cubicBezTo>
                      <a:pt x="5715000" y="4737100"/>
                      <a:pt x="5816600" y="4648200"/>
                      <a:pt x="5930900" y="4648200"/>
                    </a:cubicBezTo>
                    <a:cubicBezTo>
                      <a:pt x="6045200" y="4648200"/>
                      <a:pt x="6146800" y="4737100"/>
                      <a:pt x="6146800" y="4864100"/>
                    </a:cubicBezTo>
                    <a:lnTo>
                      <a:pt x="6146800" y="4927600"/>
                    </a:lnTo>
                    <a:cubicBezTo>
                      <a:pt x="6146800" y="5041900"/>
                      <a:pt x="6045200" y="5143500"/>
                      <a:pt x="5930900" y="5143500"/>
                    </a:cubicBezTo>
                    <a:cubicBezTo>
                      <a:pt x="5816600" y="5143500"/>
                      <a:pt x="5715000" y="5041900"/>
                      <a:pt x="5715000" y="4927600"/>
                    </a:cubicBezTo>
                    <a:lnTo>
                      <a:pt x="5715000" y="4864100"/>
                    </a:lnTo>
                    <a:close/>
                    <a:moveTo>
                      <a:pt x="5930900" y="5994400"/>
                    </a:moveTo>
                    <a:lnTo>
                      <a:pt x="5867400" y="6781800"/>
                    </a:lnTo>
                    <a:cubicBezTo>
                      <a:pt x="5867400" y="6845300"/>
                      <a:pt x="5803900" y="6908800"/>
                      <a:pt x="5727700" y="6908800"/>
                    </a:cubicBezTo>
                    <a:lnTo>
                      <a:pt x="5689600" y="6908800"/>
                    </a:lnTo>
                    <a:cubicBezTo>
                      <a:pt x="5664200" y="6908800"/>
                      <a:pt x="5651500" y="6896100"/>
                      <a:pt x="5651500" y="6870700"/>
                    </a:cubicBezTo>
                    <a:lnTo>
                      <a:pt x="5651500" y="5549900"/>
                    </a:lnTo>
                    <a:lnTo>
                      <a:pt x="5562600" y="5943600"/>
                    </a:lnTo>
                    <a:cubicBezTo>
                      <a:pt x="5549900" y="6007100"/>
                      <a:pt x="5499100" y="6057900"/>
                      <a:pt x="5422900" y="6057900"/>
                    </a:cubicBezTo>
                    <a:lnTo>
                      <a:pt x="5372100" y="6057900"/>
                    </a:lnTo>
                    <a:cubicBezTo>
                      <a:pt x="5359400" y="6057900"/>
                      <a:pt x="5359400" y="6057900"/>
                      <a:pt x="5346700" y="6045200"/>
                    </a:cubicBezTo>
                    <a:cubicBezTo>
                      <a:pt x="5346700" y="6032500"/>
                      <a:pt x="5334000" y="6032500"/>
                      <a:pt x="5334000" y="6019800"/>
                    </a:cubicBezTo>
                    <a:lnTo>
                      <a:pt x="5461000" y="5422900"/>
                    </a:lnTo>
                    <a:cubicBezTo>
                      <a:pt x="5486400" y="5295900"/>
                      <a:pt x="5600700" y="5207000"/>
                      <a:pt x="5715000" y="5207000"/>
                    </a:cubicBezTo>
                    <a:lnTo>
                      <a:pt x="6146800" y="5207000"/>
                    </a:lnTo>
                    <a:cubicBezTo>
                      <a:pt x="6261100" y="5207000"/>
                      <a:pt x="6375400" y="5295900"/>
                      <a:pt x="6400800" y="5422900"/>
                    </a:cubicBezTo>
                    <a:lnTo>
                      <a:pt x="6527800" y="6019800"/>
                    </a:lnTo>
                    <a:cubicBezTo>
                      <a:pt x="6527800" y="6032500"/>
                      <a:pt x="6515100" y="6032500"/>
                      <a:pt x="6515100" y="6045200"/>
                    </a:cubicBezTo>
                    <a:cubicBezTo>
                      <a:pt x="6502400" y="6057900"/>
                      <a:pt x="6502400" y="6057900"/>
                      <a:pt x="6489700" y="6057900"/>
                    </a:cubicBezTo>
                    <a:lnTo>
                      <a:pt x="6438900" y="6057900"/>
                    </a:lnTo>
                    <a:cubicBezTo>
                      <a:pt x="6362700" y="6057900"/>
                      <a:pt x="6311900" y="6007100"/>
                      <a:pt x="6299200" y="5943600"/>
                    </a:cubicBezTo>
                    <a:lnTo>
                      <a:pt x="6210300" y="5549900"/>
                    </a:lnTo>
                    <a:lnTo>
                      <a:pt x="6210300" y="6870700"/>
                    </a:lnTo>
                    <a:cubicBezTo>
                      <a:pt x="6210300" y="6896100"/>
                      <a:pt x="6197600" y="6908800"/>
                      <a:pt x="6172200" y="6908800"/>
                    </a:cubicBezTo>
                    <a:lnTo>
                      <a:pt x="6134100" y="6908800"/>
                    </a:lnTo>
                    <a:cubicBezTo>
                      <a:pt x="6057900" y="6908800"/>
                      <a:pt x="5994400" y="6845300"/>
                      <a:pt x="5994400" y="6781800"/>
                    </a:cubicBezTo>
                    <a:lnTo>
                      <a:pt x="5930900" y="5994400"/>
                    </a:lnTo>
                    <a:close/>
                    <a:moveTo>
                      <a:pt x="7048500" y="4864100"/>
                    </a:moveTo>
                    <a:cubicBezTo>
                      <a:pt x="7048500" y="4737100"/>
                      <a:pt x="7150100" y="4648200"/>
                      <a:pt x="7264400" y="4648200"/>
                    </a:cubicBezTo>
                    <a:cubicBezTo>
                      <a:pt x="7378700" y="4648200"/>
                      <a:pt x="7480300" y="4737100"/>
                      <a:pt x="7480300" y="4864100"/>
                    </a:cubicBezTo>
                    <a:lnTo>
                      <a:pt x="7480300" y="4927600"/>
                    </a:lnTo>
                    <a:cubicBezTo>
                      <a:pt x="7480300" y="5041900"/>
                      <a:pt x="7378700" y="5143500"/>
                      <a:pt x="7264400" y="5143500"/>
                    </a:cubicBezTo>
                    <a:cubicBezTo>
                      <a:pt x="7150100" y="5143500"/>
                      <a:pt x="7048500" y="5041900"/>
                      <a:pt x="7048500" y="4927600"/>
                    </a:cubicBezTo>
                    <a:lnTo>
                      <a:pt x="7048500" y="4864100"/>
                    </a:lnTo>
                    <a:close/>
                    <a:moveTo>
                      <a:pt x="7264400" y="5994400"/>
                    </a:moveTo>
                    <a:lnTo>
                      <a:pt x="7200900" y="6781800"/>
                    </a:lnTo>
                    <a:cubicBezTo>
                      <a:pt x="7200900" y="6845300"/>
                      <a:pt x="7137400" y="6908800"/>
                      <a:pt x="7061200" y="6908800"/>
                    </a:cubicBezTo>
                    <a:lnTo>
                      <a:pt x="7023100" y="6908800"/>
                    </a:lnTo>
                    <a:cubicBezTo>
                      <a:pt x="6997700" y="6908800"/>
                      <a:pt x="6985000" y="6896100"/>
                      <a:pt x="6985000" y="6870700"/>
                    </a:cubicBezTo>
                    <a:lnTo>
                      <a:pt x="6985000" y="5549900"/>
                    </a:lnTo>
                    <a:lnTo>
                      <a:pt x="6896100" y="5943600"/>
                    </a:lnTo>
                    <a:cubicBezTo>
                      <a:pt x="6883400" y="6007100"/>
                      <a:pt x="6832600" y="6057900"/>
                      <a:pt x="6756400" y="6057900"/>
                    </a:cubicBezTo>
                    <a:lnTo>
                      <a:pt x="6705600" y="6057900"/>
                    </a:lnTo>
                    <a:cubicBezTo>
                      <a:pt x="6692900" y="6057900"/>
                      <a:pt x="6692900" y="6057900"/>
                      <a:pt x="6680200" y="6045200"/>
                    </a:cubicBezTo>
                    <a:cubicBezTo>
                      <a:pt x="6680200" y="6032500"/>
                      <a:pt x="6667500" y="6032500"/>
                      <a:pt x="6667500" y="6019800"/>
                    </a:cubicBezTo>
                    <a:lnTo>
                      <a:pt x="6794500" y="5422900"/>
                    </a:lnTo>
                    <a:cubicBezTo>
                      <a:pt x="6819900" y="5295900"/>
                      <a:pt x="6934200" y="5207000"/>
                      <a:pt x="7048500" y="5207000"/>
                    </a:cubicBezTo>
                    <a:lnTo>
                      <a:pt x="7480300" y="5207000"/>
                    </a:lnTo>
                    <a:cubicBezTo>
                      <a:pt x="7594600" y="5207000"/>
                      <a:pt x="7708900" y="5295900"/>
                      <a:pt x="7734300" y="5422900"/>
                    </a:cubicBezTo>
                    <a:lnTo>
                      <a:pt x="7861300" y="6019800"/>
                    </a:lnTo>
                    <a:cubicBezTo>
                      <a:pt x="7861300" y="6032500"/>
                      <a:pt x="7848600" y="6032500"/>
                      <a:pt x="7848600" y="6045200"/>
                    </a:cubicBezTo>
                    <a:cubicBezTo>
                      <a:pt x="7835900" y="6057900"/>
                      <a:pt x="7835900" y="6057900"/>
                      <a:pt x="7823200" y="6057900"/>
                    </a:cubicBezTo>
                    <a:lnTo>
                      <a:pt x="7772400" y="6057900"/>
                    </a:lnTo>
                    <a:cubicBezTo>
                      <a:pt x="7696200" y="6057900"/>
                      <a:pt x="7645400" y="6007100"/>
                      <a:pt x="7632700" y="5943600"/>
                    </a:cubicBezTo>
                    <a:lnTo>
                      <a:pt x="7543800" y="5549900"/>
                    </a:lnTo>
                    <a:lnTo>
                      <a:pt x="7543800" y="6870700"/>
                    </a:lnTo>
                    <a:cubicBezTo>
                      <a:pt x="7543800" y="6896100"/>
                      <a:pt x="7531100" y="6908800"/>
                      <a:pt x="7505700" y="6908800"/>
                    </a:cubicBezTo>
                    <a:lnTo>
                      <a:pt x="7467600" y="6908800"/>
                    </a:lnTo>
                    <a:cubicBezTo>
                      <a:pt x="7391400" y="6908800"/>
                      <a:pt x="7327900" y="6845300"/>
                      <a:pt x="7327900" y="6781800"/>
                    </a:cubicBezTo>
                    <a:lnTo>
                      <a:pt x="7264400" y="5994400"/>
                    </a:lnTo>
                    <a:close/>
                    <a:moveTo>
                      <a:pt x="8382000" y="4864100"/>
                    </a:moveTo>
                    <a:cubicBezTo>
                      <a:pt x="8382000" y="4737100"/>
                      <a:pt x="8483600" y="4648200"/>
                      <a:pt x="8597900" y="4648200"/>
                    </a:cubicBezTo>
                    <a:cubicBezTo>
                      <a:pt x="8712200" y="4648200"/>
                      <a:pt x="8813800" y="4737100"/>
                      <a:pt x="8813800" y="4864100"/>
                    </a:cubicBezTo>
                    <a:lnTo>
                      <a:pt x="8813800" y="4927600"/>
                    </a:lnTo>
                    <a:cubicBezTo>
                      <a:pt x="8813800" y="5041900"/>
                      <a:pt x="8712200" y="5143500"/>
                      <a:pt x="8597900" y="5143500"/>
                    </a:cubicBezTo>
                    <a:cubicBezTo>
                      <a:pt x="8483600" y="5143500"/>
                      <a:pt x="8382000" y="5041900"/>
                      <a:pt x="8382000" y="4927600"/>
                    </a:cubicBezTo>
                    <a:lnTo>
                      <a:pt x="8382000" y="4864100"/>
                    </a:lnTo>
                    <a:close/>
                    <a:moveTo>
                      <a:pt x="8597900" y="5994400"/>
                    </a:moveTo>
                    <a:lnTo>
                      <a:pt x="8534400" y="6781800"/>
                    </a:lnTo>
                    <a:cubicBezTo>
                      <a:pt x="8534400" y="6845300"/>
                      <a:pt x="8470900" y="6908800"/>
                      <a:pt x="8394700" y="6908800"/>
                    </a:cubicBezTo>
                    <a:lnTo>
                      <a:pt x="8356600" y="6908800"/>
                    </a:lnTo>
                    <a:cubicBezTo>
                      <a:pt x="8331200" y="6908800"/>
                      <a:pt x="8318500" y="6896100"/>
                      <a:pt x="8318500" y="6870700"/>
                    </a:cubicBezTo>
                    <a:lnTo>
                      <a:pt x="8318500" y="5549900"/>
                    </a:lnTo>
                    <a:lnTo>
                      <a:pt x="8229600" y="5943600"/>
                    </a:lnTo>
                    <a:cubicBezTo>
                      <a:pt x="8216900" y="6007100"/>
                      <a:pt x="8166100" y="6057900"/>
                      <a:pt x="8089900" y="6057900"/>
                    </a:cubicBezTo>
                    <a:lnTo>
                      <a:pt x="8039100" y="6057900"/>
                    </a:lnTo>
                    <a:cubicBezTo>
                      <a:pt x="8026400" y="6057900"/>
                      <a:pt x="8026400" y="6057900"/>
                      <a:pt x="8013700" y="6045200"/>
                    </a:cubicBezTo>
                    <a:cubicBezTo>
                      <a:pt x="8013700" y="6032500"/>
                      <a:pt x="8001000" y="6032500"/>
                      <a:pt x="8001000" y="6019800"/>
                    </a:cubicBezTo>
                    <a:lnTo>
                      <a:pt x="8128000" y="5422900"/>
                    </a:lnTo>
                    <a:cubicBezTo>
                      <a:pt x="8153400" y="5295900"/>
                      <a:pt x="8267700" y="5207000"/>
                      <a:pt x="8382000" y="5207000"/>
                    </a:cubicBezTo>
                    <a:lnTo>
                      <a:pt x="8813800" y="5207000"/>
                    </a:lnTo>
                    <a:cubicBezTo>
                      <a:pt x="8928100" y="5207000"/>
                      <a:pt x="9042400" y="5295900"/>
                      <a:pt x="9067800" y="5422900"/>
                    </a:cubicBezTo>
                    <a:lnTo>
                      <a:pt x="9194800" y="6019800"/>
                    </a:lnTo>
                    <a:cubicBezTo>
                      <a:pt x="9194800" y="6032500"/>
                      <a:pt x="9182100" y="6032500"/>
                      <a:pt x="9182100" y="6045200"/>
                    </a:cubicBezTo>
                    <a:cubicBezTo>
                      <a:pt x="9169400" y="6057900"/>
                      <a:pt x="9169400" y="6057900"/>
                      <a:pt x="9156700" y="6057900"/>
                    </a:cubicBezTo>
                    <a:lnTo>
                      <a:pt x="9105900" y="6057900"/>
                    </a:lnTo>
                    <a:cubicBezTo>
                      <a:pt x="9029700" y="6057900"/>
                      <a:pt x="8978900" y="6007100"/>
                      <a:pt x="8966200" y="5943600"/>
                    </a:cubicBezTo>
                    <a:lnTo>
                      <a:pt x="8877300" y="5549900"/>
                    </a:lnTo>
                    <a:lnTo>
                      <a:pt x="8877300" y="6870700"/>
                    </a:lnTo>
                    <a:cubicBezTo>
                      <a:pt x="8877300" y="6896100"/>
                      <a:pt x="8864600" y="6908800"/>
                      <a:pt x="8839200" y="6908800"/>
                    </a:cubicBezTo>
                    <a:lnTo>
                      <a:pt x="8801100" y="6908800"/>
                    </a:lnTo>
                    <a:cubicBezTo>
                      <a:pt x="8724900" y="6908800"/>
                      <a:pt x="8661400" y="6845300"/>
                      <a:pt x="8661400" y="6781800"/>
                    </a:cubicBezTo>
                    <a:lnTo>
                      <a:pt x="8597900" y="5994400"/>
                    </a:lnTo>
                    <a:close/>
                    <a:moveTo>
                      <a:pt x="9715500" y="4864100"/>
                    </a:moveTo>
                    <a:cubicBezTo>
                      <a:pt x="9715500" y="4737100"/>
                      <a:pt x="9817100" y="4648200"/>
                      <a:pt x="9931400" y="4648200"/>
                    </a:cubicBezTo>
                    <a:cubicBezTo>
                      <a:pt x="10045700" y="4648200"/>
                      <a:pt x="10147300" y="4737100"/>
                      <a:pt x="10147300" y="4864100"/>
                    </a:cubicBezTo>
                    <a:lnTo>
                      <a:pt x="10147300" y="4927600"/>
                    </a:lnTo>
                    <a:cubicBezTo>
                      <a:pt x="10147300" y="5041900"/>
                      <a:pt x="10045700" y="5143500"/>
                      <a:pt x="9931400" y="5143500"/>
                    </a:cubicBezTo>
                    <a:cubicBezTo>
                      <a:pt x="9817100" y="5143500"/>
                      <a:pt x="9715500" y="5041900"/>
                      <a:pt x="9715500" y="4927600"/>
                    </a:cubicBezTo>
                    <a:lnTo>
                      <a:pt x="9715500" y="4864100"/>
                    </a:lnTo>
                    <a:close/>
                    <a:moveTo>
                      <a:pt x="9931400" y="5994400"/>
                    </a:moveTo>
                    <a:lnTo>
                      <a:pt x="9867900" y="6781800"/>
                    </a:lnTo>
                    <a:cubicBezTo>
                      <a:pt x="9867900" y="6845300"/>
                      <a:pt x="9804400" y="6908800"/>
                      <a:pt x="9728200" y="6908800"/>
                    </a:cubicBezTo>
                    <a:lnTo>
                      <a:pt x="9690100" y="6908800"/>
                    </a:lnTo>
                    <a:cubicBezTo>
                      <a:pt x="9664700" y="6908800"/>
                      <a:pt x="9652000" y="6896100"/>
                      <a:pt x="9652000" y="6870700"/>
                    </a:cubicBezTo>
                    <a:lnTo>
                      <a:pt x="9652000" y="5549900"/>
                    </a:lnTo>
                    <a:lnTo>
                      <a:pt x="9563100" y="5943600"/>
                    </a:lnTo>
                    <a:cubicBezTo>
                      <a:pt x="9550400" y="6007100"/>
                      <a:pt x="9499600" y="6057900"/>
                      <a:pt x="9423400" y="6057900"/>
                    </a:cubicBezTo>
                    <a:lnTo>
                      <a:pt x="9372600" y="6057900"/>
                    </a:lnTo>
                    <a:cubicBezTo>
                      <a:pt x="9359900" y="6057900"/>
                      <a:pt x="9359900" y="6057900"/>
                      <a:pt x="9347200" y="6045200"/>
                    </a:cubicBezTo>
                    <a:cubicBezTo>
                      <a:pt x="9347200" y="6032500"/>
                      <a:pt x="9334500" y="6032500"/>
                      <a:pt x="9334500" y="6019800"/>
                    </a:cubicBezTo>
                    <a:lnTo>
                      <a:pt x="9461500" y="5422900"/>
                    </a:lnTo>
                    <a:cubicBezTo>
                      <a:pt x="9486900" y="5295900"/>
                      <a:pt x="9601200" y="5207000"/>
                      <a:pt x="9715500" y="5207000"/>
                    </a:cubicBezTo>
                    <a:lnTo>
                      <a:pt x="10147300" y="5207000"/>
                    </a:lnTo>
                    <a:cubicBezTo>
                      <a:pt x="10261600" y="5207000"/>
                      <a:pt x="10375900" y="5295900"/>
                      <a:pt x="10401300" y="5422900"/>
                    </a:cubicBezTo>
                    <a:lnTo>
                      <a:pt x="10528300" y="6019800"/>
                    </a:lnTo>
                    <a:cubicBezTo>
                      <a:pt x="10528300" y="6032500"/>
                      <a:pt x="10515600" y="6032500"/>
                      <a:pt x="10515600" y="6045200"/>
                    </a:cubicBezTo>
                    <a:cubicBezTo>
                      <a:pt x="10502900" y="6057900"/>
                      <a:pt x="10502900" y="6057900"/>
                      <a:pt x="10490200" y="6057900"/>
                    </a:cubicBezTo>
                    <a:lnTo>
                      <a:pt x="10439400" y="6057900"/>
                    </a:lnTo>
                    <a:cubicBezTo>
                      <a:pt x="10363200" y="6057900"/>
                      <a:pt x="10312400" y="6007100"/>
                      <a:pt x="10299700" y="5943600"/>
                    </a:cubicBezTo>
                    <a:lnTo>
                      <a:pt x="10210800" y="5549900"/>
                    </a:lnTo>
                    <a:lnTo>
                      <a:pt x="10210800" y="6870700"/>
                    </a:lnTo>
                    <a:cubicBezTo>
                      <a:pt x="10210800" y="6896100"/>
                      <a:pt x="10198100" y="6908800"/>
                      <a:pt x="10172700" y="6908800"/>
                    </a:cubicBezTo>
                    <a:lnTo>
                      <a:pt x="10134600" y="6908800"/>
                    </a:lnTo>
                    <a:cubicBezTo>
                      <a:pt x="10058400" y="6908800"/>
                      <a:pt x="9994900" y="6845300"/>
                      <a:pt x="9994900" y="6781800"/>
                    </a:cubicBezTo>
                    <a:lnTo>
                      <a:pt x="9931400" y="5994400"/>
                    </a:lnTo>
                    <a:close/>
                    <a:moveTo>
                      <a:pt x="11049000" y="4864100"/>
                    </a:moveTo>
                    <a:cubicBezTo>
                      <a:pt x="11049000" y="4737100"/>
                      <a:pt x="11150600" y="4648200"/>
                      <a:pt x="11264900" y="4648200"/>
                    </a:cubicBezTo>
                    <a:cubicBezTo>
                      <a:pt x="11379200" y="4648200"/>
                      <a:pt x="11480800" y="4737100"/>
                      <a:pt x="11480800" y="4864100"/>
                    </a:cubicBezTo>
                    <a:lnTo>
                      <a:pt x="11480800" y="4927600"/>
                    </a:lnTo>
                    <a:cubicBezTo>
                      <a:pt x="11480800" y="5041900"/>
                      <a:pt x="11379200" y="5143500"/>
                      <a:pt x="11264900" y="5143500"/>
                    </a:cubicBezTo>
                    <a:cubicBezTo>
                      <a:pt x="11150600" y="5143500"/>
                      <a:pt x="11049000" y="5041900"/>
                      <a:pt x="11049000" y="4927600"/>
                    </a:cubicBezTo>
                    <a:lnTo>
                      <a:pt x="11049000" y="4864100"/>
                    </a:lnTo>
                    <a:close/>
                    <a:moveTo>
                      <a:pt x="11264900" y="5994400"/>
                    </a:moveTo>
                    <a:lnTo>
                      <a:pt x="11201400" y="6781800"/>
                    </a:lnTo>
                    <a:cubicBezTo>
                      <a:pt x="11201400" y="6845300"/>
                      <a:pt x="11137900" y="6908800"/>
                      <a:pt x="11061700" y="6908800"/>
                    </a:cubicBezTo>
                    <a:lnTo>
                      <a:pt x="11023600" y="6908800"/>
                    </a:lnTo>
                    <a:cubicBezTo>
                      <a:pt x="10998200" y="6908800"/>
                      <a:pt x="10985500" y="6896100"/>
                      <a:pt x="10985500" y="6870700"/>
                    </a:cubicBezTo>
                    <a:lnTo>
                      <a:pt x="10985500" y="5549900"/>
                    </a:lnTo>
                    <a:lnTo>
                      <a:pt x="10896600" y="5943600"/>
                    </a:lnTo>
                    <a:cubicBezTo>
                      <a:pt x="10883900" y="6007100"/>
                      <a:pt x="10833100" y="6057900"/>
                      <a:pt x="10756900" y="6057900"/>
                    </a:cubicBezTo>
                    <a:lnTo>
                      <a:pt x="10706100" y="6057900"/>
                    </a:lnTo>
                    <a:cubicBezTo>
                      <a:pt x="10693400" y="6057900"/>
                      <a:pt x="10693400" y="6057900"/>
                      <a:pt x="10680700" y="6045200"/>
                    </a:cubicBezTo>
                    <a:cubicBezTo>
                      <a:pt x="10680700" y="6032500"/>
                      <a:pt x="10668000" y="6032500"/>
                      <a:pt x="10668000" y="6019800"/>
                    </a:cubicBezTo>
                    <a:lnTo>
                      <a:pt x="10795000" y="5422900"/>
                    </a:lnTo>
                    <a:cubicBezTo>
                      <a:pt x="10820400" y="5295900"/>
                      <a:pt x="10934700" y="5207000"/>
                      <a:pt x="11049000" y="5207000"/>
                    </a:cubicBezTo>
                    <a:lnTo>
                      <a:pt x="11480800" y="5207000"/>
                    </a:lnTo>
                    <a:cubicBezTo>
                      <a:pt x="11595100" y="5207000"/>
                      <a:pt x="11709400" y="5295900"/>
                      <a:pt x="11734800" y="5422900"/>
                    </a:cubicBezTo>
                    <a:lnTo>
                      <a:pt x="11861800" y="6019800"/>
                    </a:lnTo>
                    <a:cubicBezTo>
                      <a:pt x="11861800" y="6032500"/>
                      <a:pt x="11849100" y="6032500"/>
                      <a:pt x="11849100" y="6045200"/>
                    </a:cubicBezTo>
                    <a:cubicBezTo>
                      <a:pt x="11836400" y="6057900"/>
                      <a:pt x="11836400" y="6057900"/>
                      <a:pt x="11823700" y="6057900"/>
                    </a:cubicBezTo>
                    <a:lnTo>
                      <a:pt x="11772900" y="6057900"/>
                    </a:lnTo>
                    <a:cubicBezTo>
                      <a:pt x="11696700" y="6057900"/>
                      <a:pt x="11645900" y="6007100"/>
                      <a:pt x="11633200" y="5943600"/>
                    </a:cubicBezTo>
                    <a:lnTo>
                      <a:pt x="11544300" y="5549900"/>
                    </a:lnTo>
                    <a:lnTo>
                      <a:pt x="11544300" y="6870700"/>
                    </a:lnTo>
                    <a:cubicBezTo>
                      <a:pt x="11544300" y="6896100"/>
                      <a:pt x="11531600" y="6908800"/>
                      <a:pt x="11506200" y="6908800"/>
                    </a:cubicBezTo>
                    <a:lnTo>
                      <a:pt x="11468100" y="6908800"/>
                    </a:lnTo>
                    <a:cubicBezTo>
                      <a:pt x="11391900" y="6908800"/>
                      <a:pt x="11328400" y="6845300"/>
                      <a:pt x="11328400" y="6781800"/>
                    </a:cubicBezTo>
                    <a:lnTo>
                      <a:pt x="11264900" y="5994400"/>
                    </a:lnTo>
                    <a:close/>
                    <a:moveTo>
                      <a:pt x="12382500" y="4864100"/>
                    </a:moveTo>
                    <a:cubicBezTo>
                      <a:pt x="12382500" y="4737100"/>
                      <a:pt x="12484100" y="4648200"/>
                      <a:pt x="12598400" y="4648200"/>
                    </a:cubicBezTo>
                    <a:cubicBezTo>
                      <a:pt x="12712700" y="4648200"/>
                      <a:pt x="12814300" y="4737100"/>
                      <a:pt x="12814300" y="4864100"/>
                    </a:cubicBezTo>
                    <a:lnTo>
                      <a:pt x="12814300" y="4927600"/>
                    </a:lnTo>
                    <a:cubicBezTo>
                      <a:pt x="12814300" y="5041900"/>
                      <a:pt x="12712700" y="5143500"/>
                      <a:pt x="12598400" y="5143500"/>
                    </a:cubicBezTo>
                    <a:cubicBezTo>
                      <a:pt x="12484100" y="5143500"/>
                      <a:pt x="12382500" y="5041900"/>
                      <a:pt x="12382500" y="4927600"/>
                    </a:cubicBezTo>
                    <a:lnTo>
                      <a:pt x="12382500" y="4864100"/>
                    </a:lnTo>
                    <a:close/>
                    <a:moveTo>
                      <a:pt x="12598400" y="5994400"/>
                    </a:moveTo>
                    <a:lnTo>
                      <a:pt x="12534900" y="6781800"/>
                    </a:lnTo>
                    <a:cubicBezTo>
                      <a:pt x="12534900" y="6845300"/>
                      <a:pt x="12471400" y="6908800"/>
                      <a:pt x="12395200" y="6908800"/>
                    </a:cubicBezTo>
                    <a:lnTo>
                      <a:pt x="12357100" y="6908800"/>
                    </a:lnTo>
                    <a:cubicBezTo>
                      <a:pt x="12331700" y="6908800"/>
                      <a:pt x="12319000" y="6896100"/>
                      <a:pt x="12319000" y="6870700"/>
                    </a:cubicBezTo>
                    <a:lnTo>
                      <a:pt x="12319000" y="5549900"/>
                    </a:lnTo>
                    <a:lnTo>
                      <a:pt x="12230100" y="5943600"/>
                    </a:lnTo>
                    <a:cubicBezTo>
                      <a:pt x="12217400" y="6007100"/>
                      <a:pt x="12166600" y="6057900"/>
                      <a:pt x="12090400" y="6057900"/>
                    </a:cubicBezTo>
                    <a:lnTo>
                      <a:pt x="12039600" y="6057900"/>
                    </a:lnTo>
                    <a:cubicBezTo>
                      <a:pt x="12026900" y="6057900"/>
                      <a:pt x="12026900" y="6057900"/>
                      <a:pt x="12014200" y="6045200"/>
                    </a:cubicBezTo>
                    <a:cubicBezTo>
                      <a:pt x="12014200" y="6032500"/>
                      <a:pt x="12001500" y="6032500"/>
                      <a:pt x="12001500" y="6019800"/>
                    </a:cubicBezTo>
                    <a:lnTo>
                      <a:pt x="12128500" y="5422900"/>
                    </a:lnTo>
                    <a:cubicBezTo>
                      <a:pt x="12153900" y="5295900"/>
                      <a:pt x="12268200" y="5207000"/>
                      <a:pt x="12382500" y="5207000"/>
                    </a:cubicBezTo>
                    <a:lnTo>
                      <a:pt x="12814300" y="5207000"/>
                    </a:lnTo>
                    <a:cubicBezTo>
                      <a:pt x="12928600" y="5207000"/>
                      <a:pt x="13042900" y="5295900"/>
                      <a:pt x="13068300" y="5422900"/>
                    </a:cubicBezTo>
                    <a:lnTo>
                      <a:pt x="13195300" y="6019800"/>
                    </a:lnTo>
                    <a:cubicBezTo>
                      <a:pt x="13195300" y="6032500"/>
                      <a:pt x="13182600" y="6032500"/>
                      <a:pt x="13182600" y="6045200"/>
                    </a:cubicBezTo>
                    <a:cubicBezTo>
                      <a:pt x="13169900" y="6057900"/>
                      <a:pt x="13169900" y="6057900"/>
                      <a:pt x="13157200" y="6057900"/>
                    </a:cubicBezTo>
                    <a:lnTo>
                      <a:pt x="13106400" y="6057900"/>
                    </a:lnTo>
                    <a:cubicBezTo>
                      <a:pt x="13030200" y="6057900"/>
                      <a:pt x="12979400" y="6007100"/>
                      <a:pt x="12966700" y="5943600"/>
                    </a:cubicBezTo>
                    <a:lnTo>
                      <a:pt x="12877800" y="5549900"/>
                    </a:lnTo>
                    <a:lnTo>
                      <a:pt x="12877800" y="6870700"/>
                    </a:lnTo>
                    <a:cubicBezTo>
                      <a:pt x="12877800" y="6896100"/>
                      <a:pt x="12865100" y="6908800"/>
                      <a:pt x="12839700" y="6908800"/>
                    </a:cubicBezTo>
                    <a:lnTo>
                      <a:pt x="12801600" y="6908800"/>
                    </a:lnTo>
                    <a:cubicBezTo>
                      <a:pt x="12725400" y="6908800"/>
                      <a:pt x="12661900" y="6845300"/>
                      <a:pt x="12661900" y="6781800"/>
                    </a:cubicBezTo>
                    <a:lnTo>
                      <a:pt x="12598400" y="5994400"/>
                    </a:lnTo>
                    <a:close/>
                    <a:moveTo>
                      <a:pt x="381000" y="7175500"/>
                    </a:moveTo>
                    <a:cubicBezTo>
                      <a:pt x="381000" y="7048500"/>
                      <a:pt x="482600" y="6959600"/>
                      <a:pt x="596900" y="6959600"/>
                    </a:cubicBezTo>
                    <a:cubicBezTo>
                      <a:pt x="711200" y="6959600"/>
                      <a:pt x="812800" y="7048500"/>
                      <a:pt x="812800" y="7175500"/>
                    </a:cubicBezTo>
                    <a:lnTo>
                      <a:pt x="812800" y="7239000"/>
                    </a:lnTo>
                    <a:cubicBezTo>
                      <a:pt x="812800" y="7353300"/>
                      <a:pt x="711200" y="7454900"/>
                      <a:pt x="596900" y="7454900"/>
                    </a:cubicBezTo>
                    <a:cubicBezTo>
                      <a:pt x="482600" y="7454900"/>
                      <a:pt x="381000" y="7353300"/>
                      <a:pt x="381000" y="7239000"/>
                    </a:cubicBezTo>
                    <a:lnTo>
                      <a:pt x="381000" y="7175500"/>
                    </a:lnTo>
                    <a:close/>
                    <a:moveTo>
                      <a:pt x="596900" y="8305800"/>
                    </a:moveTo>
                    <a:lnTo>
                      <a:pt x="533400" y="9093200"/>
                    </a:lnTo>
                    <a:cubicBezTo>
                      <a:pt x="533400" y="9156700"/>
                      <a:pt x="469900" y="9220200"/>
                      <a:pt x="393700" y="9220200"/>
                    </a:cubicBezTo>
                    <a:lnTo>
                      <a:pt x="355600" y="9220200"/>
                    </a:lnTo>
                    <a:cubicBezTo>
                      <a:pt x="330200" y="9220200"/>
                      <a:pt x="317500" y="9207500"/>
                      <a:pt x="317500" y="9182100"/>
                    </a:cubicBezTo>
                    <a:lnTo>
                      <a:pt x="317500" y="7861300"/>
                    </a:lnTo>
                    <a:lnTo>
                      <a:pt x="228600" y="8255000"/>
                    </a:lnTo>
                    <a:cubicBezTo>
                      <a:pt x="215900" y="8318500"/>
                      <a:pt x="165100" y="8369300"/>
                      <a:pt x="88900" y="8369300"/>
                    </a:cubicBezTo>
                    <a:lnTo>
                      <a:pt x="38100" y="8369300"/>
                    </a:lnTo>
                    <a:cubicBezTo>
                      <a:pt x="25400" y="8369300"/>
                      <a:pt x="25400" y="8369300"/>
                      <a:pt x="12700" y="8356600"/>
                    </a:cubicBezTo>
                    <a:cubicBezTo>
                      <a:pt x="12700" y="8343900"/>
                      <a:pt x="0" y="8343900"/>
                      <a:pt x="0" y="8331200"/>
                    </a:cubicBezTo>
                    <a:lnTo>
                      <a:pt x="127000" y="7734300"/>
                    </a:lnTo>
                    <a:cubicBezTo>
                      <a:pt x="152400" y="7607300"/>
                      <a:pt x="266700" y="7518400"/>
                      <a:pt x="381000" y="7518400"/>
                    </a:cubicBezTo>
                    <a:lnTo>
                      <a:pt x="812800" y="7518400"/>
                    </a:lnTo>
                    <a:cubicBezTo>
                      <a:pt x="927100" y="7518400"/>
                      <a:pt x="1041400" y="7607300"/>
                      <a:pt x="1066800" y="7734300"/>
                    </a:cubicBezTo>
                    <a:lnTo>
                      <a:pt x="1193800" y="8331200"/>
                    </a:lnTo>
                    <a:cubicBezTo>
                      <a:pt x="1193800" y="8343900"/>
                      <a:pt x="1181100" y="8343900"/>
                      <a:pt x="1181100" y="8356600"/>
                    </a:cubicBezTo>
                    <a:cubicBezTo>
                      <a:pt x="1168400" y="8369300"/>
                      <a:pt x="1168400" y="8369300"/>
                      <a:pt x="1155700" y="8369300"/>
                    </a:cubicBezTo>
                    <a:lnTo>
                      <a:pt x="1104900" y="8369300"/>
                    </a:lnTo>
                    <a:cubicBezTo>
                      <a:pt x="1028700" y="8369300"/>
                      <a:pt x="977900" y="8318500"/>
                      <a:pt x="965200" y="8255000"/>
                    </a:cubicBezTo>
                    <a:lnTo>
                      <a:pt x="876300" y="7861300"/>
                    </a:lnTo>
                    <a:lnTo>
                      <a:pt x="876300" y="9182100"/>
                    </a:lnTo>
                    <a:cubicBezTo>
                      <a:pt x="876300" y="9207500"/>
                      <a:pt x="863600" y="9220200"/>
                      <a:pt x="838200" y="9220200"/>
                    </a:cubicBezTo>
                    <a:lnTo>
                      <a:pt x="800100" y="9220200"/>
                    </a:lnTo>
                    <a:cubicBezTo>
                      <a:pt x="723900" y="9220200"/>
                      <a:pt x="660400" y="9156700"/>
                      <a:pt x="660400" y="9093200"/>
                    </a:cubicBezTo>
                    <a:lnTo>
                      <a:pt x="596900" y="8305800"/>
                    </a:lnTo>
                    <a:close/>
                    <a:moveTo>
                      <a:pt x="1714500" y="7175500"/>
                    </a:moveTo>
                    <a:cubicBezTo>
                      <a:pt x="1714500" y="7048500"/>
                      <a:pt x="1816100" y="6959600"/>
                      <a:pt x="1930400" y="6959600"/>
                    </a:cubicBezTo>
                    <a:cubicBezTo>
                      <a:pt x="2044700" y="6959600"/>
                      <a:pt x="2146300" y="7048500"/>
                      <a:pt x="2146300" y="7175500"/>
                    </a:cubicBezTo>
                    <a:lnTo>
                      <a:pt x="2146300" y="7239000"/>
                    </a:lnTo>
                    <a:cubicBezTo>
                      <a:pt x="2146300" y="7353300"/>
                      <a:pt x="2044700" y="7454900"/>
                      <a:pt x="1930400" y="7454900"/>
                    </a:cubicBezTo>
                    <a:cubicBezTo>
                      <a:pt x="1816100" y="7454900"/>
                      <a:pt x="1714500" y="7353300"/>
                      <a:pt x="1714500" y="7239000"/>
                    </a:cubicBezTo>
                    <a:lnTo>
                      <a:pt x="1714500" y="7175500"/>
                    </a:lnTo>
                    <a:close/>
                    <a:moveTo>
                      <a:pt x="1930400" y="8305800"/>
                    </a:moveTo>
                    <a:lnTo>
                      <a:pt x="1866900" y="9093200"/>
                    </a:lnTo>
                    <a:cubicBezTo>
                      <a:pt x="1866900" y="9156700"/>
                      <a:pt x="1803400" y="9220200"/>
                      <a:pt x="1727200" y="9220200"/>
                    </a:cubicBezTo>
                    <a:lnTo>
                      <a:pt x="1689100" y="9220200"/>
                    </a:lnTo>
                    <a:cubicBezTo>
                      <a:pt x="1663700" y="9220200"/>
                      <a:pt x="1651000" y="9207500"/>
                      <a:pt x="1651000" y="9182100"/>
                    </a:cubicBezTo>
                    <a:lnTo>
                      <a:pt x="1651000" y="7861300"/>
                    </a:lnTo>
                    <a:lnTo>
                      <a:pt x="1562100" y="8255000"/>
                    </a:lnTo>
                    <a:cubicBezTo>
                      <a:pt x="1549400" y="8318500"/>
                      <a:pt x="1498600" y="8369300"/>
                      <a:pt x="1422400" y="8369300"/>
                    </a:cubicBezTo>
                    <a:lnTo>
                      <a:pt x="1371600" y="8369300"/>
                    </a:lnTo>
                    <a:cubicBezTo>
                      <a:pt x="1358900" y="8369300"/>
                      <a:pt x="1358900" y="8369300"/>
                      <a:pt x="1346200" y="8356600"/>
                    </a:cubicBezTo>
                    <a:cubicBezTo>
                      <a:pt x="1346200" y="8343900"/>
                      <a:pt x="1333500" y="8343900"/>
                      <a:pt x="1333500" y="8331200"/>
                    </a:cubicBezTo>
                    <a:lnTo>
                      <a:pt x="1460500" y="7734300"/>
                    </a:lnTo>
                    <a:cubicBezTo>
                      <a:pt x="1485900" y="7607300"/>
                      <a:pt x="1600200" y="7518400"/>
                      <a:pt x="1714500" y="7518400"/>
                    </a:cubicBezTo>
                    <a:lnTo>
                      <a:pt x="2146300" y="7518400"/>
                    </a:lnTo>
                    <a:cubicBezTo>
                      <a:pt x="2260600" y="7518400"/>
                      <a:pt x="2374900" y="7607300"/>
                      <a:pt x="2400300" y="7734300"/>
                    </a:cubicBezTo>
                    <a:lnTo>
                      <a:pt x="2527300" y="8331200"/>
                    </a:lnTo>
                    <a:cubicBezTo>
                      <a:pt x="2527300" y="8343900"/>
                      <a:pt x="2514600" y="8343900"/>
                      <a:pt x="2514600" y="8356600"/>
                    </a:cubicBezTo>
                    <a:cubicBezTo>
                      <a:pt x="2501900" y="8369300"/>
                      <a:pt x="2501900" y="8369300"/>
                      <a:pt x="2489200" y="8369300"/>
                    </a:cubicBezTo>
                    <a:lnTo>
                      <a:pt x="2438400" y="8369300"/>
                    </a:lnTo>
                    <a:cubicBezTo>
                      <a:pt x="2362200" y="8369300"/>
                      <a:pt x="2311400" y="8318500"/>
                      <a:pt x="2298700" y="8255000"/>
                    </a:cubicBezTo>
                    <a:lnTo>
                      <a:pt x="2209800" y="7861300"/>
                    </a:lnTo>
                    <a:lnTo>
                      <a:pt x="2209800" y="9182100"/>
                    </a:lnTo>
                    <a:cubicBezTo>
                      <a:pt x="2209800" y="9207500"/>
                      <a:pt x="2197100" y="9220200"/>
                      <a:pt x="2171700" y="9220200"/>
                    </a:cubicBezTo>
                    <a:lnTo>
                      <a:pt x="2133600" y="9220200"/>
                    </a:lnTo>
                    <a:cubicBezTo>
                      <a:pt x="2057400" y="9220200"/>
                      <a:pt x="1993900" y="9156700"/>
                      <a:pt x="1993900" y="9093200"/>
                    </a:cubicBezTo>
                    <a:lnTo>
                      <a:pt x="1930400" y="8305800"/>
                    </a:lnTo>
                    <a:close/>
                    <a:moveTo>
                      <a:pt x="3048000" y="7175500"/>
                    </a:moveTo>
                    <a:cubicBezTo>
                      <a:pt x="3048000" y="7048500"/>
                      <a:pt x="3149600" y="6959600"/>
                      <a:pt x="3263900" y="6959600"/>
                    </a:cubicBezTo>
                    <a:cubicBezTo>
                      <a:pt x="3378200" y="6959600"/>
                      <a:pt x="3479800" y="7048500"/>
                      <a:pt x="3479800" y="7175500"/>
                    </a:cubicBezTo>
                    <a:lnTo>
                      <a:pt x="3479800" y="7239000"/>
                    </a:lnTo>
                    <a:cubicBezTo>
                      <a:pt x="3479800" y="7353300"/>
                      <a:pt x="3378200" y="7454900"/>
                      <a:pt x="3263900" y="7454900"/>
                    </a:cubicBezTo>
                    <a:cubicBezTo>
                      <a:pt x="3149600" y="7454900"/>
                      <a:pt x="3048000" y="7353300"/>
                      <a:pt x="3048000" y="7239000"/>
                    </a:cubicBezTo>
                    <a:lnTo>
                      <a:pt x="3048000" y="7175500"/>
                    </a:lnTo>
                    <a:close/>
                    <a:moveTo>
                      <a:pt x="3263900" y="8305800"/>
                    </a:moveTo>
                    <a:lnTo>
                      <a:pt x="3200400" y="9093200"/>
                    </a:lnTo>
                    <a:cubicBezTo>
                      <a:pt x="3200400" y="9156700"/>
                      <a:pt x="3136900" y="9220200"/>
                      <a:pt x="3060700" y="9220200"/>
                    </a:cubicBezTo>
                    <a:lnTo>
                      <a:pt x="3022600" y="9220200"/>
                    </a:lnTo>
                    <a:cubicBezTo>
                      <a:pt x="2997200" y="9220200"/>
                      <a:pt x="2984500" y="9207500"/>
                      <a:pt x="2984500" y="9182100"/>
                    </a:cubicBezTo>
                    <a:lnTo>
                      <a:pt x="2984500" y="7861300"/>
                    </a:lnTo>
                    <a:lnTo>
                      <a:pt x="2895600" y="8255000"/>
                    </a:lnTo>
                    <a:cubicBezTo>
                      <a:pt x="2882900" y="8318500"/>
                      <a:pt x="2832100" y="8369300"/>
                      <a:pt x="2755900" y="8369300"/>
                    </a:cubicBezTo>
                    <a:lnTo>
                      <a:pt x="2705100" y="8369300"/>
                    </a:lnTo>
                    <a:cubicBezTo>
                      <a:pt x="2692400" y="8369300"/>
                      <a:pt x="2692400" y="8369300"/>
                      <a:pt x="2679700" y="8356600"/>
                    </a:cubicBezTo>
                    <a:cubicBezTo>
                      <a:pt x="2679700" y="8343900"/>
                      <a:pt x="2667000" y="8343900"/>
                      <a:pt x="2667000" y="8331200"/>
                    </a:cubicBezTo>
                    <a:lnTo>
                      <a:pt x="2794000" y="7734300"/>
                    </a:lnTo>
                    <a:cubicBezTo>
                      <a:pt x="2819400" y="7607300"/>
                      <a:pt x="2933700" y="7518400"/>
                      <a:pt x="3048000" y="7518400"/>
                    </a:cubicBezTo>
                    <a:lnTo>
                      <a:pt x="3479800" y="7518400"/>
                    </a:lnTo>
                    <a:cubicBezTo>
                      <a:pt x="3594100" y="7518400"/>
                      <a:pt x="3708400" y="7607300"/>
                      <a:pt x="3733800" y="7734300"/>
                    </a:cubicBezTo>
                    <a:lnTo>
                      <a:pt x="3860800" y="8331200"/>
                    </a:lnTo>
                    <a:cubicBezTo>
                      <a:pt x="3860800" y="8343900"/>
                      <a:pt x="3848100" y="8343900"/>
                      <a:pt x="3848100" y="8356600"/>
                    </a:cubicBezTo>
                    <a:cubicBezTo>
                      <a:pt x="3835400" y="8369300"/>
                      <a:pt x="3835400" y="8369300"/>
                      <a:pt x="3822700" y="8369300"/>
                    </a:cubicBezTo>
                    <a:lnTo>
                      <a:pt x="3771900" y="8369300"/>
                    </a:lnTo>
                    <a:cubicBezTo>
                      <a:pt x="3695700" y="8369300"/>
                      <a:pt x="3644900" y="8318500"/>
                      <a:pt x="3632200" y="8255000"/>
                    </a:cubicBezTo>
                    <a:lnTo>
                      <a:pt x="3543300" y="7861300"/>
                    </a:lnTo>
                    <a:lnTo>
                      <a:pt x="3543300" y="9182100"/>
                    </a:lnTo>
                    <a:cubicBezTo>
                      <a:pt x="3543300" y="9207500"/>
                      <a:pt x="3530600" y="9220200"/>
                      <a:pt x="3505200" y="9220200"/>
                    </a:cubicBezTo>
                    <a:lnTo>
                      <a:pt x="3467100" y="9220200"/>
                    </a:lnTo>
                    <a:cubicBezTo>
                      <a:pt x="3390900" y="9220200"/>
                      <a:pt x="3327400" y="9156700"/>
                      <a:pt x="3327400" y="9093200"/>
                    </a:cubicBezTo>
                    <a:lnTo>
                      <a:pt x="3263900" y="8305800"/>
                    </a:lnTo>
                    <a:close/>
                    <a:moveTo>
                      <a:pt x="4381500" y="7175500"/>
                    </a:moveTo>
                    <a:cubicBezTo>
                      <a:pt x="4381500" y="7048500"/>
                      <a:pt x="4483100" y="6959600"/>
                      <a:pt x="4597400" y="6959600"/>
                    </a:cubicBezTo>
                    <a:cubicBezTo>
                      <a:pt x="4711700" y="6959600"/>
                      <a:pt x="4813300" y="7048500"/>
                      <a:pt x="4813300" y="7175500"/>
                    </a:cubicBezTo>
                    <a:lnTo>
                      <a:pt x="4813300" y="7239000"/>
                    </a:lnTo>
                    <a:cubicBezTo>
                      <a:pt x="4813300" y="7353300"/>
                      <a:pt x="4711700" y="7454900"/>
                      <a:pt x="4597400" y="7454900"/>
                    </a:cubicBezTo>
                    <a:cubicBezTo>
                      <a:pt x="4483100" y="7454900"/>
                      <a:pt x="4381500" y="7353300"/>
                      <a:pt x="4381500" y="7239000"/>
                    </a:cubicBezTo>
                    <a:lnTo>
                      <a:pt x="4381500" y="7175500"/>
                    </a:lnTo>
                    <a:close/>
                    <a:moveTo>
                      <a:pt x="4597400" y="8305800"/>
                    </a:moveTo>
                    <a:lnTo>
                      <a:pt x="4533900" y="9093200"/>
                    </a:lnTo>
                    <a:cubicBezTo>
                      <a:pt x="4533900" y="9156700"/>
                      <a:pt x="4470400" y="9220200"/>
                      <a:pt x="4394200" y="9220200"/>
                    </a:cubicBezTo>
                    <a:lnTo>
                      <a:pt x="4356100" y="9220200"/>
                    </a:lnTo>
                    <a:cubicBezTo>
                      <a:pt x="4330700" y="9220200"/>
                      <a:pt x="4318000" y="9207500"/>
                      <a:pt x="4318000" y="9182100"/>
                    </a:cubicBezTo>
                    <a:lnTo>
                      <a:pt x="4318000" y="7861300"/>
                    </a:lnTo>
                    <a:lnTo>
                      <a:pt x="4229100" y="8255000"/>
                    </a:lnTo>
                    <a:cubicBezTo>
                      <a:pt x="4216400" y="8318500"/>
                      <a:pt x="4165600" y="8369300"/>
                      <a:pt x="4089400" y="8369300"/>
                    </a:cubicBezTo>
                    <a:lnTo>
                      <a:pt x="4038600" y="8369300"/>
                    </a:lnTo>
                    <a:cubicBezTo>
                      <a:pt x="4025900" y="8369300"/>
                      <a:pt x="4025900" y="8369300"/>
                      <a:pt x="4013200" y="8356600"/>
                    </a:cubicBezTo>
                    <a:cubicBezTo>
                      <a:pt x="4013200" y="8343900"/>
                      <a:pt x="4000500" y="8343900"/>
                      <a:pt x="4000500" y="8331200"/>
                    </a:cubicBezTo>
                    <a:lnTo>
                      <a:pt x="4127500" y="7734300"/>
                    </a:lnTo>
                    <a:cubicBezTo>
                      <a:pt x="4152900" y="7607300"/>
                      <a:pt x="4267200" y="7518400"/>
                      <a:pt x="4381500" y="7518400"/>
                    </a:cubicBezTo>
                    <a:lnTo>
                      <a:pt x="4813300" y="7518400"/>
                    </a:lnTo>
                    <a:cubicBezTo>
                      <a:pt x="4927600" y="7518400"/>
                      <a:pt x="5041900" y="7607300"/>
                      <a:pt x="5067300" y="7734300"/>
                    </a:cubicBezTo>
                    <a:lnTo>
                      <a:pt x="5194300" y="8331200"/>
                    </a:lnTo>
                    <a:cubicBezTo>
                      <a:pt x="5194300" y="8343900"/>
                      <a:pt x="5181600" y="8343900"/>
                      <a:pt x="5181600" y="8356600"/>
                    </a:cubicBezTo>
                    <a:cubicBezTo>
                      <a:pt x="5168900" y="8369300"/>
                      <a:pt x="5168900" y="8369300"/>
                      <a:pt x="5156200" y="8369300"/>
                    </a:cubicBezTo>
                    <a:lnTo>
                      <a:pt x="5105400" y="8369300"/>
                    </a:lnTo>
                    <a:cubicBezTo>
                      <a:pt x="5029200" y="8369300"/>
                      <a:pt x="4978400" y="8318500"/>
                      <a:pt x="4965700" y="8255000"/>
                    </a:cubicBezTo>
                    <a:lnTo>
                      <a:pt x="4876800" y="7861300"/>
                    </a:lnTo>
                    <a:lnTo>
                      <a:pt x="4876800" y="9182100"/>
                    </a:lnTo>
                    <a:cubicBezTo>
                      <a:pt x="4876800" y="9207500"/>
                      <a:pt x="4864100" y="9220200"/>
                      <a:pt x="4838700" y="9220200"/>
                    </a:cubicBezTo>
                    <a:lnTo>
                      <a:pt x="4800600" y="9220200"/>
                    </a:lnTo>
                    <a:cubicBezTo>
                      <a:pt x="4724400" y="9220200"/>
                      <a:pt x="4660900" y="9156700"/>
                      <a:pt x="4660900" y="9093200"/>
                    </a:cubicBezTo>
                    <a:lnTo>
                      <a:pt x="4597400" y="8305800"/>
                    </a:lnTo>
                    <a:close/>
                    <a:moveTo>
                      <a:pt x="5715000" y="7175500"/>
                    </a:moveTo>
                    <a:cubicBezTo>
                      <a:pt x="5715000" y="7048500"/>
                      <a:pt x="5816600" y="6959600"/>
                      <a:pt x="5930900" y="6959600"/>
                    </a:cubicBezTo>
                    <a:cubicBezTo>
                      <a:pt x="6045200" y="6959600"/>
                      <a:pt x="6146800" y="7048500"/>
                      <a:pt x="6146800" y="7175500"/>
                    </a:cubicBezTo>
                    <a:lnTo>
                      <a:pt x="6146800" y="7239000"/>
                    </a:lnTo>
                    <a:cubicBezTo>
                      <a:pt x="6146800" y="7353300"/>
                      <a:pt x="6045200" y="7454900"/>
                      <a:pt x="5930900" y="7454900"/>
                    </a:cubicBezTo>
                    <a:cubicBezTo>
                      <a:pt x="5816600" y="7454900"/>
                      <a:pt x="5715000" y="7353300"/>
                      <a:pt x="5715000" y="7239000"/>
                    </a:cubicBezTo>
                    <a:lnTo>
                      <a:pt x="5715000" y="7175500"/>
                    </a:lnTo>
                    <a:close/>
                    <a:moveTo>
                      <a:pt x="5930900" y="8305800"/>
                    </a:moveTo>
                    <a:lnTo>
                      <a:pt x="5867400" y="9093200"/>
                    </a:lnTo>
                    <a:cubicBezTo>
                      <a:pt x="5867400" y="9156700"/>
                      <a:pt x="5803900" y="9220200"/>
                      <a:pt x="5727700" y="9220200"/>
                    </a:cubicBezTo>
                    <a:lnTo>
                      <a:pt x="5689600" y="9220200"/>
                    </a:lnTo>
                    <a:cubicBezTo>
                      <a:pt x="5664200" y="9220200"/>
                      <a:pt x="5651500" y="9207500"/>
                      <a:pt x="5651500" y="9182100"/>
                    </a:cubicBezTo>
                    <a:lnTo>
                      <a:pt x="5651500" y="7861300"/>
                    </a:lnTo>
                    <a:lnTo>
                      <a:pt x="5562600" y="8255000"/>
                    </a:lnTo>
                    <a:cubicBezTo>
                      <a:pt x="5549900" y="8318500"/>
                      <a:pt x="5499100" y="8369300"/>
                      <a:pt x="5422900" y="8369300"/>
                    </a:cubicBezTo>
                    <a:lnTo>
                      <a:pt x="5372100" y="8369300"/>
                    </a:lnTo>
                    <a:cubicBezTo>
                      <a:pt x="5359400" y="8369300"/>
                      <a:pt x="5359400" y="8369300"/>
                      <a:pt x="5346700" y="8356600"/>
                    </a:cubicBezTo>
                    <a:cubicBezTo>
                      <a:pt x="5346700" y="8343900"/>
                      <a:pt x="5334000" y="8343900"/>
                      <a:pt x="5334000" y="8331200"/>
                    </a:cubicBezTo>
                    <a:lnTo>
                      <a:pt x="5461000" y="7734300"/>
                    </a:lnTo>
                    <a:cubicBezTo>
                      <a:pt x="5486400" y="7607300"/>
                      <a:pt x="5600700" y="7518400"/>
                      <a:pt x="5715000" y="7518400"/>
                    </a:cubicBezTo>
                    <a:lnTo>
                      <a:pt x="6146800" y="7518400"/>
                    </a:lnTo>
                    <a:cubicBezTo>
                      <a:pt x="6261100" y="7518400"/>
                      <a:pt x="6375400" y="7607300"/>
                      <a:pt x="6400800" y="7734300"/>
                    </a:cubicBezTo>
                    <a:lnTo>
                      <a:pt x="6527800" y="8331200"/>
                    </a:lnTo>
                    <a:cubicBezTo>
                      <a:pt x="6527800" y="8343900"/>
                      <a:pt x="6515100" y="8343900"/>
                      <a:pt x="6515100" y="8356600"/>
                    </a:cubicBezTo>
                    <a:cubicBezTo>
                      <a:pt x="6502400" y="8369300"/>
                      <a:pt x="6502400" y="8369300"/>
                      <a:pt x="6489700" y="8369300"/>
                    </a:cubicBezTo>
                    <a:lnTo>
                      <a:pt x="6438900" y="8369300"/>
                    </a:lnTo>
                    <a:cubicBezTo>
                      <a:pt x="6362700" y="8369300"/>
                      <a:pt x="6311900" y="8318500"/>
                      <a:pt x="6299200" y="8255000"/>
                    </a:cubicBezTo>
                    <a:lnTo>
                      <a:pt x="6210300" y="7861300"/>
                    </a:lnTo>
                    <a:lnTo>
                      <a:pt x="6210300" y="9182100"/>
                    </a:lnTo>
                    <a:cubicBezTo>
                      <a:pt x="6210300" y="9207500"/>
                      <a:pt x="6197600" y="9220200"/>
                      <a:pt x="6172200" y="9220200"/>
                    </a:cubicBezTo>
                    <a:lnTo>
                      <a:pt x="6134100" y="9220200"/>
                    </a:lnTo>
                    <a:cubicBezTo>
                      <a:pt x="6057900" y="9220200"/>
                      <a:pt x="5994400" y="9156700"/>
                      <a:pt x="5994400" y="9093200"/>
                    </a:cubicBezTo>
                    <a:lnTo>
                      <a:pt x="5930900" y="8305800"/>
                    </a:lnTo>
                    <a:close/>
                    <a:moveTo>
                      <a:pt x="7048500" y="7175500"/>
                    </a:moveTo>
                    <a:cubicBezTo>
                      <a:pt x="7048500" y="7048500"/>
                      <a:pt x="7150100" y="6959600"/>
                      <a:pt x="7264400" y="6959600"/>
                    </a:cubicBezTo>
                    <a:cubicBezTo>
                      <a:pt x="7378700" y="6959600"/>
                      <a:pt x="7480300" y="7048500"/>
                      <a:pt x="7480300" y="7175500"/>
                    </a:cubicBezTo>
                    <a:lnTo>
                      <a:pt x="7480300" y="7239000"/>
                    </a:lnTo>
                    <a:cubicBezTo>
                      <a:pt x="7480300" y="7353300"/>
                      <a:pt x="7378700" y="7454900"/>
                      <a:pt x="7264400" y="7454900"/>
                    </a:cubicBezTo>
                    <a:cubicBezTo>
                      <a:pt x="7150100" y="7454900"/>
                      <a:pt x="7048500" y="7353300"/>
                      <a:pt x="7048500" y="7239000"/>
                    </a:cubicBezTo>
                    <a:lnTo>
                      <a:pt x="7048500" y="7175500"/>
                    </a:lnTo>
                    <a:close/>
                    <a:moveTo>
                      <a:pt x="7264400" y="8305800"/>
                    </a:moveTo>
                    <a:lnTo>
                      <a:pt x="7200900" y="9093200"/>
                    </a:lnTo>
                    <a:cubicBezTo>
                      <a:pt x="7200900" y="9156700"/>
                      <a:pt x="7137400" y="9220200"/>
                      <a:pt x="7061200" y="9220200"/>
                    </a:cubicBezTo>
                    <a:lnTo>
                      <a:pt x="7023100" y="9220200"/>
                    </a:lnTo>
                    <a:cubicBezTo>
                      <a:pt x="6997700" y="9220200"/>
                      <a:pt x="6985000" y="9207500"/>
                      <a:pt x="6985000" y="9182100"/>
                    </a:cubicBezTo>
                    <a:lnTo>
                      <a:pt x="6985000" y="7861300"/>
                    </a:lnTo>
                    <a:lnTo>
                      <a:pt x="6896100" y="8255000"/>
                    </a:lnTo>
                    <a:cubicBezTo>
                      <a:pt x="6883400" y="8318500"/>
                      <a:pt x="6832600" y="8369300"/>
                      <a:pt x="6756400" y="8369300"/>
                    </a:cubicBezTo>
                    <a:lnTo>
                      <a:pt x="6705600" y="8369300"/>
                    </a:lnTo>
                    <a:cubicBezTo>
                      <a:pt x="6692900" y="8369300"/>
                      <a:pt x="6692900" y="8369300"/>
                      <a:pt x="6680200" y="8356600"/>
                    </a:cubicBezTo>
                    <a:cubicBezTo>
                      <a:pt x="6680200" y="8343900"/>
                      <a:pt x="6667500" y="8343900"/>
                      <a:pt x="6667500" y="8331200"/>
                    </a:cubicBezTo>
                    <a:lnTo>
                      <a:pt x="6794500" y="7734300"/>
                    </a:lnTo>
                    <a:cubicBezTo>
                      <a:pt x="6819900" y="7607300"/>
                      <a:pt x="6934200" y="7518400"/>
                      <a:pt x="7048500" y="7518400"/>
                    </a:cubicBezTo>
                    <a:lnTo>
                      <a:pt x="7480300" y="7518400"/>
                    </a:lnTo>
                    <a:cubicBezTo>
                      <a:pt x="7594600" y="7518400"/>
                      <a:pt x="7708900" y="7607300"/>
                      <a:pt x="7734300" y="7734300"/>
                    </a:cubicBezTo>
                    <a:lnTo>
                      <a:pt x="7861300" y="8331200"/>
                    </a:lnTo>
                    <a:cubicBezTo>
                      <a:pt x="7861300" y="8343900"/>
                      <a:pt x="7848600" y="8343900"/>
                      <a:pt x="7848600" y="8356600"/>
                    </a:cubicBezTo>
                    <a:cubicBezTo>
                      <a:pt x="7835900" y="8369300"/>
                      <a:pt x="7835900" y="8369300"/>
                      <a:pt x="7823200" y="8369300"/>
                    </a:cubicBezTo>
                    <a:lnTo>
                      <a:pt x="7772400" y="8369300"/>
                    </a:lnTo>
                    <a:cubicBezTo>
                      <a:pt x="7696200" y="8369300"/>
                      <a:pt x="7645400" y="8318500"/>
                      <a:pt x="7632700" y="8255000"/>
                    </a:cubicBezTo>
                    <a:lnTo>
                      <a:pt x="7543800" y="7861300"/>
                    </a:lnTo>
                    <a:lnTo>
                      <a:pt x="7543800" y="9182100"/>
                    </a:lnTo>
                    <a:cubicBezTo>
                      <a:pt x="7543800" y="9207500"/>
                      <a:pt x="7531100" y="9220200"/>
                      <a:pt x="7505700" y="9220200"/>
                    </a:cubicBezTo>
                    <a:lnTo>
                      <a:pt x="7467600" y="9220200"/>
                    </a:lnTo>
                    <a:cubicBezTo>
                      <a:pt x="7391400" y="9220200"/>
                      <a:pt x="7327900" y="9156700"/>
                      <a:pt x="7327900" y="9093200"/>
                    </a:cubicBezTo>
                    <a:lnTo>
                      <a:pt x="7264400" y="8305800"/>
                    </a:lnTo>
                    <a:close/>
                    <a:moveTo>
                      <a:pt x="8382000" y="7175500"/>
                    </a:moveTo>
                    <a:cubicBezTo>
                      <a:pt x="8382000" y="7048500"/>
                      <a:pt x="8483600" y="6959600"/>
                      <a:pt x="8597900" y="6959600"/>
                    </a:cubicBezTo>
                    <a:cubicBezTo>
                      <a:pt x="8712200" y="6959600"/>
                      <a:pt x="8813800" y="7048500"/>
                      <a:pt x="8813800" y="7175500"/>
                    </a:cubicBezTo>
                    <a:lnTo>
                      <a:pt x="8813800" y="7239000"/>
                    </a:lnTo>
                    <a:cubicBezTo>
                      <a:pt x="8813800" y="7353300"/>
                      <a:pt x="8712200" y="7454900"/>
                      <a:pt x="8597900" y="7454900"/>
                    </a:cubicBezTo>
                    <a:cubicBezTo>
                      <a:pt x="8483600" y="7454900"/>
                      <a:pt x="8382000" y="7353300"/>
                      <a:pt x="8382000" y="7239000"/>
                    </a:cubicBezTo>
                    <a:lnTo>
                      <a:pt x="8382000" y="7175500"/>
                    </a:lnTo>
                    <a:close/>
                    <a:moveTo>
                      <a:pt x="8597900" y="8305800"/>
                    </a:moveTo>
                    <a:lnTo>
                      <a:pt x="8534400" y="9093200"/>
                    </a:lnTo>
                    <a:cubicBezTo>
                      <a:pt x="8534400" y="9156700"/>
                      <a:pt x="8470900" y="9220200"/>
                      <a:pt x="8394700" y="9220200"/>
                    </a:cubicBezTo>
                    <a:lnTo>
                      <a:pt x="8356600" y="9220200"/>
                    </a:lnTo>
                    <a:cubicBezTo>
                      <a:pt x="8331200" y="9220200"/>
                      <a:pt x="8318500" y="9207500"/>
                      <a:pt x="8318500" y="9182100"/>
                    </a:cubicBezTo>
                    <a:lnTo>
                      <a:pt x="8318500" y="7861300"/>
                    </a:lnTo>
                    <a:lnTo>
                      <a:pt x="8229600" y="8255000"/>
                    </a:lnTo>
                    <a:cubicBezTo>
                      <a:pt x="8216900" y="8318500"/>
                      <a:pt x="8166100" y="8369300"/>
                      <a:pt x="8089900" y="8369300"/>
                    </a:cubicBezTo>
                    <a:lnTo>
                      <a:pt x="8039100" y="8369300"/>
                    </a:lnTo>
                    <a:cubicBezTo>
                      <a:pt x="8026400" y="8369300"/>
                      <a:pt x="8026400" y="8369300"/>
                      <a:pt x="8013700" y="8356600"/>
                    </a:cubicBezTo>
                    <a:cubicBezTo>
                      <a:pt x="8013700" y="8343900"/>
                      <a:pt x="8001000" y="8343900"/>
                      <a:pt x="8001000" y="8331200"/>
                    </a:cubicBezTo>
                    <a:lnTo>
                      <a:pt x="8128000" y="7734300"/>
                    </a:lnTo>
                    <a:cubicBezTo>
                      <a:pt x="8153400" y="7607300"/>
                      <a:pt x="8267700" y="7518400"/>
                      <a:pt x="8382000" y="7518400"/>
                    </a:cubicBezTo>
                    <a:lnTo>
                      <a:pt x="8813800" y="7518400"/>
                    </a:lnTo>
                    <a:cubicBezTo>
                      <a:pt x="8928100" y="7518400"/>
                      <a:pt x="9042400" y="7607300"/>
                      <a:pt x="9067800" y="7734300"/>
                    </a:cubicBezTo>
                    <a:lnTo>
                      <a:pt x="9194800" y="8331200"/>
                    </a:lnTo>
                    <a:cubicBezTo>
                      <a:pt x="9194800" y="8343900"/>
                      <a:pt x="9182100" y="8343900"/>
                      <a:pt x="9182100" y="8356600"/>
                    </a:cubicBezTo>
                    <a:cubicBezTo>
                      <a:pt x="9169400" y="8369300"/>
                      <a:pt x="9169400" y="8369300"/>
                      <a:pt x="9156700" y="8369300"/>
                    </a:cubicBezTo>
                    <a:lnTo>
                      <a:pt x="9105900" y="8369300"/>
                    </a:lnTo>
                    <a:cubicBezTo>
                      <a:pt x="9029700" y="8369300"/>
                      <a:pt x="8978900" y="8318500"/>
                      <a:pt x="8966200" y="8255000"/>
                    </a:cubicBezTo>
                    <a:lnTo>
                      <a:pt x="8877300" y="7861300"/>
                    </a:lnTo>
                    <a:lnTo>
                      <a:pt x="8877300" y="9182100"/>
                    </a:lnTo>
                    <a:cubicBezTo>
                      <a:pt x="8877300" y="9207500"/>
                      <a:pt x="8864600" y="9220200"/>
                      <a:pt x="8839200" y="9220200"/>
                    </a:cubicBezTo>
                    <a:lnTo>
                      <a:pt x="8801100" y="9220200"/>
                    </a:lnTo>
                    <a:cubicBezTo>
                      <a:pt x="8724900" y="9220200"/>
                      <a:pt x="8661400" y="9156700"/>
                      <a:pt x="8661400" y="9093200"/>
                    </a:cubicBezTo>
                    <a:lnTo>
                      <a:pt x="8597900" y="8305800"/>
                    </a:lnTo>
                    <a:close/>
                    <a:moveTo>
                      <a:pt x="9715500" y="7175500"/>
                    </a:moveTo>
                    <a:cubicBezTo>
                      <a:pt x="9715500" y="7048500"/>
                      <a:pt x="9817100" y="6959600"/>
                      <a:pt x="9931400" y="6959600"/>
                    </a:cubicBezTo>
                    <a:cubicBezTo>
                      <a:pt x="10045700" y="6959600"/>
                      <a:pt x="10147300" y="7048500"/>
                      <a:pt x="10147300" y="7175500"/>
                    </a:cubicBezTo>
                    <a:lnTo>
                      <a:pt x="10147300" y="7239000"/>
                    </a:lnTo>
                    <a:cubicBezTo>
                      <a:pt x="10147300" y="7353300"/>
                      <a:pt x="10045700" y="7454900"/>
                      <a:pt x="9931400" y="7454900"/>
                    </a:cubicBezTo>
                    <a:cubicBezTo>
                      <a:pt x="9817100" y="7454900"/>
                      <a:pt x="9715500" y="7353300"/>
                      <a:pt x="9715500" y="7239000"/>
                    </a:cubicBezTo>
                    <a:lnTo>
                      <a:pt x="9715500" y="7175500"/>
                    </a:lnTo>
                    <a:close/>
                    <a:moveTo>
                      <a:pt x="9931400" y="8305800"/>
                    </a:moveTo>
                    <a:lnTo>
                      <a:pt x="9867900" y="9093200"/>
                    </a:lnTo>
                    <a:cubicBezTo>
                      <a:pt x="9867900" y="9156700"/>
                      <a:pt x="9804400" y="9220200"/>
                      <a:pt x="9728200" y="9220200"/>
                    </a:cubicBezTo>
                    <a:lnTo>
                      <a:pt x="9690100" y="9220200"/>
                    </a:lnTo>
                    <a:cubicBezTo>
                      <a:pt x="9664700" y="9220200"/>
                      <a:pt x="9652000" y="9207500"/>
                      <a:pt x="9652000" y="9182100"/>
                    </a:cubicBezTo>
                    <a:lnTo>
                      <a:pt x="9652000" y="7861300"/>
                    </a:lnTo>
                    <a:lnTo>
                      <a:pt x="9563100" y="8255000"/>
                    </a:lnTo>
                    <a:cubicBezTo>
                      <a:pt x="9550400" y="8318500"/>
                      <a:pt x="9499600" y="8369300"/>
                      <a:pt x="9423400" y="8369300"/>
                    </a:cubicBezTo>
                    <a:lnTo>
                      <a:pt x="9372600" y="8369300"/>
                    </a:lnTo>
                    <a:cubicBezTo>
                      <a:pt x="9359900" y="8369300"/>
                      <a:pt x="9359900" y="8369300"/>
                      <a:pt x="9347200" y="8356600"/>
                    </a:cubicBezTo>
                    <a:cubicBezTo>
                      <a:pt x="9347200" y="8343900"/>
                      <a:pt x="9334500" y="8343900"/>
                      <a:pt x="9334500" y="8331200"/>
                    </a:cubicBezTo>
                    <a:lnTo>
                      <a:pt x="9461500" y="7734300"/>
                    </a:lnTo>
                    <a:cubicBezTo>
                      <a:pt x="9486900" y="7607300"/>
                      <a:pt x="9601200" y="7518400"/>
                      <a:pt x="9715500" y="7518400"/>
                    </a:cubicBezTo>
                    <a:lnTo>
                      <a:pt x="10147300" y="7518400"/>
                    </a:lnTo>
                    <a:cubicBezTo>
                      <a:pt x="10261600" y="7518400"/>
                      <a:pt x="10375900" y="7607300"/>
                      <a:pt x="10401300" y="7734300"/>
                    </a:cubicBezTo>
                    <a:lnTo>
                      <a:pt x="10528300" y="8331200"/>
                    </a:lnTo>
                    <a:cubicBezTo>
                      <a:pt x="10528300" y="8343900"/>
                      <a:pt x="10515600" y="8343900"/>
                      <a:pt x="10515600" y="8356600"/>
                    </a:cubicBezTo>
                    <a:cubicBezTo>
                      <a:pt x="10502900" y="8369300"/>
                      <a:pt x="10502900" y="8369300"/>
                      <a:pt x="10490200" y="8369300"/>
                    </a:cubicBezTo>
                    <a:lnTo>
                      <a:pt x="10439400" y="8369300"/>
                    </a:lnTo>
                    <a:cubicBezTo>
                      <a:pt x="10363200" y="8369300"/>
                      <a:pt x="10312400" y="8318500"/>
                      <a:pt x="10299700" y="8255000"/>
                    </a:cubicBezTo>
                    <a:lnTo>
                      <a:pt x="10210800" y="7861300"/>
                    </a:lnTo>
                    <a:lnTo>
                      <a:pt x="10210800" y="9182100"/>
                    </a:lnTo>
                    <a:cubicBezTo>
                      <a:pt x="10210800" y="9207500"/>
                      <a:pt x="10198100" y="9220200"/>
                      <a:pt x="10172700" y="9220200"/>
                    </a:cubicBezTo>
                    <a:lnTo>
                      <a:pt x="10134600" y="9220200"/>
                    </a:lnTo>
                    <a:cubicBezTo>
                      <a:pt x="10058400" y="9220200"/>
                      <a:pt x="9994900" y="9156700"/>
                      <a:pt x="9994900" y="9093200"/>
                    </a:cubicBezTo>
                    <a:lnTo>
                      <a:pt x="9931400" y="8305800"/>
                    </a:lnTo>
                    <a:close/>
                    <a:moveTo>
                      <a:pt x="11049000" y="7175500"/>
                    </a:moveTo>
                    <a:cubicBezTo>
                      <a:pt x="11049000" y="7048500"/>
                      <a:pt x="11150600" y="6959600"/>
                      <a:pt x="11264900" y="6959600"/>
                    </a:cubicBezTo>
                    <a:cubicBezTo>
                      <a:pt x="11379200" y="6959600"/>
                      <a:pt x="11480800" y="7048500"/>
                      <a:pt x="11480800" y="7175500"/>
                    </a:cubicBezTo>
                    <a:lnTo>
                      <a:pt x="11480800" y="7239000"/>
                    </a:lnTo>
                    <a:cubicBezTo>
                      <a:pt x="11480800" y="7353300"/>
                      <a:pt x="11379200" y="7454900"/>
                      <a:pt x="11264900" y="7454900"/>
                    </a:cubicBezTo>
                    <a:cubicBezTo>
                      <a:pt x="11150600" y="7454900"/>
                      <a:pt x="11049000" y="7353300"/>
                      <a:pt x="11049000" y="7239000"/>
                    </a:cubicBezTo>
                    <a:lnTo>
                      <a:pt x="11049000" y="7175500"/>
                    </a:lnTo>
                    <a:close/>
                    <a:moveTo>
                      <a:pt x="11264900" y="8305800"/>
                    </a:moveTo>
                    <a:lnTo>
                      <a:pt x="11201400" y="9093200"/>
                    </a:lnTo>
                    <a:cubicBezTo>
                      <a:pt x="11201400" y="9156700"/>
                      <a:pt x="11137900" y="9220200"/>
                      <a:pt x="11061700" y="9220200"/>
                    </a:cubicBezTo>
                    <a:lnTo>
                      <a:pt x="11023600" y="9220200"/>
                    </a:lnTo>
                    <a:cubicBezTo>
                      <a:pt x="10998200" y="9220200"/>
                      <a:pt x="10985500" y="9207500"/>
                      <a:pt x="10985500" y="9182100"/>
                    </a:cubicBezTo>
                    <a:lnTo>
                      <a:pt x="10985500" y="7861300"/>
                    </a:lnTo>
                    <a:lnTo>
                      <a:pt x="10896600" y="8255000"/>
                    </a:lnTo>
                    <a:cubicBezTo>
                      <a:pt x="10883900" y="8318500"/>
                      <a:pt x="10833100" y="8369300"/>
                      <a:pt x="10756900" y="8369300"/>
                    </a:cubicBezTo>
                    <a:lnTo>
                      <a:pt x="10706100" y="8369300"/>
                    </a:lnTo>
                    <a:cubicBezTo>
                      <a:pt x="10693400" y="8369300"/>
                      <a:pt x="10693400" y="8369300"/>
                      <a:pt x="10680700" y="8356600"/>
                    </a:cubicBezTo>
                    <a:cubicBezTo>
                      <a:pt x="10680700" y="8343900"/>
                      <a:pt x="10668000" y="8343900"/>
                      <a:pt x="10668000" y="8331200"/>
                    </a:cubicBezTo>
                    <a:lnTo>
                      <a:pt x="10795000" y="7734300"/>
                    </a:lnTo>
                    <a:cubicBezTo>
                      <a:pt x="10820400" y="7607300"/>
                      <a:pt x="10934700" y="7518400"/>
                      <a:pt x="11049000" y="7518400"/>
                    </a:cubicBezTo>
                    <a:lnTo>
                      <a:pt x="11480800" y="7518400"/>
                    </a:lnTo>
                    <a:cubicBezTo>
                      <a:pt x="11595100" y="7518400"/>
                      <a:pt x="11709400" y="7607300"/>
                      <a:pt x="11734800" y="7734300"/>
                    </a:cubicBezTo>
                    <a:lnTo>
                      <a:pt x="11861800" y="8331200"/>
                    </a:lnTo>
                    <a:cubicBezTo>
                      <a:pt x="11861800" y="8343900"/>
                      <a:pt x="11849100" y="8343900"/>
                      <a:pt x="11849100" y="8356600"/>
                    </a:cubicBezTo>
                    <a:cubicBezTo>
                      <a:pt x="11836400" y="8369300"/>
                      <a:pt x="11836400" y="8369300"/>
                      <a:pt x="11823700" y="8369300"/>
                    </a:cubicBezTo>
                    <a:lnTo>
                      <a:pt x="11772900" y="8369300"/>
                    </a:lnTo>
                    <a:cubicBezTo>
                      <a:pt x="11696700" y="8369300"/>
                      <a:pt x="11645900" y="8318500"/>
                      <a:pt x="11633200" y="8255000"/>
                    </a:cubicBezTo>
                    <a:lnTo>
                      <a:pt x="11544300" y="7861300"/>
                    </a:lnTo>
                    <a:lnTo>
                      <a:pt x="11544300" y="9182100"/>
                    </a:lnTo>
                    <a:cubicBezTo>
                      <a:pt x="11544300" y="9207500"/>
                      <a:pt x="11531600" y="9220200"/>
                      <a:pt x="11506200" y="9220200"/>
                    </a:cubicBezTo>
                    <a:lnTo>
                      <a:pt x="11468100" y="9220200"/>
                    </a:lnTo>
                    <a:cubicBezTo>
                      <a:pt x="11391900" y="9220200"/>
                      <a:pt x="11328400" y="9156700"/>
                      <a:pt x="11328400" y="9093200"/>
                    </a:cubicBezTo>
                    <a:lnTo>
                      <a:pt x="11264900" y="8305800"/>
                    </a:lnTo>
                    <a:close/>
                    <a:moveTo>
                      <a:pt x="12382500" y="7175500"/>
                    </a:moveTo>
                    <a:cubicBezTo>
                      <a:pt x="12382500" y="7048500"/>
                      <a:pt x="12484100" y="6959600"/>
                      <a:pt x="12598400" y="6959600"/>
                    </a:cubicBezTo>
                    <a:cubicBezTo>
                      <a:pt x="12712700" y="6959600"/>
                      <a:pt x="12814300" y="7048500"/>
                      <a:pt x="12814300" y="7175500"/>
                    </a:cubicBezTo>
                    <a:lnTo>
                      <a:pt x="12814300" y="7239000"/>
                    </a:lnTo>
                    <a:cubicBezTo>
                      <a:pt x="12814300" y="7353300"/>
                      <a:pt x="12712700" y="7454900"/>
                      <a:pt x="12598400" y="7454900"/>
                    </a:cubicBezTo>
                    <a:cubicBezTo>
                      <a:pt x="12484100" y="7454900"/>
                      <a:pt x="12382500" y="7353300"/>
                      <a:pt x="12382500" y="7239000"/>
                    </a:cubicBezTo>
                    <a:lnTo>
                      <a:pt x="12382500" y="7175500"/>
                    </a:lnTo>
                    <a:close/>
                    <a:moveTo>
                      <a:pt x="12598400" y="8305800"/>
                    </a:moveTo>
                    <a:lnTo>
                      <a:pt x="12534900" y="9093200"/>
                    </a:lnTo>
                    <a:cubicBezTo>
                      <a:pt x="12534900" y="9156700"/>
                      <a:pt x="12471400" y="9220200"/>
                      <a:pt x="12395200" y="9220200"/>
                    </a:cubicBezTo>
                    <a:lnTo>
                      <a:pt x="12357100" y="9220200"/>
                    </a:lnTo>
                    <a:cubicBezTo>
                      <a:pt x="12331700" y="9220200"/>
                      <a:pt x="12319000" y="9207500"/>
                      <a:pt x="12319000" y="9182100"/>
                    </a:cubicBezTo>
                    <a:lnTo>
                      <a:pt x="12319000" y="7861300"/>
                    </a:lnTo>
                    <a:lnTo>
                      <a:pt x="12230100" y="8255000"/>
                    </a:lnTo>
                    <a:cubicBezTo>
                      <a:pt x="12217400" y="8318500"/>
                      <a:pt x="12166600" y="8369300"/>
                      <a:pt x="12090400" y="8369300"/>
                    </a:cubicBezTo>
                    <a:lnTo>
                      <a:pt x="12039600" y="8369300"/>
                    </a:lnTo>
                    <a:cubicBezTo>
                      <a:pt x="12026900" y="8369300"/>
                      <a:pt x="12026900" y="8369300"/>
                      <a:pt x="12014200" y="8356600"/>
                    </a:cubicBezTo>
                    <a:cubicBezTo>
                      <a:pt x="12014200" y="8343900"/>
                      <a:pt x="12001500" y="8343900"/>
                      <a:pt x="12001500" y="8331200"/>
                    </a:cubicBezTo>
                    <a:lnTo>
                      <a:pt x="12128500" y="7734300"/>
                    </a:lnTo>
                    <a:cubicBezTo>
                      <a:pt x="12153900" y="7607300"/>
                      <a:pt x="12268200" y="7518400"/>
                      <a:pt x="12382500" y="7518400"/>
                    </a:cubicBezTo>
                    <a:lnTo>
                      <a:pt x="12814300" y="7518400"/>
                    </a:lnTo>
                    <a:cubicBezTo>
                      <a:pt x="12928600" y="7518400"/>
                      <a:pt x="13042900" y="7607300"/>
                      <a:pt x="13068300" y="7734300"/>
                    </a:cubicBezTo>
                    <a:lnTo>
                      <a:pt x="13195300" y="8331200"/>
                    </a:lnTo>
                    <a:cubicBezTo>
                      <a:pt x="13195300" y="8343900"/>
                      <a:pt x="13182600" y="8343900"/>
                      <a:pt x="13182600" y="8356600"/>
                    </a:cubicBezTo>
                    <a:cubicBezTo>
                      <a:pt x="13169900" y="8369300"/>
                      <a:pt x="13169900" y="8369300"/>
                      <a:pt x="13157200" y="8369300"/>
                    </a:cubicBezTo>
                    <a:lnTo>
                      <a:pt x="13106400" y="8369300"/>
                    </a:lnTo>
                    <a:cubicBezTo>
                      <a:pt x="13030200" y="8369300"/>
                      <a:pt x="12979400" y="8318500"/>
                      <a:pt x="12966700" y="8255000"/>
                    </a:cubicBezTo>
                    <a:lnTo>
                      <a:pt x="12877800" y="7861300"/>
                    </a:lnTo>
                    <a:lnTo>
                      <a:pt x="12877800" y="9182100"/>
                    </a:lnTo>
                    <a:cubicBezTo>
                      <a:pt x="12877800" y="9207500"/>
                      <a:pt x="12865100" y="9220200"/>
                      <a:pt x="12839700" y="9220200"/>
                    </a:cubicBezTo>
                    <a:lnTo>
                      <a:pt x="12801600" y="9220200"/>
                    </a:lnTo>
                    <a:cubicBezTo>
                      <a:pt x="12725400" y="9220200"/>
                      <a:pt x="12661900" y="9156700"/>
                      <a:pt x="12661900" y="9093200"/>
                    </a:cubicBezTo>
                    <a:lnTo>
                      <a:pt x="12598400" y="8305800"/>
                    </a:lnTo>
                    <a:close/>
                    <a:moveTo>
                      <a:pt x="381000" y="9499600"/>
                    </a:moveTo>
                    <a:cubicBezTo>
                      <a:pt x="381000" y="9372600"/>
                      <a:pt x="482600" y="9283700"/>
                      <a:pt x="596900" y="9283700"/>
                    </a:cubicBezTo>
                    <a:cubicBezTo>
                      <a:pt x="711200" y="9283700"/>
                      <a:pt x="812800" y="9372600"/>
                      <a:pt x="812800" y="9499600"/>
                    </a:cubicBezTo>
                    <a:lnTo>
                      <a:pt x="812800" y="9563100"/>
                    </a:lnTo>
                    <a:cubicBezTo>
                      <a:pt x="812800" y="9677400"/>
                      <a:pt x="711200" y="9779000"/>
                      <a:pt x="596900" y="9779000"/>
                    </a:cubicBezTo>
                    <a:cubicBezTo>
                      <a:pt x="482600" y="9779000"/>
                      <a:pt x="381000" y="9677400"/>
                      <a:pt x="381000" y="9563100"/>
                    </a:cubicBezTo>
                    <a:lnTo>
                      <a:pt x="381000" y="9499600"/>
                    </a:lnTo>
                    <a:close/>
                    <a:moveTo>
                      <a:pt x="596900" y="10629900"/>
                    </a:moveTo>
                    <a:lnTo>
                      <a:pt x="533400" y="11417300"/>
                    </a:lnTo>
                    <a:cubicBezTo>
                      <a:pt x="533400" y="11480800"/>
                      <a:pt x="469900" y="11544300"/>
                      <a:pt x="393700" y="11544300"/>
                    </a:cubicBezTo>
                    <a:lnTo>
                      <a:pt x="355600" y="11544300"/>
                    </a:lnTo>
                    <a:cubicBezTo>
                      <a:pt x="330200" y="11544300"/>
                      <a:pt x="317500" y="11531600"/>
                      <a:pt x="317500" y="11506200"/>
                    </a:cubicBezTo>
                    <a:lnTo>
                      <a:pt x="317500" y="10185400"/>
                    </a:lnTo>
                    <a:lnTo>
                      <a:pt x="228600" y="10579100"/>
                    </a:lnTo>
                    <a:cubicBezTo>
                      <a:pt x="215900" y="10642600"/>
                      <a:pt x="165100" y="10693400"/>
                      <a:pt x="88900" y="10693400"/>
                    </a:cubicBezTo>
                    <a:lnTo>
                      <a:pt x="38100" y="10693400"/>
                    </a:lnTo>
                    <a:cubicBezTo>
                      <a:pt x="25400" y="10693400"/>
                      <a:pt x="25400" y="10693400"/>
                      <a:pt x="12700" y="10680700"/>
                    </a:cubicBezTo>
                    <a:cubicBezTo>
                      <a:pt x="12700" y="10668000"/>
                      <a:pt x="0" y="10668000"/>
                      <a:pt x="0" y="10655300"/>
                    </a:cubicBezTo>
                    <a:lnTo>
                      <a:pt x="127000" y="10058400"/>
                    </a:lnTo>
                    <a:cubicBezTo>
                      <a:pt x="152400" y="9931400"/>
                      <a:pt x="266700" y="9842500"/>
                      <a:pt x="381000" y="9842500"/>
                    </a:cubicBezTo>
                    <a:lnTo>
                      <a:pt x="812800" y="9842500"/>
                    </a:lnTo>
                    <a:cubicBezTo>
                      <a:pt x="927100" y="9842500"/>
                      <a:pt x="1041400" y="9931400"/>
                      <a:pt x="1066800" y="10058400"/>
                    </a:cubicBezTo>
                    <a:lnTo>
                      <a:pt x="1193800" y="10655300"/>
                    </a:lnTo>
                    <a:cubicBezTo>
                      <a:pt x="1193800" y="10668000"/>
                      <a:pt x="1181100" y="10668000"/>
                      <a:pt x="1181100" y="10680700"/>
                    </a:cubicBezTo>
                    <a:cubicBezTo>
                      <a:pt x="1168400" y="10693400"/>
                      <a:pt x="1168400" y="10693400"/>
                      <a:pt x="1155700" y="10693400"/>
                    </a:cubicBezTo>
                    <a:lnTo>
                      <a:pt x="1104900" y="10693400"/>
                    </a:lnTo>
                    <a:cubicBezTo>
                      <a:pt x="1028700" y="10693400"/>
                      <a:pt x="977900" y="10642600"/>
                      <a:pt x="965200" y="10579100"/>
                    </a:cubicBezTo>
                    <a:lnTo>
                      <a:pt x="876300" y="10185400"/>
                    </a:lnTo>
                    <a:lnTo>
                      <a:pt x="876300" y="11506200"/>
                    </a:lnTo>
                    <a:cubicBezTo>
                      <a:pt x="876300" y="11531600"/>
                      <a:pt x="863600" y="11544300"/>
                      <a:pt x="838200" y="11544300"/>
                    </a:cubicBezTo>
                    <a:lnTo>
                      <a:pt x="800100" y="11544300"/>
                    </a:lnTo>
                    <a:cubicBezTo>
                      <a:pt x="723900" y="11544300"/>
                      <a:pt x="660400" y="11480800"/>
                      <a:pt x="660400" y="11417300"/>
                    </a:cubicBezTo>
                    <a:lnTo>
                      <a:pt x="596900" y="10629900"/>
                    </a:lnTo>
                    <a:close/>
                    <a:moveTo>
                      <a:pt x="1714500" y="9499600"/>
                    </a:moveTo>
                    <a:cubicBezTo>
                      <a:pt x="1714500" y="9372600"/>
                      <a:pt x="1816100" y="9283700"/>
                      <a:pt x="1930400" y="9283700"/>
                    </a:cubicBezTo>
                    <a:cubicBezTo>
                      <a:pt x="2044700" y="9283700"/>
                      <a:pt x="2146300" y="9372600"/>
                      <a:pt x="2146300" y="9499600"/>
                    </a:cubicBezTo>
                    <a:lnTo>
                      <a:pt x="2146300" y="9563100"/>
                    </a:lnTo>
                    <a:cubicBezTo>
                      <a:pt x="2146300" y="9677400"/>
                      <a:pt x="2044700" y="9779000"/>
                      <a:pt x="1930400" y="9779000"/>
                    </a:cubicBezTo>
                    <a:cubicBezTo>
                      <a:pt x="1816100" y="9779000"/>
                      <a:pt x="1714500" y="9677400"/>
                      <a:pt x="1714500" y="9563100"/>
                    </a:cubicBezTo>
                    <a:lnTo>
                      <a:pt x="1714500" y="9499600"/>
                    </a:lnTo>
                    <a:close/>
                    <a:moveTo>
                      <a:pt x="1930400" y="10629900"/>
                    </a:moveTo>
                    <a:lnTo>
                      <a:pt x="1866900" y="11417300"/>
                    </a:lnTo>
                    <a:cubicBezTo>
                      <a:pt x="1866900" y="11480800"/>
                      <a:pt x="1803400" y="11544300"/>
                      <a:pt x="1727200" y="11544300"/>
                    </a:cubicBezTo>
                    <a:lnTo>
                      <a:pt x="1689100" y="11544300"/>
                    </a:lnTo>
                    <a:cubicBezTo>
                      <a:pt x="1663700" y="11544300"/>
                      <a:pt x="1651000" y="11531600"/>
                      <a:pt x="1651000" y="11506200"/>
                    </a:cubicBezTo>
                    <a:lnTo>
                      <a:pt x="1651000" y="10185400"/>
                    </a:lnTo>
                    <a:lnTo>
                      <a:pt x="1562100" y="10579100"/>
                    </a:lnTo>
                    <a:cubicBezTo>
                      <a:pt x="1549400" y="10642600"/>
                      <a:pt x="1498600" y="10693400"/>
                      <a:pt x="1422400" y="10693400"/>
                    </a:cubicBezTo>
                    <a:lnTo>
                      <a:pt x="1371600" y="10693400"/>
                    </a:lnTo>
                    <a:cubicBezTo>
                      <a:pt x="1358900" y="10693400"/>
                      <a:pt x="1358900" y="10693400"/>
                      <a:pt x="1346200" y="10680700"/>
                    </a:cubicBezTo>
                    <a:cubicBezTo>
                      <a:pt x="1346200" y="10668000"/>
                      <a:pt x="1333500" y="10668000"/>
                      <a:pt x="1333500" y="10655300"/>
                    </a:cubicBezTo>
                    <a:lnTo>
                      <a:pt x="1460500" y="10058400"/>
                    </a:lnTo>
                    <a:cubicBezTo>
                      <a:pt x="1485900" y="9931400"/>
                      <a:pt x="1600200" y="9842500"/>
                      <a:pt x="1714500" y="9842500"/>
                    </a:cubicBezTo>
                    <a:lnTo>
                      <a:pt x="2146300" y="9842500"/>
                    </a:lnTo>
                    <a:cubicBezTo>
                      <a:pt x="2260600" y="9842500"/>
                      <a:pt x="2374900" y="9931400"/>
                      <a:pt x="2400300" y="10058400"/>
                    </a:cubicBezTo>
                    <a:lnTo>
                      <a:pt x="2527300" y="10655300"/>
                    </a:lnTo>
                    <a:cubicBezTo>
                      <a:pt x="2527300" y="10668000"/>
                      <a:pt x="2514600" y="10668000"/>
                      <a:pt x="2514600" y="10680700"/>
                    </a:cubicBezTo>
                    <a:cubicBezTo>
                      <a:pt x="2501900" y="10693400"/>
                      <a:pt x="2501900" y="10693400"/>
                      <a:pt x="2489200" y="10693400"/>
                    </a:cubicBezTo>
                    <a:lnTo>
                      <a:pt x="2438400" y="10693400"/>
                    </a:lnTo>
                    <a:cubicBezTo>
                      <a:pt x="2362200" y="10693400"/>
                      <a:pt x="2311400" y="10642600"/>
                      <a:pt x="2298700" y="10579100"/>
                    </a:cubicBezTo>
                    <a:lnTo>
                      <a:pt x="2209800" y="10185400"/>
                    </a:lnTo>
                    <a:lnTo>
                      <a:pt x="2209800" y="11506200"/>
                    </a:lnTo>
                    <a:cubicBezTo>
                      <a:pt x="2209800" y="11531600"/>
                      <a:pt x="2197100" y="11544300"/>
                      <a:pt x="2171700" y="11544300"/>
                    </a:cubicBezTo>
                    <a:lnTo>
                      <a:pt x="2133600" y="11544300"/>
                    </a:lnTo>
                    <a:cubicBezTo>
                      <a:pt x="2057400" y="11544300"/>
                      <a:pt x="1993900" y="11480800"/>
                      <a:pt x="1993900" y="11417300"/>
                    </a:cubicBezTo>
                    <a:lnTo>
                      <a:pt x="1930400" y="10629900"/>
                    </a:lnTo>
                    <a:close/>
                    <a:moveTo>
                      <a:pt x="3048000" y="9499600"/>
                    </a:moveTo>
                    <a:cubicBezTo>
                      <a:pt x="3048000" y="9372600"/>
                      <a:pt x="3149600" y="9283700"/>
                      <a:pt x="3263900" y="9283700"/>
                    </a:cubicBezTo>
                    <a:cubicBezTo>
                      <a:pt x="3378200" y="9283700"/>
                      <a:pt x="3479800" y="9372600"/>
                      <a:pt x="3479800" y="9499600"/>
                    </a:cubicBezTo>
                    <a:lnTo>
                      <a:pt x="3479800" y="9563100"/>
                    </a:lnTo>
                    <a:cubicBezTo>
                      <a:pt x="3479800" y="9677400"/>
                      <a:pt x="3378200" y="9779000"/>
                      <a:pt x="3263900" y="9779000"/>
                    </a:cubicBezTo>
                    <a:cubicBezTo>
                      <a:pt x="3149600" y="9779000"/>
                      <a:pt x="3048000" y="9677400"/>
                      <a:pt x="3048000" y="9563100"/>
                    </a:cubicBezTo>
                    <a:lnTo>
                      <a:pt x="3048000" y="9499600"/>
                    </a:lnTo>
                    <a:close/>
                    <a:moveTo>
                      <a:pt x="3263900" y="10629900"/>
                    </a:moveTo>
                    <a:lnTo>
                      <a:pt x="3200400" y="11417300"/>
                    </a:lnTo>
                    <a:cubicBezTo>
                      <a:pt x="3200400" y="11480800"/>
                      <a:pt x="3136900" y="11544300"/>
                      <a:pt x="3060700" y="11544300"/>
                    </a:cubicBezTo>
                    <a:lnTo>
                      <a:pt x="3022600" y="11544300"/>
                    </a:lnTo>
                    <a:cubicBezTo>
                      <a:pt x="2997200" y="11544300"/>
                      <a:pt x="2984500" y="11531600"/>
                      <a:pt x="2984500" y="11506200"/>
                    </a:cubicBezTo>
                    <a:lnTo>
                      <a:pt x="2984500" y="10185400"/>
                    </a:lnTo>
                    <a:lnTo>
                      <a:pt x="2895600" y="10579100"/>
                    </a:lnTo>
                    <a:cubicBezTo>
                      <a:pt x="2882900" y="10642600"/>
                      <a:pt x="2832100" y="10693400"/>
                      <a:pt x="2755900" y="10693400"/>
                    </a:cubicBezTo>
                    <a:lnTo>
                      <a:pt x="2705100" y="10693400"/>
                    </a:lnTo>
                    <a:cubicBezTo>
                      <a:pt x="2692400" y="10693400"/>
                      <a:pt x="2692400" y="10693400"/>
                      <a:pt x="2679700" y="10680700"/>
                    </a:cubicBezTo>
                    <a:cubicBezTo>
                      <a:pt x="2679700" y="10668000"/>
                      <a:pt x="2667000" y="10668000"/>
                      <a:pt x="2667000" y="10655300"/>
                    </a:cubicBezTo>
                    <a:lnTo>
                      <a:pt x="2794000" y="10058400"/>
                    </a:lnTo>
                    <a:cubicBezTo>
                      <a:pt x="2819400" y="9931400"/>
                      <a:pt x="2933700" y="9842500"/>
                      <a:pt x="3048000" y="9842500"/>
                    </a:cubicBezTo>
                    <a:lnTo>
                      <a:pt x="3479800" y="9842500"/>
                    </a:lnTo>
                    <a:cubicBezTo>
                      <a:pt x="3594100" y="9842500"/>
                      <a:pt x="3708400" y="9931400"/>
                      <a:pt x="3733800" y="10058400"/>
                    </a:cubicBezTo>
                    <a:lnTo>
                      <a:pt x="3860800" y="10655300"/>
                    </a:lnTo>
                    <a:cubicBezTo>
                      <a:pt x="3860800" y="10668000"/>
                      <a:pt x="3848100" y="10668000"/>
                      <a:pt x="3848100" y="10680700"/>
                    </a:cubicBezTo>
                    <a:cubicBezTo>
                      <a:pt x="3835400" y="10693400"/>
                      <a:pt x="3835400" y="10693400"/>
                      <a:pt x="3822700" y="10693400"/>
                    </a:cubicBezTo>
                    <a:lnTo>
                      <a:pt x="3771900" y="10693400"/>
                    </a:lnTo>
                    <a:cubicBezTo>
                      <a:pt x="3695700" y="10693400"/>
                      <a:pt x="3644900" y="10642600"/>
                      <a:pt x="3632200" y="10579100"/>
                    </a:cubicBezTo>
                    <a:lnTo>
                      <a:pt x="3543300" y="10185400"/>
                    </a:lnTo>
                    <a:lnTo>
                      <a:pt x="3543300" y="11506200"/>
                    </a:lnTo>
                    <a:cubicBezTo>
                      <a:pt x="3543300" y="11531600"/>
                      <a:pt x="3530600" y="11544300"/>
                      <a:pt x="3505200" y="11544300"/>
                    </a:cubicBezTo>
                    <a:lnTo>
                      <a:pt x="3467100" y="11544300"/>
                    </a:lnTo>
                    <a:cubicBezTo>
                      <a:pt x="3390900" y="11544300"/>
                      <a:pt x="3327400" y="11480800"/>
                      <a:pt x="3327400" y="11417300"/>
                    </a:cubicBezTo>
                    <a:lnTo>
                      <a:pt x="3263900" y="10629900"/>
                    </a:lnTo>
                    <a:close/>
                    <a:moveTo>
                      <a:pt x="4381500" y="9499600"/>
                    </a:moveTo>
                    <a:cubicBezTo>
                      <a:pt x="4381500" y="9372600"/>
                      <a:pt x="4483100" y="9283700"/>
                      <a:pt x="4597400" y="9283700"/>
                    </a:cubicBezTo>
                    <a:cubicBezTo>
                      <a:pt x="4711700" y="9283700"/>
                      <a:pt x="4813300" y="9372600"/>
                      <a:pt x="4813300" y="9499600"/>
                    </a:cubicBezTo>
                    <a:lnTo>
                      <a:pt x="4813300" y="9563100"/>
                    </a:lnTo>
                    <a:cubicBezTo>
                      <a:pt x="4813300" y="9677400"/>
                      <a:pt x="4711700" y="9779000"/>
                      <a:pt x="4597400" y="9779000"/>
                    </a:cubicBezTo>
                    <a:cubicBezTo>
                      <a:pt x="4483100" y="9779000"/>
                      <a:pt x="4381500" y="9677400"/>
                      <a:pt x="4381500" y="9563100"/>
                    </a:cubicBezTo>
                    <a:lnTo>
                      <a:pt x="4381500" y="9499600"/>
                    </a:lnTo>
                    <a:close/>
                    <a:moveTo>
                      <a:pt x="4597400" y="10629900"/>
                    </a:moveTo>
                    <a:lnTo>
                      <a:pt x="4533900" y="11417300"/>
                    </a:lnTo>
                    <a:cubicBezTo>
                      <a:pt x="4533900" y="11480800"/>
                      <a:pt x="4470400" y="11544300"/>
                      <a:pt x="4394200" y="11544300"/>
                    </a:cubicBezTo>
                    <a:lnTo>
                      <a:pt x="4356100" y="11544300"/>
                    </a:lnTo>
                    <a:cubicBezTo>
                      <a:pt x="4330700" y="11544300"/>
                      <a:pt x="4318000" y="11531600"/>
                      <a:pt x="4318000" y="11506200"/>
                    </a:cubicBezTo>
                    <a:lnTo>
                      <a:pt x="4318000" y="10185400"/>
                    </a:lnTo>
                    <a:lnTo>
                      <a:pt x="4229100" y="10579100"/>
                    </a:lnTo>
                    <a:cubicBezTo>
                      <a:pt x="4216400" y="10642600"/>
                      <a:pt x="4165600" y="10693400"/>
                      <a:pt x="4089400" y="10693400"/>
                    </a:cubicBezTo>
                    <a:lnTo>
                      <a:pt x="4038600" y="10693400"/>
                    </a:lnTo>
                    <a:cubicBezTo>
                      <a:pt x="4025900" y="10693400"/>
                      <a:pt x="4025900" y="10693400"/>
                      <a:pt x="4013200" y="10680700"/>
                    </a:cubicBezTo>
                    <a:cubicBezTo>
                      <a:pt x="4013200" y="10668000"/>
                      <a:pt x="4000500" y="10668000"/>
                      <a:pt x="4000500" y="10655300"/>
                    </a:cubicBezTo>
                    <a:lnTo>
                      <a:pt x="4127500" y="10058400"/>
                    </a:lnTo>
                    <a:cubicBezTo>
                      <a:pt x="4152900" y="9931400"/>
                      <a:pt x="4267200" y="9842500"/>
                      <a:pt x="4381500" y="9842500"/>
                    </a:cubicBezTo>
                    <a:lnTo>
                      <a:pt x="4813300" y="9842500"/>
                    </a:lnTo>
                    <a:cubicBezTo>
                      <a:pt x="4927600" y="9842500"/>
                      <a:pt x="5041900" y="9931400"/>
                      <a:pt x="5067300" y="10058400"/>
                    </a:cubicBezTo>
                    <a:lnTo>
                      <a:pt x="5194300" y="10655300"/>
                    </a:lnTo>
                    <a:cubicBezTo>
                      <a:pt x="5194300" y="10668000"/>
                      <a:pt x="5181600" y="10668000"/>
                      <a:pt x="5181600" y="10680700"/>
                    </a:cubicBezTo>
                    <a:cubicBezTo>
                      <a:pt x="5168900" y="10693400"/>
                      <a:pt x="5168900" y="10693400"/>
                      <a:pt x="5156200" y="10693400"/>
                    </a:cubicBezTo>
                    <a:lnTo>
                      <a:pt x="5105400" y="10693400"/>
                    </a:lnTo>
                    <a:cubicBezTo>
                      <a:pt x="5029200" y="10693400"/>
                      <a:pt x="4978400" y="10642600"/>
                      <a:pt x="4965700" y="10579100"/>
                    </a:cubicBezTo>
                    <a:lnTo>
                      <a:pt x="4876800" y="10185400"/>
                    </a:lnTo>
                    <a:lnTo>
                      <a:pt x="4876800" y="11506200"/>
                    </a:lnTo>
                    <a:cubicBezTo>
                      <a:pt x="4876800" y="11531600"/>
                      <a:pt x="4864100" y="11544300"/>
                      <a:pt x="4838700" y="11544300"/>
                    </a:cubicBezTo>
                    <a:lnTo>
                      <a:pt x="4800600" y="11544300"/>
                    </a:lnTo>
                    <a:cubicBezTo>
                      <a:pt x="4724400" y="11544300"/>
                      <a:pt x="4660900" y="11480800"/>
                      <a:pt x="4660900" y="11417300"/>
                    </a:cubicBezTo>
                    <a:lnTo>
                      <a:pt x="4597400" y="10629900"/>
                    </a:lnTo>
                    <a:close/>
                    <a:moveTo>
                      <a:pt x="5715000" y="9499600"/>
                    </a:moveTo>
                    <a:cubicBezTo>
                      <a:pt x="5715000" y="9372600"/>
                      <a:pt x="5816600" y="9283700"/>
                      <a:pt x="5930900" y="9283700"/>
                    </a:cubicBezTo>
                    <a:cubicBezTo>
                      <a:pt x="6045200" y="9283700"/>
                      <a:pt x="6146800" y="9372600"/>
                      <a:pt x="6146800" y="9499600"/>
                    </a:cubicBezTo>
                    <a:lnTo>
                      <a:pt x="6146800" y="9563100"/>
                    </a:lnTo>
                    <a:cubicBezTo>
                      <a:pt x="6146800" y="9677400"/>
                      <a:pt x="6045200" y="9779000"/>
                      <a:pt x="5930900" y="9779000"/>
                    </a:cubicBezTo>
                    <a:cubicBezTo>
                      <a:pt x="5816600" y="9779000"/>
                      <a:pt x="5715000" y="9677400"/>
                      <a:pt x="5715000" y="9563100"/>
                    </a:cubicBezTo>
                    <a:lnTo>
                      <a:pt x="5715000" y="9499600"/>
                    </a:lnTo>
                    <a:close/>
                    <a:moveTo>
                      <a:pt x="5930900" y="10629900"/>
                    </a:moveTo>
                    <a:lnTo>
                      <a:pt x="5867400" y="11417300"/>
                    </a:lnTo>
                    <a:cubicBezTo>
                      <a:pt x="5867400" y="11480800"/>
                      <a:pt x="5803900" y="11544300"/>
                      <a:pt x="5727700" y="11544300"/>
                    </a:cubicBezTo>
                    <a:lnTo>
                      <a:pt x="5689600" y="11544300"/>
                    </a:lnTo>
                    <a:cubicBezTo>
                      <a:pt x="5664200" y="11544300"/>
                      <a:pt x="5651500" y="11531600"/>
                      <a:pt x="5651500" y="11506200"/>
                    </a:cubicBezTo>
                    <a:lnTo>
                      <a:pt x="5651500" y="10185400"/>
                    </a:lnTo>
                    <a:lnTo>
                      <a:pt x="5562600" y="10579100"/>
                    </a:lnTo>
                    <a:cubicBezTo>
                      <a:pt x="5549900" y="10642600"/>
                      <a:pt x="5499100" y="10693400"/>
                      <a:pt x="5422900" y="10693400"/>
                    </a:cubicBezTo>
                    <a:lnTo>
                      <a:pt x="5372100" y="10693400"/>
                    </a:lnTo>
                    <a:cubicBezTo>
                      <a:pt x="5359400" y="10693400"/>
                      <a:pt x="5359400" y="10693400"/>
                      <a:pt x="5346700" y="10680700"/>
                    </a:cubicBezTo>
                    <a:cubicBezTo>
                      <a:pt x="5346700" y="10668000"/>
                      <a:pt x="5334000" y="10668000"/>
                      <a:pt x="5334000" y="10655300"/>
                    </a:cubicBezTo>
                    <a:lnTo>
                      <a:pt x="5461000" y="10058400"/>
                    </a:lnTo>
                    <a:cubicBezTo>
                      <a:pt x="5486400" y="9931400"/>
                      <a:pt x="5600700" y="9842500"/>
                      <a:pt x="5715000" y="9842500"/>
                    </a:cubicBezTo>
                    <a:lnTo>
                      <a:pt x="6146800" y="9842500"/>
                    </a:lnTo>
                    <a:cubicBezTo>
                      <a:pt x="6261100" y="9842500"/>
                      <a:pt x="6375400" y="9931400"/>
                      <a:pt x="6400800" y="10058400"/>
                    </a:cubicBezTo>
                    <a:lnTo>
                      <a:pt x="6527800" y="10655300"/>
                    </a:lnTo>
                    <a:cubicBezTo>
                      <a:pt x="6527800" y="10668000"/>
                      <a:pt x="6515100" y="10668000"/>
                      <a:pt x="6515100" y="10680700"/>
                    </a:cubicBezTo>
                    <a:cubicBezTo>
                      <a:pt x="6502400" y="10693400"/>
                      <a:pt x="6502400" y="10693400"/>
                      <a:pt x="6489700" y="10693400"/>
                    </a:cubicBezTo>
                    <a:lnTo>
                      <a:pt x="6438900" y="10693400"/>
                    </a:lnTo>
                    <a:cubicBezTo>
                      <a:pt x="6362700" y="10693400"/>
                      <a:pt x="6311900" y="10642600"/>
                      <a:pt x="6299200" y="10579100"/>
                    </a:cubicBezTo>
                    <a:lnTo>
                      <a:pt x="6210300" y="10185400"/>
                    </a:lnTo>
                    <a:lnTo>
                      <a:pt x="6210300" y="11506200"/>
                    </a:lnTo>
                    <a:cubicBezTo>
                      <a:pt x="6210300" y="11531600"/>
                      <a:pt x="6197600" y="11544300"/>
                      <a:pt x="6172200" y="11544300"/>
                    </a:cubicBezTo>
                    <a:lnTo>
                      <a:pt x="6134100" y="11544300"/>
                    </a:lnTo>
                    <a:cubicBezTo>
                      <a:pt x="6057900" y="11544300"/>
                      <a:pt x="5994400" y="11480800"/>
                      <a:pt x="5994400" y="11417300"/>
                    </a:cubicBezTo>
                    <a:lnTo>
                      <a:pt x="5930900" y="10629900"/>
                    </a:lnTo>
                    <a:close/>
                    <a:moveTo>
                      <a:pt x="7048500" y="9499600"/>
                    </a:moveTo>
                    <a:cubicBezTo>
                      <a:pt x="7048500" y="9372600"/>
                      <a:pt x="7150100" y="9283700"/>
                      <a:pt x="7264400" y="9283700"/>
                    </a:cubicBezTo>
                    <a:cubicBezTo>
                      <a:pt x="7378700" y="9283700"/>
                      <a:pt x="7480300" y="9372600"/>
                      <a:pt x="7480300" y="9499600"/>
                    </a:cubicBezTo>
                    <a:lnTo>
                      <a:pt x="7480300" y="9563100"/>
                    </a:lnTo>
                    <a:cubicBezTo>
                      <a:pt x="7480300" y="9677400"/>
                      <a:pt x="7378700" y="9779000"/>
                      <a:pt x="7264400" y="9779000"/>
                    </a:cubicBezTo>
                    <a:cubicBezTo>
                      <a:pt x="7150100" y="9779000"/>
                      <a:pt x="7048500" y="9677400"/>
                      <a:pt x="7048500" y="9563100"/>
                    </a:cubicBezTo>
                    <a:lnTo>
                      <a:pt x="7048500" y="9499600"/>
                    </a:lnTo>
                    <a:close/>
                    <a:moveTo>
                      <a:pt x="7264400" y="10629900"/>
                    </a:moveTo>
                    <a:lnTo>
                      <a:pt x="7200900" y="11417300"/>
                    </a:lnTo>
                    <a:cubicBezTo>
                      <a:pt x="7200900" y="11480800"/>
                      <a:pt x="7137400" y="11544300"/>
                      <a:pt x="7061200" y="11544300"/>
                    </a:cubicBezTo>
                    <a:lnTo>
                      <a:pt x="7023100" y="11544300"/>
                    </a:lnTo>
                    <a:cubicBezTo>
                      <a:pt x="6997700" y="11544300"/>
                      <a:pt x="6985000" y="11531600"/>
                      <a:pt x="6985000" y="11506200"/>
                    </a:cubicBezTo>
                    <a:lnTo>
                      <a:pt x="6985000" y="10185400"/>
                    </a:lnTo>
                    <a:lnTo>
                      <a:pt x="6896100" y="10579100"/>
                    </a:lnTo>
                    <a:cubicBezTo>
                      <a:pt x="6883400" y="10642600"/>
                      <a:pt x="6832600" y="10693400"/>
                      <a:pt x="6756400" y="10693400"/>
                    </a:cubicBezTo>
                    <a:lnTo>
                      <a:pt x="6705600" y="10693400"/>
                    </a:lnTo>
                    <a:cubicBezTo>
                      <a:pt x="6692900" y="10693400"/>
                      <a:pt x="6692900" y="10693400"/>
                      <a:pt x="6680200" y="10680700"/>
                    </a:cubicBezTo>
                    <a:cubicBezTo>
                      <a:pt x="6680200" y="10668000"/>
                      <a:pt x="6667500" y="10668000"/>
                      <a:pt x="6667500" y="10655300"/>
                    </a:cubicBezTo>
                    <a:lnTo>
                      <a:pt x="6794500" y="10058400"/>
                    </a:lnTo>
                    <a:cubicBezTo>
                      <a:pt x="6819900" y="9931400"/>
                      <a:pt x="6934200" y="9842500"/>
                      <a:pt x="7048500" y="9842500"/>
                    </a:cubicBezTo>
                    <a:lnTo>
                      <a:pt x="7480300" y="9842500"/>
                    </a:lnTo>
                    <a:cubicBezTo>
                      <a:pt x="7594600" y="9842500"/>
                      <a:pt x="7708900" y="9931400"/>
                      <a:pt x="7734300" y="10058400"/>
                    </a:cubicBezTo>
                    <a:lnTo>
                      <a:pt x="7861300" y="10655300"/>
                    </a:lnTo>
                    <a:cubicBezTo>
                      <a:pt x="7861300" y="10668000"/>
                      <a:pt x="7848600" y="10668000"/>
                      <a:pt x="7848600" y="10680700"/>
                    </a:cubicBezTo>
                    <a:cubicBezTo>
                      <a:pt x="7835900" y="10693400"/>
                      <a:pt x="7835900" y="10693400"/>
                      <a:pt x="7823200" y="10693400"/>
                    </a:cubicBezTo>
                    <a:lnTo>
                      <a:pt x="7772400" y="10693400"/>
                    </a:lnTo>
                    <a:cubicBezTo>
                      <a:pt x="7696200" y="10693400"/>
                      <a:pt x="7645400" y="10642600"/>
                      <a:pt x="7632700" y="10579100"/>
                    </a:cubicBezTo>
                    <a:lnTo>
                      <a:pt x="7543800" y="10185400"/>
                    </a:lnTo>
                    <a:lnTo>
                      <a:pt x="7543800" y="11506200"/>
                    </a:lnTo>
                    <a:cubicBezTo>
                      <a:pt x="7543800" y="11531600"/>
                      <a:pt x="7531100" y="11544300"/>
                      <a:pt x="7505700" y="11544300"/>
                    </a:cubicBezTo>
                    <a:lnTo>
                      <a:pt x="7467600" y="11544300"/>
                    </a:lnTo>
                    <a:cubicBezTo>
                      <a:pt x="7391400" y="11544300"/>
                      <a:pt x="7327900" y="11480800"/>
                      <a:pt x="7327900" y="11417300"/>
                    </a:cubicBezTo>
                    <a:lnTo>
                      <a:pt x="7264400" y="10629900"/>
                    </a:lnTo>
                    <a:close/>
                    <a:moveTo>
                      <a:pt x="8382000" y="9499600"/>
                    </a:moveTo>
                    <a:cubicBezTo>
                      <a:pt x="8382000" y="9372600"/>
                      <a:pt x="8483600" y="9283700"/>
                      <a:pt x="8597900" y="9283700"/>
                    </a:cubicBezTo>
                    <a:cubicBezTo>
                      <a:pt x="8712200" y="9283700"/>
                      <a:pt x="8813800" y="9372600"/>
                      <a:pt x="8813800" y="9499600"/>
                    </a:cubicBezTo>
                    <a:lnTo>
                      <a:pt x="8813800" y="9563100"/>
                    </a:lnTo>
                    <a:cubicBezTo>
                      <a:pt x="8813800" y="9677400"/>
                      <a:pt x="8712200" y="9779000"/>
                      <a:pt x="8597900" y="9779000"/>
                    </a:cubicBezTo>
                    <a:cubicBezTo>
                      <a:pt x="8483600" y="9779000"/>
                      <a:pt x="8382000" y="9677400"/>
                      <a:pt x="8382000" y="9563100"/>
                    </a:cubicBezTo>
                    <a:lnTo>
                      <a:pt x="8382000" y="9499600"/>
                    </a:lnTo>
                    <a:close/>
                    <a:moveTo>
                      <a:pt x="8597900" y="10629900"/>
                    </a:moveTo>
                    <a:lnTo>
                      <a:pt x="8534400" y="11417300"/>
                    </a:lnTo>
                    <a:cubicBezTo>
                      <a:pt x="8534400" y="11480800"/>
                      <a:pt x="8470900" y="11544300"/>
                      <a:pt x="8394700" y="11544300"/>
                    </a:cubicBezTo>
                    <a:lnTo>
                      <a:pt x="8356600" y="11544300"/>
                    </a:lnTo>
                    <a:cubicBezTo>
                      <a:pt x="8331200" y="11544300"/>
                      <a:pt x="8318500" y="11531600"/>
                      <a:pt x="8318500" y="11506200"/>
                    </a:cubicBezTo>
                    <a:lnTo>
                      <a:pt x="8318500" y="10185400"/>
                    </a:lnTo>
                    <a:lnTo>
                      <a:pt x="8229600" y="10579100"/>
                    </a:lnTo>
                    <a:cubicBezTo>
                      <a:pt x="8216900" y="10642600"/>
                      <a:pt x="8166100" y="10693400"/>
                      <a:pt x="8089900" y="10693400"/>
                    </a:cubicBezTo>
                    <a:lnTo>
                      <a:pt x="8039100" y="10693400"/>
                    </a:lnTo>
                    <a:cubicBezTo>
                      <a:pt x="8026400" y="10693400"/>
                      <a:pt x="8026400" y="10693400"/>
                      <a:pt x="8013700" y="10680700"/>
                    </a:cubicBezTo>
                    <a:cubicBezTo>
                      <a:pt x="8013700" y="10668000"/>
                      <a:pt x="8001000" y="10668000"/>
                      <a:pt x="8001000" y="10655300"/>
                    </a:cubicBezTo>
                    <a:lnTo>
                      <a:pt x="8128000" y="10058400"/>
                    </a:lnTo>
                    <a:cubicBezTo>
                      <a:pt x="8153400" y="9931400"/>
                      <a:pt x="8267700" y="9842500"/>
                      <a:pt x="8382000" y="9842500"/>
                    </a:cubicBezTo>
                    <a:lnTo>
                      <a:pt x="8813800" y="9842500"/>
                    </a:lnTo>
                    <a:cubicBezTo>
                      <a:pt x="8928100" y="9842500"/>
                      <a:pt x="9042400" y="9931400"/>
                      <a:pt x="9067800" y="10058400"/>
                    </a:cubicBezTo>
                    <a:lnTo>
                      <a:pt x="9194800" y="10655300"/>
                    </a:lnTo>
                    <a:cubicBezTo>
                      <a:pt x="9194800" y="10668000"/>
                      <a:pt x="9182100" y="10668000"/>
                      <a:pt x="9182100" y="10680700"/>
                    </a:cubicBezTo>
                    <a:cubicBezTo>
                      <a:pt x="9169400" y="10693400"/>
                      <a:pt x="9169400" y="10693400"/>
                      <a:pt x="9156700" y="10693400"/>
                    </a:cubicBezTo>
                    <a:lnTo>
                      <a:pt x="9105900" y="10693400"/>
                    </a:lnTo>
                    <a:cubicBezTo>
                      <a:pt x="9029700" y="10693400"/>
                      <a:pt x="8978900" y="10642600"/>
                      <a:pt x="8966200" y="10579100"/>
                    </a:cubicBezTo>
                    <a:lnTo>
                      <a:pt x="8877300" y="10185400"/>
                    </a:lnTo>
                    <a:lnTo>
                      <a:pt x="8877300" y="11506200"/>
                    </a:lnTo>
                    <a:cubicBezTo>
                      <a:pt x="8877300" y="11531600"/>
                      <a:pt x="8864600" y="11544300"/>
                      <a:pt x="8839200" y="11544300"/>
                    </a:cubicBezTo>
                    <a:lnTo>
                      <a:pt x="8801100" y="11544300"/>
                    </a:lnTo>
                    <a:cubicBezTo>
                      <a:pt x="8724900" y="11544300"/>
                      <a:pt x="8661400" y="11480800"/>
                      <a:pt x="8661400" y="11417300"/>
                    </a:cubicBezTo>
                    <a:lnTo>
                      <a:pt x="8597900" y="10629900"/>
                    </a:lnTo>
                    <a:close/>
                    <a:moveTo>
                      <a:pt x="9715500" y="9499600"/>
                    </a:moveTo>
                    <a:cubicBezTo>
                      <a:pt x="9715500" y="9372600"/>
                      <a:pt x="9817100" y="9283700"/>
                      <a:pt x="9931400" y="9283700"/>
                    </a:cubicBezTo>
                    <a:cubicBezTo>
                      <a:pt x="10045700" y="9283700"/>
                      <a:pt x="10147300" y="9372600"/>
                      <a:pt x="10147300" y="9499600"/>
                    </a:cubicBezTo>
                    <a:lnTo>
                      <a:pt x="10147300" y="9563100"/>
                    </a:lnTo>
                    <a:cubicBezTo>
                      <a:pt x="10147300" y="9677400"/>
                      <a:pt x="10045700" y="9779000"/>
                      <a:pt x="9931400" y="9779000"/>
                    </a:cubicBezTo>
                    <a:cubicBezTo>
                      <a:pt x="9817100" y="9779000"/>
                      <a:pt x="9715500" y="9677400"/>
                      <a:pt x="9715500" y="9563100"/>
                    </a:cubicBezTo>
                    <a:lnTo>
                      <a:pt x="9715500" y="9499600"/>
                    </a:lnTo>
                    <a:close/>
                    <a:moveTo>
                      <a:pt x="9931400" y="10629900"/>
                    </a:moveTo>
                    <a:lnTo>
                      <a:pt x="9867900" y="11417300"/>
                    </a:lnTo>
                    <a:cubicBezTo>
                      <a:pt x="9867900" y="11480800"/>
                      <a:pt x="9804400" y="11544300"/>
                      <a:pt x="9728200" y="11544300"/>
                    </a:cubicBezTo>
                    <a:lnTo>
                      <a:pt x="9690100" y="11544300"/>
                    </a:lnTo>
                    <a:cubicBezTo>
                      <a:pt x="9664700" y="11544300"/>
                      <a:pt x="9652000" y="11531600"/>
                      <a:pt x="9652000" y="11506200"/>
                    </a:cubicBezTo>
                    <a:lnTo>
                      <a:pt x="9652000" y="10185400"/>
                    </a:lnTo>
                    <a:lnTo>
                      <a:pt x="9563100" y="10579100"/>
                    </a:lnTo>
                    <a:cubicBezTo>
                      <a:pt x="9550400" y="10642600"/>
                      <a:pt x="9499600" y="10693400"/>
                      <a:pt x="9423400" y="10693400"/>
                    </a:cubicBezTo>
                    <a:lnTo>
                      <a:pt x="9372600" y="10693400"/>
                    </a:lnTo>
                    <a:cubicBezTo>
                      <a:pt x="9359900" y="10693400"/>
                      <a:pt x="9359900" y="10693400"/>
                      <a:pt x="9347200" y="10680700"/>
                    </a:cubicBezTo>
                    <a:cubicBezTo>
                      <a:pt x="9347200" y="10668000"/>
                      <a:pt x="9334500" y="10668000"/>
                      <a:pt x="9334500" y="10655300"/>
                    </a:cubicBezTo>
                    <a:lnTo>
                      <a:pt x="9461500" y="10058400"/>
                    </a:lnTo>
                    <a:cubicBezTo>
                      <a:pt x="9486900" y="9931400"/>
                      <a:pt x="9601200" y="9842500"/>
                      <a:pt x="9715500" y="9842500"/>
                    </a:cubicBezTo>
                    <a:lnTo>
                      <a:pt x="10147300" y="9842500"/>
                    </a:lnTo>
                    <a:cubicBezTo>
                      <a:pt x="10261600" y="9842500"/>
                      <a:pt x="10375900" y="9931400"/>
                      <a:pt x="10401300" y="10058400"/>
                    </a:cubicBezTo>
                    <a:lnTo>
                      <a:pt x="10528300" y="10655300"/>
                    </a:lnTo>
                    <a:cubicBezTo>
                      <a:pt x="10528300" y="10668000"/>
                      <a:pt x="10515600" y="10668000"/>
                      <a:pt x="10515600" y="10680700"/>
                    </a:cubicBezTo>
                    <a:cubicBezTo>
                      <a:pt x="10502900" y="10693400"/>
                      <a:pt x="10502900" y="10693400"/>
                      <a:pt x="10490200" y="10693400"/>
                    </a:cubicBezTo>
                    <a:lnTo>
                      <a:pt x="10439400" y="10693400"/>
                    </a:lnTo>
                    <a:cubicBezTo>
                      <a:pt x="10363200" y="10693400"/>
                      <a:pt x="10312400" y="10642600"/>
                      <a:pt x="10299700" y="10579100"/>
                    </a:cubicBezTo>
                    <a:lnTo>
                      <a:pt x="10210800" y="10185400"/>
                    </a:lnTo>
                    <a:lnTo>
                      <a:pt x="10210800" y="11506200"/>
                    </a:lnTo>
                    <a:cubicBezTo>
                      <a:pt x="10210800" y="11531600"/>
                      <a:pt x="10198100" y="11544300"/>
                      <a:pt x="10172700" y="11544300"/>
                    </a:cubicBezTo>
                    <a:lnTo>
                      <a:pt x="10134600" y="11544300"/>
                    </a:lnTo>
                    <a:cubicBezTo>
                      <a:pt x="10058400" y="11544300"/>
                      <a:pt x="9994900" y="11480800"/>
                      <a:pt x="9994900" y="11417300"/>
                    </a:cubicBezTo>
                    <a:lnTo>
                      <a:pt x="9931400" y="10629900"/>
                    </a:lnTo>
                    <a:close/>
                    <a:moveTo>
                      <a:pt x="11049000" y="9499600"/>
                    </a:moveTo>
                    <a:cubicBezTo>
                      <a:pt x="11049000" y="9372600"/>
                      <a:pt x="11150600" y="9283700"/>
                      <a:pt x="11264900" y="9283700"/>
                    </a:cubicBezTo>
                    <a:cubicBezTo>
                      <a:pt x="11379200" y="9283700"/>
                      <a:pt x="11480800" y="9372600"/>
                      <a:pt x="11480800" y="9499600"/>
                    </a:cubicBezTo>
                    <a:lnTo>
                      <a:pt x="11480800" y="9563100"/>
                    </a:lnTo>
                    <a:cubicBezTo>
                      <a:pt x="11480800" y="9677400"/>
                      <a:pt x="11379200" y="9779000"/>
                      <a:pt x="11264900" y="9779000"/>
                    </a:cubicBezTo>
                    <a:cubicBezTo>
                      <a:pt x="11150600" y="9779000"/>
                      <a:pt x="11049000" y="9677400"/>
                      <a:pt x="11049000" y="9563100"/>
                    </a:cubicBezTo>
                    <a:lnTo>
                      <a:pt x="11049000" y="9499600"/>
                    </a:lnTo>
                    <a:close/>
                    <a:moveTo>
                      <a:pt x="11264900" y="10629900"/>
                    </a:moveTo>
                    <a:lnTo>
                      <a:pt x="11201400" y="11417300"/>
                    </a:lnTo>
                    <a:cubicBezTo>
                      <a:pt x="11201400" y="11480800"/>
                      <a:pt x="11137900" y="11544300"/>
                      <a:pt x="11061700" y="11544300"/>
                    </a:cubicBezTo>
                    <a:lnTo>
                      <a:pt x="11023600" y="11544300"/>
                    </a:lnTo>
                    <a:cubicBezTo>
                      <a:pt x="10998200" y="11544300"/>
                      <a:pt x="10985500" y="11531600"/>
                      <a:pt x="10985500" y="11506200"/>
                    </a:cubicBezTo>
                    <a:lnTo>
                      <a:pt x="10985500" y="10185400"/>
                    </a:lnTo>
                    <a:lnTo>
                      <a:pt x="10896600" y="10579100"/>
                    </a:lnTo>
                    <a:cubicBezTo>
                      <a:pt x="10883900" y="10642600"/>
                      <a:pt x="10833100" y="10693400"/>
                      <a:pt x="10756900" y="10693400"/>
                    </a:cubicBezTo>
                    <a:lnTo>
                      <a:pt x="10706100" y="10693400"/>
                    </a:lnTo>
                    <a:cubicBezTo>
                      <a:pt x="10693400" y="10693400"/>
                      <a:pt x="10693400" y="10693400"/>
                      <a:pt x="10680700" y="10680700"/>
                    </a:cubicBezTo>
                    <a:cubicBezTo>
                      <a:pt x="10680700" y="10668000"/>
                      <a:pt x="10668000" y="10668000"/>
                      <a:pt x="10668000" y="10655300"/>
                    </a:cubicBezTo>
                    <a:lnTo>
                      <a:pt x="10795000" y="10058400"/>
                    </a:lnTo>
                    <a:cubicBezTo>
                      <a:pt x="10820400" y="9931400"/>
                      <a:pt x="10934700" y="9842500"/>
                      <a:pt x="11049000" y="9842500"/>
                    </a:cubicBezTo>
                    <a:lnTo>
                      <a:pt x="11480800" y="9842500"/>
                    </a:lnTo>
                    <a:cubicBezTo>
                      <a:pt x="11595100" y="9842500"/>
                      <a:pt x="11709400" y="9931400"/>
                      <a:pt x="11734800" y="10058400"/>
                    </a:cubicBezTo>
                    <a:lnTo>
                      <a:pt x="11861800" y="10655300"/>
                    </a:lnTo>
                    <a:cubicBezTo>
                      <a:pt x="11861800" y="10668000"/>
                      <a:pt x="11849100" y="10668000"/>
                      <a:pt x="11849100" y="10680700"/>
                    </a:cubicBezTo>
                    <a:cubicBezTo>
                      <a:pt x="11836400" y="10693400"/>
                      <a:pt x="11836400" y="10693400"/>
                      <a:pt x="11823700" y="10693400"/>
                    </a:cubicBezTo>
                    <a:lnTo>
                      <a:pt x="11772900" y="10693400"/>
                    </a:lnTo>
                    <a:cubicBezTo>
                      <a:pt x="11696700" y="10693400"/>
                      <a:pt x="11645900" y="10642600"/>
                      <a:pt x="11633200" y="10579100"/>
                    </a:cubicBezTo>
                    <a:lnTo>
                      <a:pt x="11544300" y="10185400"/>
                    </a:lnTo>
                    <a:lnTo>
                      <a:pt x="11544300" y="11506200"/>
                    </a:lnTo>
                    <a:cubicBezTo>
                      <a:pt x="11544300" y="11531600"/>
                      <a:pt x="11531600" y="11544300"/>
                      <a:pt x="11506200" y="11544300"/>
                    </a:cubicBezTo>
                    <a:lnTo>
                      <a:pt x="11468100" y="11544300"/>
                    </a:lnTo>
                    <a:cubicBezTo>
                      <a:pt x="11391900" y="11544300"/>
                      <a:pt x="11328400" y="11480800"/>
                      <a:pt x="11328400" y="11417300"/>
                    </a:cubicBezTo>
                    <a:lnTo>
                      <a:pt x="11264900" y="10629900"/>
                    </a:lnTo>
                    <a:close/>
                    <a:moveTo>
                      <a:pt x="12382500" y="9499600"/>
                    </a:moveTo>
                    <a:cubicBezTo>
                      <a:pt x="12382500" y="9372600"/>
                      <a:pt x="12484100" y="9283700"/>
                      <a:pt x="12598400" y="9283700"/>
                    </a:cubicBezTo>
                    <a:cubicBezTo>
                      <a:pt x="12712700" y="9283700"/>
                      <a:pt x="12814300" y="9372600"/>
                      <a:pt x="12814300" y="9499600"/>
                    </a:cubicBezTo>
                    <a:lnTo>
                      <a:pt x="12814300" y="9563100"/>
                    </a:lnTo>
                    <a:cubicBezTo>
                      <a:pt x="12814300" y="9677400"/>
                      <a:pt x="12712700" y="9779000"/>
                      <a:pt x="12598400" y="9779000"/>
                    </a:cubicBezTo>
                    <a:cubicBezTo>
                      <a:pt x="12484100" y="9779000"/>
                      <a:pt x="12382500" y="9677400"/>
                      <a:pt x="12382500" y="9563100"/>
                    </a:cubicBezTo>
                    <a:lnTo>
                      <a:pt x="12382500" y="9499600"/>
                    </a:lnTo>
                    <a:close/>
                    <a:moveTo>
                      <a:pt x="12598400" y="10629900"/>
                    </a:moveTo>
                    <a:lnTo>
                      <a:pt x="12534900" y="11417300"/>
                    </a:lnTo>
                    <a:cubicBezTo>
                      <a:pt x="12534900" y="11480800"/>
                      <a:pt x="12471400" y="11544300"/>
                      <a:pt x="12395200" y="11544300"/>
                    </a:cubicBezTo>
                    <a:lnTo>
                      <a:pt x="12357100" y="11544300"/>
                    </a:lnTo>
                    <a:cubicBezTo>
                      <a:pt x="12331700" y="11544300"/>
                      <a:pt x="12319000" y="11531600"/>
                      <a:pt x="12319000" y="11506200"/>
                    </a:cubicBezTo>
                    <a:lnTo>
                      <a:pt x="12319000" y="10185400"/>
                    </a:lnTo>
                    <a:lnTo>
                      <a:pt x="12230100" y="10579100"/>
                    </a:lnTo>
                    <a:cubicBezTo>
                      <a:pt x="12217400" y="10642600"/>
                      <a:pt x="12166600" y="10693400"/>
                      <a:pt x="12090400" y="10693400"/>
                    </a:cubicBezTo>
                    <a:lnTo>
                      <a:pt x="12039600" y="10693400"/>
                    </a:lnTo>
                    <a:cubicBezTo>
                      <a:pt x="12026900" y="10693400"/>
                      <a:pt x="12026900" y="10693400"/>
                      <a:pt x="12014200" y="10680700"/>
                    </a:cubicBezTo>
                    <a:cubicBezTo>
                      <a:pt x="12014200" y="10668000"/>
                      <a:pt x="12001500" y="10668000"/>
                      <a:pt x="12001500" y="10655300"/>
                    </a:cubicBezTo>
                    <a:lnTo>
                      <a:pt x="12128500" y="10058400"/>
                    </a:lnTo>
                    <a:cubicBezTo>
                      <a:pt x="12153900" y="9931400"/>
                      <a:pt x="12268200" y="9842500"/>
                      <a:pt x="12382500" y="9842500"/>
                    </a:cubicBezTo>
                    <a:lnTo>
                      <a:pt x="12814300" y="9842500"/>
                    </a:lnTo>
                    <a:cubicBezTo>
                      <a:pt x="12928600" y="9842500"/>
                      <a:pt x="13042900" y="9931400"/>
                      <a:pt x="13068300" y="10058400"/>
                    </a:cubicBezTo>
                    <a:lnTo>
                      <a:pt x="13195300" y="10655300"/>
                    </a:lnTo>
                    <a:cubicBezTo>
                      <a:pt x="13195300" y="10668000"/>
                      <a:pt x="13182600" y="10668000"/>
                      <a:pt x="13182600" y="10680700"/>
                    </a:cubicBezTo>
                    <a:cubicBezTo>
                      <a:pt x="13169900" y="10693400"/>
                      <a:pt x="13169900" y="10693400"/>
                      <a:pt x="13157200" y="10693400"/>
                    </a:cubicBezTo>
                    <a:lnTo>
                      <a:pt x="13106400" y="10693400"/>
                    </a:lnTo>
                    <a:cubicBezTo>
                      <a:pt x="13030200" y="10693400"/>
                      <a:pt x="12979400" y="10642600"/>
                      <a:pt x="12966700" y="10579100"/>
                    </a:cubicBezTo>
                    <a:lnTo>
                      <a:pt x="12877800" y="10185400"/>
                    </a:lnTo>
                    <a:lnTo>
                      <a:pt x="12877800" y="11506200"/>
                    </a:lnTo>
                    <a:cubicBezTo>
                      <a:pt x="12877800" y="11531600"/>
                      <a:pt x="12865100" y="11544300"/>
                      <a:pt x="12839700" y="11544300"/>
                    </a:cubicBezTo>
                    <a:lnTo>
                      <a:pt x="12801600" y="11544300"/>
                    </a:lnTo>
                    <a:cubicBezTo>
                      <a:pt x="12725400" y="11544300"/>
                      <a:pt x="12661900" y="11480800"/>
                      <a:pt x="12661900" y="11417300"/>
                    </a:cubicBezTo>
                    <a:lnTo>
                      <a:pt x="12598400" y="10629900"/>
                    </a:lnTo>
                    <a:close/>
                    <a:moveTo>
                      <a:pt x="381000" y="11823700"/>
                    </a:moveTo>
                    <a:cubicBezTo>
                      <a:pt x="381000" y="11696700"/>
                      <a:pt x="482600" y="11607800"/>
                      <a:pt x="596900" y="11607800"/>
                    </a:cubicBezTo>
                    <a:cubicBezTo>
                      <a:pt x="711200" y="11607800"/>
                      <a:pt x="812800" y="11696700"/>
                      <a:pt x="812800" y="11823700"/>
                    </a:cubicBezTo>
                    <a:lnTo>
                      <a:pt x="812800" y="11887200"/>
                    </a:lnTo>
                    <a:cubicBezTo>
                      <a:pt x="812800" y="12001500"/>
                      <a:pt x="711200" y="12103100"/>
                      <a:pt x="596900" y="12103100"/>
                    </a:cubicBezTo>
                    <a:cubicBezTo>
                      <a:pt x="482600" y="12103100"/>
                      <a:pt x="381000" y="12001500"/>
                      <a:pt x="381000" y="11887200"/>
                    </a:cubicBezTo>
                    <a:lnTo>
                      <a:pt x="381000" y="11823700"/>
                    </a:lnTo>
                    <a:close/>
                    <a:moveTo>
                      <a:pt x="596900" y="12954000"/>
                    </a:moveTo>
                    <a:lnTo>
                      <a:pt x="533400" y="13741400"/>
                    </a:lnTo>
                    <a:cubicBezTo>
                      <a:pt x="533400" y="13804900"/>
                      <a:pt x="469900" y="13868400"/>
                      <a:pt x="393700" y="13868400"/>
                    </a:cubicBezTo>
                    <a:lnTo>
                      <a:pt x="355600" y="13868400"/>
                    </a:lnTo>
                    <a:cubicBezTo>
                      <a:pt x="330200" y="13868400"/>
                      <a:pt x="317500" y="13855700"/>
                      <a:pt x="317500" y="13830300"/>
                    </a:cubicBezTo>
                    <a:lnTo>
                      <a:pt x="317500" y="12509500"/>
                    </a:lnTo>
                    <a:lnTo>
                      <a:pt x="228600" y="12903200"/>
                    </a:lnTo>
                    <a:cubicBezTo>
                      <a:pt x="215900" y="12966700"/>
                      <a:pt x="165100" y="13017500"/>
                      <a:pt x="88900" y="13017500"/>
                    </a:cubicBezTo>
                    <a:lnTo>
                      <a:pt x="38100" y="13017500"/>
                    </a:lnTo>
                    <a:cubicBezTo>
                      <a:pt x="25400" y="13017500"/>
                      <a:pt x="25400" y="13017500"/>
                      <a:pt x="12700" y="13004800"/>
                    </a:cubicBezTo>
                    <a:cubicBezTo>
                      <a:pt x="12700" y="12992100"/>
                      <a:pt x="0" y="12992100"/>
                      <a:pt x="0" y="12979400"/>
                    </a:cubicBezTo>
                    <a:lnTo>
                      <a:pt x="127000" y="12382500"/>
                    </a:lnTo>
                    <a:cubicBezTo>
                      <a:pt x="152400" y="12255500"/>
                      <a:pt x="266700" y="12166600"/>
                      <a:pt x="381000" y="12166600"/>
                    </a:cubicBezTo>
                    <a:lnTo>
                      <a:pt x="812800" y="12166600"/>
                    </a:lnTo>
                    <a:cubicBezTo>
                      <a:pt x="927100" y="12166600"/>
                      <a:pt x="1041400" y="12255500"/>
                      <a:pt x="1066800" y="12382500"/>
                    </a:cubicBezTo>
                    <a:lnTo>
                      <a:pt x="1193800" y="12979400"/>
                    </a:lnTo>
                    <a:cubicBezTo>
                      <a:pt x="1193800" y="12992100"/>
                      <a:pt x="1181100" y="12992100"/>
                      <a:pt x="1181100" y="13004800"/>
                    </a:cubicBezTo>
                    <a:cubicBezTo>
                      <a:pt x="1168400" y="13017500"/>
                      <a:pt x="1168400" y="13017500"/>
                      <a:pt x="1155700" y="13017500"/>
                    </a:cubicBezTo>
                    <a:lnTo>
                      <a:pt x="1104900" y="13017500"/>
                    </a:lnTo>
                    <a:cubicBezTo>
                      <a:pt x="1028700" y="13017500"/>
                      <a:pt x="977900" y="12966700"/>
                      <a:pt x="965200" y="12903200"/>
                    </a:cubicBezTo>
                    <a:lnTo>
                      <a:pt x="876300" y="12509500"/>
                    </a:lnTo>
                    <a:lnTo>
                      <a:pt x="876300" y="13830300"/>
                    </a:lnTo>
                    <a:cubicBezTo>
                      <a:pt x="876300" y="13855700"/>
                      <a:pt x="863600" y="13868400"/>
                      <a:pt x="838200" y="13868400"/>
                    </a:cubicBezTo>
                    <a:lnTo>
                      <a:pt x="800100" y="13868400"/>
                    </a:lnTo>
                    <a:cubicBezTo>
                      <a:pt x="723900" y="13868400"/>
                      <a:pt x="660400" y="13804900"/>
                      <a:pt x="660400" y="13741400"/>
                    </a:cubicBezTo>
                    <a:lnTo>
                      <a:pt x="596900" y="12954000"/>
                    </a:lnTo>
                    <a:close/>
                    <a:moveTo>
                      <a:pt x="1714500" y="11823700"/>
                    </a:moveTo>
                    <a:cubicBezTo>
                      <a:pt x="1714500" y="11696700"/>
                      <a:pt x="1816100" y="11607800"/>
                      <a:pt x="1930400" y="11607800"/>
                    </a:cubicBezTo>
                    <a:cubicBezTo>
                      <a:pt x="2044700" y="11607800"/>
                      <a:pt x="2146300" y="11696700"/>
                      <a:pt x="2146300" y="11823700"/>
                    </a:cubicBezTo>
                    <a:lnTo>
                      <a:pt x="2146300" y="11887200"/>
                    </a:lnTo>
                    <a:cubicBezTo>
                      <a:pt x="2146300" y="12001500"/>
                      <a:pt x="2044700" y="12103100"/>
                      <a:pt x="1930400" y="12103100"/>
                    </a:cubicBezTo>
                    <a:cubicBezTo>
                      <a:pt x="1816100" y="12103100"/>
                      <a:pt x="1714500" y="12001500"/>
                      <a:pt x="1714500" y="11887200"/>
                    </a:cubicBezTo>
                    <a:lnTo>
                      <a:pt x="1714500" y="11823700"/>
                    </a:lnTo>
                    <a:close/>
                    <a:moveTo>
                      <a:pt x="1930400" y="12954000"/>
                    </a:moveTo>
                    <a:lnTo>
                      <a:pt x="1866900" y="13741400"/>
                    </a:lnTo>
                    <a:cubicBezTo>
                      <a:pt x="1866900" y="13804900"/>
                      <a:pt x="1803400" y="13868400"/>
                      <a:pt x="1727200" y="13868400"/>
                    </a:cubicBezTo>
                    <a:lnTo>
                      <a:pt x="1689100" y="13868400"/>
                    </a:lnTo>
                    <a:cubicBezTo>
                      <a:pt x="1663700" y="13868400"/>
                      <a:pt x="1651000" y="13855700"/>
                      <a:pt x="1651000" y="13830300"/>
                    </a:cubicBezTo>
                    <a:lnTo>
                      <a:pt x="1651000" y="12509500"/>
                    </a:lnTo>
                    <a:lnTo>
                      <a:pt x="1562100" y="12903200"/>
                    </a:lnTo>
                    <a:cubicBezTo>
                      <a:pt x="1549400" y="12966700"/>
                      <a:pt x="1498600" y="13017500"/>
                      <a:pt x="1422400" y="13017500"/>
                    </a:cubicBezTo>
                    <a:lnTo>
                      <a:pt x="1371600" y="13017500"/>
                    </a:lnTo>
                    <a:cubicBezTo>
                      <a:pt x="1358900" y="13017500"/>
                      <a:pt x="1358900" y="13017500"/>
                      <a:pt x="1346200" y="13004800"/>
                    </a:cubicBezTo>
                    <a:cubicBezTo>
                      <a:pt x="1346200" y="12992100"/>
                      <a:pt x="1333500" y="12992100"/>
                      <a:pt x="1333500" y="12979400"/>
                    </a:cubicBezTo>
                    <a:lnTo>
                      <a:pt x="1460500" y="12382500"/>
                    </a:lnTo>
                    <a:cubicBezTo>
                      <a:pt x="1485900" y="12255500"/>
                      <a:pt x="1600200" y="12166600"/>
                      <a:pt x="1714500" y="12166600"/>
                    </a:cubicBezTo>
                    <a:lnTo>
                      <a:pt x="2146300" y="12166600"/>
                    </a:lnTo>
                    <a:cubicBezTo>
                      <a:pt x="2260600" y="12166600"/>
                      <a:pt x="2374900" y="12255500"/>
                      <a:pt x="2400300" y="12382500"/>
                    </a:cubicBezTo>
                    <a:lnTo>
                      <a:pt x="2527300" y="12979400"/>
                    </a:lnTo>
                    <a:cubicBezTo>
                      <a:pt x="2527300" y="12992100"/>
                      <a:pt x="2514600" y="12992100"/>
                      <a:pt x="2514600" y="13004800"/>
                    </a:cubicBezTo>
                    <a:cubicBezTo>
                      <a:pt x="2501900" y="13017500"/>
                      <a:pt x="2501900" y="13017500"/>
                      <a:pt x="2489200" y="13017500"/>
                    </a:cubicBezTo>
                    <a:lnTo>
                      <a:pt x="2438400" y="13017500"/>
                    </a:lnTo>
                    <a:cubicBezTo>
                      <a:pt x="2362200" y="13017500"/>
                      <a:pt x="2311400" y="12966700"/>
                      <a:pt x="2298700" y="12903200"/>
                    </a:cubicBezTo>
                    <a:lnTo>
                      <a:pt x="2209800" y="12509500"/>
                    </a:lnTo>
                    <a:lnTo>
                      <a:pt x="2209800" y="13830300"/>
                    </a:lnTo>
                    <a:cubicBezTo>
                      <a:pt x="2209800" y="13855700"/>
                      <a:pt x="2197100" y="13868400"/>
                      <a:pt x="2171700" y="13868400"/>
                    </a:cubicBezTo>
                    <a:lnTo>
                      <a:pt x="2133600" y="13868400"/>
                    </a:lnTo>
                    <a:cubicBezTo>
                      <a:pt x="2057400" y="13868400"/>
                      <a:pt x="1993900" y="13804900"/>
                      <a:pt x="1993900" y="13741400"/>
                    </a:cubicBezTo>
                    <a:lnTo>
                      <a:pt x="1930400" y="12954000"/>
                    </a:lnTo>
                    <a:close/>
                    <a:moveTo>
                      <a:pt x="3048000" y="11823700"/>
                    </a:moveTo>
                    <a:cubicBezTo>
                      <a:pt x="3048000" y="11696700"/>
                      <a:pt x="3149600" y="11607800"/>
                      <a:pt x="3263900" y="11607800"/>
                    </a:cubicBezTo>
                    <a:cubicBezTo>
                      <a:pt x="3378200" y="11607800"/>
                      <a:pt x="3479800" y="11696700"/>
                      <a:pt x="3479800" y="11823700"/>
                    </a:cubicBezTo>
                    <a:lnTo>
                      <a:pt x="3479800" y="11887200"/>
                    </a:lnTo>
                    <a:cubicBezTo>
                      <a:pt x="3479800" y="12001500"/>
                      <a:pt x="3378200" y="12103100"/>
                      <a:pt x="3263900" y="12103100"/>
                    </a:cubicBezTo>
                    <a:cubicBezTo>
                      <a:pt x="3149600" y="12103100"/>
                      <a:pt x="3048000" y="12001500"/>
                      <a:pt x="3048000" y="11887200"/>
                    </a:cubicBezTo>
                    <a:lnTo>
                      <a:pt x="3048000" y="11823700"/>
                    </a:lnTo>
                    <a:close/>
                    <a:moveTo>
                      <a:pt x="3263900" y="12954000"/>
                    </a:moveTo>
                    <a:lnTo>
                      <a:pt x="3200400" y="13741400"/>
                    </a:lnTo>
                    <a:cubicBezTo>
                      <a:pt x="3200400" y="13804900"/>
                      <a:pt x="3136900" y="13868400"/>
                      <a:pt x="3060700" y="13868400"/>
                    </a:cubicBezTo>
                    <a:lnTo>
                      <a:pt x="3022600" y="13868400"/>
                    </a:lnTo>
                    <a:cubicBezTo>
                      <a:pt x="2997200" y="13868400"/>
                      <a:pt x="2984500" y="13855700"/>
                      <a:pt x="2984500" y="13830300"/>
                    </a:cubicBezTo>
                    <a:lnTo>
                      <a:pt x="2984500" y="12509500"/>
                    </a:lnTo>
                    <a:lnTo>
                      <a:pt x="2895600" y="12903200"/>
                    </a:lnTo>
                    <a:cubicBezTo>
                      <a:pt x="2882900" y="12966700"/>
                      <a:pt x="2832100" y="13017500"/>
                      <a:pt x="2755900" y="13017500"/>
                    </a:cubicBezTo>
                    <a:lnTo>
                      <a:pt x="2705100" y="13017500"/>
                    </a:lnTo>
                    <a:cubicBezTo>
                      <a:pt x="2692400" y="13017500"/>
                      <a:pt x="2692400" y="13017500"/>
                      <a:pt x="2679700" y="13004800"/>
                    </a:cubicBezTo>
                    <a:cubicBezTo>
                      <a:pt x="2679700" y="12992100"/>
                      <a:pt x="2667000" y="12992100"/>
                      <a:pt x="2667000" y="12979400"/>
                    </a:cubicBezTo>
                    <a:lnTo>
                      <a:pt x="2794000" y="12382500"/>
                    </a:lnTo>
                    <a:cubicBezTo>
                      <a:pt x="2819400" y="12255500"/>
                      <a:pt x="2933700" y="12166600"/>
                      <a:pt x="3048000" y="12166600"/>
                    </a:cubicBezTo>
                    <a:lnTo>
                      <a:pt x="3479800" y="12166600"/>
                    </a:lnTo>
                    <a:cubicBezTo>
                      <a:pt x="3594100" y="12166600"/>
                      <a:pt x="3708400" y="12255500"/>
                      <a:pt x="3733800" y="12382500"/>
                    </a:cubicBezTo>
                    <a:lnTo>
                      <a:pt x="3860800" y="12979400"/>
                    </a:lnTo>
                    <a:cubicBezTo>
                      <a:pt x="3860800" y="12992100"/>
                      <a:pt x="3848100" y="12992100"/>
                      <a:pt x="3848100" y="13004800"/>
                    </a:cubicBezTo>
                    <a:cubicBezTo>
                      <a:pt x="3835400" y="13017500"/>
                      <a:pt x="3835400" y="13017500"/>
                      <a:pt x="3822700" y="13017500"/>
                    </a:cubicBezTo>
                    <a:lnTo>
                      <a:pt x="3771900" y="13017500"/>
                    </a:lnTo>
                    <a:cubicBezTo>
                      <a:pt x="3695700" y="13017500"/>
                      <a:pt x="3644900" y="12966700"/>
                      <a:pt x="3632200" y="12903200"/>
                    </a:cubicBezTo>
                    <a:lnTo>
                      <a:pt x="3543300" y="12509500"/>
                    </a:lnTo>
                    <a:lnTo>
                      <a:pt x="3543300" y="13830300"/>
                    </a:lnTo>
                    <a:cubicBezTo>
                      <a:pt x="3543300" y="13855700"/>
                      <a:pt x="3530600" y="13868400"/>
                      <a:pt x="3505200" y="13868400"/>
                    </a:cubicBezTo>
                    <a:lnTo>
                      <a:pt x="3467100" y="13868400"/>
                    </a:lnTo>
                    <a:cubicBezTo>
                      <a:pt x="3390900" y="13868400"/>
                      <a:pt x="3327400" y="13804900"/>
                      <a:pt x="3327400" y="13741400"/>
                    </a:cubicBezTo>
                    <a:lnTo>
                      <a:pt x="3263900" y="12954000"/>
                    </a:lnTo>
                    <a:close/>
                    <a:moveTo>
                      <a:pt x="4381500" y="11823700"/>
                    </a:moveTo>
                    <a:cubicBezTo>
                      <a:pt x="4381500" y="11696700"/>
                      <a:pt x="4483100" y="11607800"/>
                      <a:pt x="4597400" y="11607800"/>
                    </a:cubicBezTo>
                    <a:cubicBezTo>
                      <a:pt x="4711700" y="11607800"/>
                      <a:pt x="4813300" y="11696700"/>
                      <a:pt x="4813300" y="11823700"/>
                    </a:cubicBezTo>
                    <a:lnTo>
                      <a:pt x="4813300" y="11887200"/>
                    </a:lnTo>
                    <a:cubicBezTo>
                      <a:pt x="4813300" y="12001500"/>
                      <a:pt x="4711700" y="12103100"/>
                      <a:pt x="4597400" y="12103100"/>
                    </a:cubicBezTo>
                    <a:cubicBezTo>
                      <a:pt x="4483100" y="12103100"/>
                      <a:pt x="4381500" y="12001500"/>
                      <a:pt x="4381500" y="11887200"/>
                    </a:cubicBezTo>
                    <a:lnTo>
                      <a:pt x="4381500" y="11823700"/>
                    </a:lnTo>
                    <a:close/>
                    <a:moveTo>
                      <a:pt x="4597400" y="12954000"/>
                    </a:moveTo>
                    <a:lnTo>
                      <a:pt x="4533900" y="13741400"/>
                    </a:lnTo>
                    <a:cubicBezTo>
                      <a:pt x="4533900" y="13804900"/>
                      <a:pt x="4470400" y="13868400"/>
                      <a:pt x="4394200" y="13868400"/>
                    </a:cubicBezTo>
                    <a:lnTo>
                      <a:pt x="4356100" y="13868400"/>
                    </a:lnTo>
                    <a:cubicBezTo>
                      <a:pt x="4330700" y="13868400"/>
                      <a:pt x="4318000" y="13855700"/>
                      <a:pt x="4318000" y="13830300"/>
                    </a:cubicBezTo>
                    <a:lnTo>
                      <a:pt x="4318000" y="12509500"/>
                    </a:lnTo>
                    <a:lnTo>
                      <a:pt x="4229100" y="12903200"/>
                    </a:lnTo>
                    <a:cubicBezTo>
                      <a:pt x="4216400" y="12966700"/>
                      <a:pt x="4165600" y="13017500"/>
                      <a:pt x="4089400" y="13017500"/>
                    </a:cubicBezTo>
                    <a:lnTo>
                      <a:pt x="4038600" y="13017500"/>
                    </a:lnTo>
                    <a:cubicBezTo>
                      <a:pt x="4025900" y="13017500"/>
                      <a:pt x="4025900" y="13017500"/>
                      <a:pt x="4013200" y="13004800"/>
                    </a:cubicBezTo>
                    <a:cubicBezTo>
                      <a:pt x="4013200" y="12992100"/>
                      <a:pt x="4000500" y="12992100"/>
                      <a:pt x="4000500" y="12979400"/>
                    </a:cubicBezTo>
                    <a:lnTo>
                      <a:pt x="4127500" y="12382500"/>
                    </a:lnTo>
                    <a:cubicBezTo>
                      <a:pt x="4152900" y="12255500"/>
                      <a:pt x="4267200" y="12166600"/>
                      <a:pt x="4381500" y="12166600"/>
                    </a:cubicBezTo>
                    <a:lnTo>
                      <a:pt x="4813300" y="12166600"/>
                    </a:lnTo>
                    <a:cubicBezTo>
                      <a:pt x="4927600" y="12166600"/>
                      <a:pt x="5041900" y="12255500"/>
                      <a:pt x="5067300" y="12382500"/>
                    </a:cubicBezTo>
                    <a:lnTo>
                      <a:pt x="5194300" y="12979400"/>
                    </a:lnTo>
                    <a:cubicBezTo>
                      <a:pt x="5194300" y="12992100"/>
                      <a:pt x="5181600" y="12992100"/>
                      <a:pt x="5181600" y="13004800"/>
                    </a:cubicBezTo>
                    <a:cubicBezTo>
                      <a:pt x="5168900" y="13017500"/>
                      <a:pt x="5168900" y="13017500"/>
                      <a:pt x="5156200" y="13017500"/>
                    </a:cubicBezTo>
                    <a:lnTo>
                      <a:pt x="5105400" y="13017500"/>
                    </a:lnTo>
                    <a:cubicBezTo>
                      <a:pt x="5029200" y="13017500"/>
                      <a:pt x="4978400" y="12966700"/>
                      <a:pt x="4965700" y="12903200"/>
                    </a:cubicBezTo>
                    <a:lnTo>
                      <a:pt x="4876800" y="12509500"/>
                    </a:lnTo>
                    <a:lnTo>
                      <a:pt x="4876800" y="13830300"/>
                    </a:lnTo>
                    <a:cubicBezTo>
                      <a:pt x="4876800" y="13855700"/>
                      <a:pt x="4864100" y="13868400"/>
                      <a:pt x="4838700" y="13868400"/>
                    </a:cubicBezTo>
                    <a:lnTo>
                      <a:pt x="4800600" y="13868400"/>
                    </a:lnTo>
                    <a:cubicBezTo>
                      <a:pt x="4724400" y="13868400"/>
                      <a:pt x="4660900" y="13804900"/>
                      <a:pt x="4660900" y="13741400"/>
                    </a:cubicBezTo>
                    <a:lnTo>
                      <a:pt x="4597400" y="12954000"/>
                    </a:lnTo>
                    <a:close/>
                    <a:moveTo>
                      <a:pt x="5715000" y="11823700"/>
                    </a:moveTo>
                    <a:cubicBezTo>
                      <a:pt x="5715000" y="11696700"/>
                      <a:pt x="5816600" y="11607800"/>
                      <a:pt x="5930900" y="11607800"/>
                    </a:cubicBezTo>
                    <a:cubicBezTo>
                      <a:pt x="6045200" y="11607800"/>
                      <a:pt x="6146800" y="11696700"/>
                      <a:pt x="6146800" y="11823700"/>
                    </a:cubicBezTo>
                    <a:lnTo>
                      <a:pt x="6146800" y="11887200"/>
                    </a:lnTo>
                    <a:cubicBezTo>
                      <a:pt x="6146800" y="12001500"/>
                      <a:pt x="6045200" y="12103100"/>
                      <a:pt x="5930900" y="12103100"/>
                    </a:cubicBezTo>
                    <a:cubicBezTo>
                      <a:pt x="5816600" y="12103100"/>
                      <a:pt x="5715000" y="12001500"/>
                      <a:pt x="5715000" y="11887200"/>
                    </a:cubicBezTo>
                    <a:lnTo>
                      <a:pt x="5715000" y="11823700"/>
                    </a:lnTo>
                    <a:close/>
                    <a:moveTo>
                      <a:pt x="5930900" y="12954000"/>
                    </a:moveTo>
                    <a:lnTo>
                      <a:pt x="5867400" y="13741400"/>
                    </a:lnTo>
                    <a:cubicBezTo>
                      <a:pt x="5867400" y="13804900"/>
                      <a:pt x="5803900" y="13868400"/>
                      <a:pt x="5727700" y="13868400"/>
                    </a:cubicBezTo>
                    <a:lnTo>
                      <a:pt x="5689600" y="13868400"/>
                    </a:lnTo>
                    <a:cubicBezTo>
                      <a:pt x="5664200" y="13868400"/>
                      <a:pt x="5651500" y="13855700"/>
                      <a:pt x="5651500" y="13830300"/>
                    </a:cubicBezTo>
                    <a:lnTo>
                      <a:pt x="5651500" y="12509500"/>
                    </a:lnTo>
                    <a:lnTo>
                      <a:pt x="5562600" y="12903200"/>
                    </a:lnTo>
                    <a:cubicBezTo>
                      <a:pt x="5549900" y="12966700"/>
                      <a:pt x="5499100" y="13017500"/>
                      <a:pt x="5422900" y="13017500"/>
                    </a:cubicBezTo>
                    <a:lnTo>
                      <a:pt x="5372100" y="13017500"/>
                    </a:lnTo>
                    <a:cubicBezTo>
                      <a:pt x="5359400" y="13017500"/>
                      <a:pt x="5359400" y="13017500"/>
                      <a:pt x="5346700" y="13004800"/>
                    </a:cubicBezTo>
                    <a:cubicBezTo>
                      <a:pt x="5346700" y="12992100"/>
                      <a:pt x="5334000" y="12992100"/>
                      <a:pt x="5334000" y="12979400"/>
                    </a:cubicBezTo>
                    <a:lnTo>
                      <a:pt x="5461000" y="12382500"/>
                    </a:lnTo>
                    <a:cubicBezTo>
                      <a:pt x="5486400" y="12255500"/>
                      <a:pt x="5600700" y="12166600"/>
                      <a:pt x="5715000" y="12166600"/>
                    </a:cubicBezTo>
                    <a:lnTo>
                      <a:pt x="6146800" y="12166600"/>
                    </a:lnTo>
                    <a:cubicBezTo>
                      <a:pt x="6261100" y="12166600"/>
                      <a:pt x="6375400" y="12255500"/>
                      <a:pt x="6400800" y="12382500"/>
                    </a:cubicBezTo>
                    <a:lnTo>
                      <a:pt x="6527800" y="12979400"/>
                    </a:lnTo>
                    <a:cubicBezTo>
                      <a:pt x="6527800" y="12992100"/>
                      <a:pt x="6515100" y="12992100"/>
                      <a:pt x="6515100" y="13004800"/>
                    </a:cubicBezTo>
                    <a:cubicBezTo>
                      <a:pt x="6502400" y="13017500"/>
                      <a:pt x="6502400" y="13017500"/>
                      <a:pt x="6489700" y="13017500"/>
                    </a:cubicBezTo>
                    <a:lnTo>
                      <a:pt x="6438900" y="13017500"/>
                    </a:lnTo>
                    <a:cubicBezTo>
                      <a:pt x="6362700" y="13017500"/>
                      <a:pt x="6311900" y="12966700"/>
                      <a:pt x="6299200" y="12903200"/>
                    </a:cubicBezTo>
                    <a:lnTo>
                      <a:pt x="6210300" y="12509500"/>
                    </a:lnTo>
                    <a:lnTo>
                      <a:pt x="6210300" y="13830300"/>
                    </a:lnTo>
                    <a:cubicBezTo>
                      <a:pt x="6210300" y="13855700"/>
                      <a:pt x="6197600" y="13868400"/>
                      <a:pt x="6172200" y="13868400"/>
                    </a:cubicBezTo>
                    <a:lnTo>
                      <a:pt x="6134100" y="13868400"/>
                    </a:lnTo>
                    <a:cubicBezTo>
                      <a:pt x="6057900" y="13868400"/>
                      <a:pt x="5994400" y="13804900"/>
                      <a:pt x="5994400" y="13741400"/>
                    </a:cubicBezTo>
                    <a:lnTo>
                      <a:pt x="5930900" y="12954000"/>
                    </a:lnTo>
                    <a:close/>
                    <a:moveTo>
                      <a:pt x="7048500" y="11823700"/>
                    </a:moveTo>
                    <a:cubicBezTo>
                      <a:pt x="7048500" y="11696700"/>
                      <a:pt x="7150100" y="11607800"/>
                      <a:pt x="7264400" y="11607800"/>
                    </a:cubicBezTo>
                    <a:cubicBezTo>
                      <a:pt x="7378700" y="11607800"/>
                      <a:pt x="7480300" y="11696700"/>
                      <a:pt x="7480300" y="11823700"/>
                    </a:cubicBezTo>
                    <a:lnTo>
                      <a:pt x="7480300" y="11887200"/>
                    </a:lnTo>
                    <a:cubicBezTo>
                      <a:pt x="7480300" y="12001500"/>
                      <a:pt x="7378700" y="12103100"/>
                      <a:pt x="7264400" y="12103100"/>
                    </a:cubicBezTo>
                    <a:cubicBezTo>
                      <a:pt x="7150100" y="12103100"/>
                      <a:pt x="7048500" y="12001500"/>
                      <a:pt x="7048500" y="11887200"/>
                    </a:cubicBezTo>
                    <a:lnTo>
                      <a:pt x="7048500" y="11823700"/>
                    </a:lnTo>
                    <a:close/>
                    <a:moveTo>
                      <a:pt x="7264400" y="12954000"/>
                    </a:moveTo>
                    <a:lnTo>
                      <a:pt x="7200900" y="13741400"/>
                    </a:lnTo>
                    <a:cubicBezTo>
                      <a:pt x="7200900" y="13804900"/>
                      <a:pt x="7137400" y="13868400"/>
                      <a:pt x="7061200" y="13868400"/>
                    </a:cubicBezTo>
                    <a:lnTo>
                      <a:pt x="7023100" y="13868400"/>
                    </a:lnTo>
                    <a:cubicBezTo>
                      <a:pt x="6997700" y="13868400"/>
                      <a:pt x="6985000" y="13855700"/>
                      <a:pt x="6985000" y="13830300"/>
                    </a:cubicBezTo>
                    <a:lnTo>
                      <a:pt x="6985000" y="12509500"/>
                    </a:lnTo>
                    <a:lnTo>
                      <a:pt x="6896100" y="12903200"/>
                    </a:lnTo>
                    <a:cubicBezTo>
                      <a:pt x="6883400" y="12966700"/>
                      <a:pt x="6832600" y="13017500"/>
                      <a:pt x="6756400" y="13017500"/>
                    </a:cubicBezTo>
                    <a:lnTo>
                      <a:pt x="6705600" y="13017500"/>
                    </a:lnTo>
                    <a:cubicBezTo>
                      <a:pt x="6692900" y="13017500"/>
                      <a:pt x="6692900" y="13017500"/>
                      <a:pt x="6680200" y="13004800"/>
                    </a:cubicBezTo>
                    <a:cubicBezTo>
                      <a:pt x="6680200" y="12992100"/>
                      <a:pt x="6667500" y="12992100"/>
                      <a:pt x="6667500" y="12979400"/>
                    </a:cubicBezTo>
                    <a:lnTo>
                      <a:pt x="6794500" y="12382500"/>
                    </a:lnTo>
                    <a:cubicBezTo>
                      <a:pt x="6819900" y="12255500"/>
                      <a:pt x="6934200" y="12166600"/>
                      <a:pt x="7048500" y="12166600"/>
                    </a:cubicBezTo>
                    <a:lnTo>
                      <a:pt x="7480300" y="12166600"/>
                    </a:lnTo>
                    <a:cubicBezTo>
                      <a:pt x="7594600" y="12166600"/>
                      <a:pt x="7708900" y="12255500"/>
                      <a:pt x="7734300" y="12382500"/>
                    </a:cubicBezTo>
                    <a:lnTo>
                      <a:pt x="7861300" y="12979400"/>
                    </a:lnTo>
                    <a:cubicBezTo>
                      <a:pt x="7861300" y="12992100"/>
                      <a:pt x="7848600" y="12992100"/>
                      <a:pt x="7848600" y="13004800"/>
                    </a:cubicBezTo>
                    <a:cubicBezTo>
                      <a:pt x="7835900" y="13017500"/>
                      <a:pt x="7835900" y="13017500"/>
                      <a:pt x="7823200" y="13017500"/>
                    </a:cubicBezTo>
                    <a:lnTo>
                      <a:pt x="7772400" y="13017500"/>
                    </a:lnTo>
                    <a:cubicBezTo>
                      <a:pt x="7696200" y="13017500"/>
                      <a:pt x="7645400" y="12966700"/>
                      <a:pt x="7632700" y="12903200"/>
                    </a:cubicBezTo>
                    <a:lnTo>
                      <a:pt x="7543800" y="12509500"/>
                    </a:lnTo>
                    <a:lnTo>
                      <a:pt x="7543800" y="13830300"/>
                    </a:lnTo>
                    <a:cubicBezTo>
                      <a:pt x="7543800" y="13855700"/>
                      <a:pt x="7531100" y="13868400"/>
                      <a:pt x="7505700" y="13868400"/>
                    </a:cubicBezTo>
                    <a:lnTo>
                      <a:pt x="7467600" y="13868400"/>
                    </a:lnTo>
                    <a:cubicBezTo>
                      <a:pt x="7391400" y="13868400"/>
                      <a:pt x="7327900" y="13804900"/>
                      <a:pt x="7327900" y="13741400"/>
                    </a:cubicBezTo>
                    <a:lnTo>
                      <a:pt x="7264400" y="12954000"/>
                    </a:lnTo>
                    <a:close/>
                    <a:moveTo>
                      <a:pt x="8382000" y="11823700"/>
                    </a:moveTo>
                    <a:cubicBezTo>
                      <a:pt x="8382000" y="11696700"/>
                      <a:pt x="8483600" y="11607800"/>
                      <a:pt x="8597900" y="11607800"/>
                    </a:cubicBezTo>
                    <a:cubicBezTo>
                      <a:pt x="8712200" y="11607800"/>
                      <a:pt x="8813800" y="11696700"/>
                      <a:pt x="8813800" y="11823700"/>
                    </a:cubicBezTo>
                    <a:lnTo>
                      <a:pt x="8813800" y="11887200"/>
                    </a:lnTo>
                    <a:cubicBezTo>
                      <a:pt x="8813800" y="12001500"/>
                      <a:pt x="8712200" y="12103100"/>
                      <a:pt x="8597900" y="12103100"/>
                    </a:cubicBezTo>
                    <a:cubicBezTo>
                      <a:pt x="8483600" y="12103100"/>
                      <a:pt x="8382000" y="12001500"/>
                      <a:pt x="8382000" y="11887200"/>
                    </a:cubicBezTo>
                    <a:lnTo>
                      <a:pt x="8382000" y="11823700"/>
                    </a:lnTo>
                    <a:close/>
                    <a:moveTo>
                      <a:pt x="8597900" y="12954000"/>
                    </a:moveTo>
                    <a:lnTo>
                      <a:pt x="8534400" y="13741400"/>
                    </a:lnTo>
                    <a:cubicBezTo>
                      <a:pt x="8534400" y="13804900"/>
                      <a:pt x="8470900" y="13868400"/>
                      <a:pt x="8394700" y="13868400"/>
                    </a:cubicBezTo>
                    <a:lnTo>
                      <a:pt x="8356600" y="13868400"/>
                    </a:lnTo>
                    <a:cubicBezTo>
                      <a:pt x="8331200" y="13868400"/>
                      <a:pt x="8318500" y="13855700"/>
                      <a:pt x="8318500" y="13830300"/>
                    </a:cubicBezTo>
                    <a:lnTo>
                      <a:pt x="8318500" y="12509500"/>
                    </a:lnTo>
                    <a:lnTo>
                      <a:pt x="8229600" y="12903200"/>
                    </a:lnTo>
                    <a:cubicBezTo>
                      <a:pt x="8216900" y="12966700"/>
                      <a:pt x="8166100" y="13017500"/>
                      <a:pt x="8089900" y="13017500"/>
                    </a:cubicBezTo>
                    <a:lnTo>
                      <a:pt x="8039100" y="13017500"/>
                    </a:lnTo>
                    <a:cubicBezTo>
                      <a:pt x="8026400" y="13017500"/>
                      <a:pt x="8026400" y="13017500"/>
                      <a:pt x="8013700" y="13004800"/>
                    </a:cubicBezTo>
                    <a:cubicBezTo>
                      <a:pt x="8013700" y="12992100"/>
                      <a:pt x="8001000" y="12992100"/>
                      <a:pt x="8001000" y="12979400"/>
                    </a:cubicBezTo>
                    <a:lnTo>
                      <a:pt x="8128000" y="12382500"/>
                    </a:lnTo>
                    <a:cubicBezTo>
                      <a:pt x="8153400" y="12255500"/>
                      <a:pt x="8267700" y="12166600"/>
                      <a:pt x="8382000" y="12166600"/>
                    </a:cubicBezTo>
                    <a:lnTo>
                      <a:pt x="8813800" y="12166600"/>
                    </a:lnTo>
                    <a:cubicBezTo>
                      <a:pt x="8928100" y="12166600"/>
                      <a:pt x="9042400" y="12255500"/>
                      <a:pt x="9067800" y="12382500"/>
                    </a:cubicBezTo>
                    <a:lnTo>
                      <a:pt x="9194800" y="12979400"/>
                    </a:lnTo>
                    <a:cubicBezTo>
                      <a:pt x="9194800" y="12992100"/>
                      <a:pt x="9182100" y="12992100"/>
                      <a:pt x="9182100" y="13004800"/>
                    </a:cubicBezTo>
                    <a:cubicBezTo>
                      <a:pt x="9169400" y="13017500"/>
                      <a:pt x="9169400" y="13017500"/>
                      <a:pt x="9156700" y="13017500"/>
                    </a:cubicBezTo>
                    <a:lnTo>
                      <a:pt x="9105900" y="13017500"/>
                    </a:lnTo>
                    <a:cubicBezTo>
                      <a:pt x="9029700" y="13017500"/>
                      <a:pt x="8978900" y="12966700"/>
                      <a:pt x="8966200" y="12903200"/>
                    </a:cubicBezTo>
                    <a:lnTo>
                      <a:pt x="8877300" y="12509500"/>
                    </a:lnTo>
                    <a:lnTo>
                      <a:pt x="8877300" y="13830300"/>
                    </a:lnTo>
                    <a:cubicBezTo>
                      <a:pt x="8877300" y="13855700"/>
                      <a:pt x="8864600" y="13868400"/>
                      <a:pt x="8839200" y="13868400"/>
                    </a:cubicBezTo>
                    <a:lnTo>
                      <a:pt x="8801100" y="13868400"/>
                    </a:lnTo>
                    <a:cubicBezTo>
                      <a:pt x="8724900" y="13868400"/>
                      <a:pt x="8661400" y="13804900"/>
                      <a:pt x="8661400" y="13741400"/>
                    </a:cubicBezTo>
                    <a:lnTo>
                      <a:pt x="8597900" y="12954000"/>
                    </a:lnTo>
                    <a:close/>
                    <a:moveTo>
                      <a:pt x="9715500" y="11823700"/>
                    </a:moveTo>
                    <a:cubicBezTo>
                      <a:pt x="9715500" y="11696700"/>
                      <a:pt x="9817100" y="11607800"/>
                      <a:pt x="9931400" y="11607800"/>
                    </a:cubicBezTo>
                    <a:cubicBezTo>
                      <a:pt x="10045700" y="11607800"/>
                      <a:pt x="10147300" y="11696700"/>
                      <a:pt x="10147300" y="11823700"/>
                    </a:cubicBezTo>
                    <a:lnTo>
                      <a:pt x="10147300" y="11887200"/>
                    </a:lnTo>
                    <a:cubicBezTo>
                      <a:pt x="10147300" y="12001500"/>
                      <a:pt x="10045700" y="12103100"/>
                      <a:pt x="9931400" y="12103100"/>
                    </a:cubicBezTo>
                    <a:cubicBezTo>
                      <a:pt x="9817100" y="12103100"/>
                      <a:pt x="9715500" y="12001500"/>
                      <a:pt x="9715500" y="11887200"/>
                    </a:cubicBezTo>
                    <a:lnTo>
                      <a:pt x="9715500" y="11823700"/>
                    </a:lnTo>
                    <a:close/>
                    <a:moveTo>
                      <a:pt x="9931400" y="12954000"/>
                    </a:moveTo>
                    <a:lnTo>
                      <a:pt x="9867900" y="13741400"/>
                    </a:lnTo>
                    <a:cubicBezTo>
                      <a:pt x="9867900" y="13804900"/>
                      <a:pt x="9804400" y="13868400"/>
                      <a:pt x="9728200" y="13868400"/>
                    </a:cubicBezTo>
                    <a:lnTo>
                      <a:pt x="9690100" y="13868400"/>
                    </a:lnTo>
                    <a:cubicBezTo>
                      <a:pt x="9664700" y="13868400"/>
                      <a:pt x="9652000" y="13855700"/>
                      <a:pt x="9652000" y="13830300"/>
                    </a:cubicBezTo>
                    <a:lnTo>
                      <a:pt x="9652000" y="12509500"/>
                    </a:lnTo>
                    <a:lnTo>
                      <a:pt x="9563100" y="12903200"/>
                    </a:lnTo>
                    <a:cubicBezTo>
                      <a:pt x="9550400" y="12966700"/>
                      <a:pt x="9499600" y="13017500"/>
                      <a:pt x="9423400" y="13017500"/>
                    </a:cubicBezTo>
                    <a:lnTo>
                      <a:pt x="9372600" y="13017500"/>
                    </a:lnTo>
                    <a:cubicBezTo>
                      <a:pt x="9359900" y="13017500"/>
                      <a:pt x="9359900" y="13017500"/>
                      <a:pt x="9347200" y="13004800"/>
                    </a:cubicBezTo>
                    <a:cubicBezTo>
                      <a:pt x="9347200" y="12992100"/>
                      <a:pt x="9334500" y="12992100"/>
                      <a:pt x="9334500" y="12979400"/>
                    </a:cubicBezTo>
                    <a:lnTo>
                      <a:pt x="9461500" y="12382500"/>
                    </a:lnTo>
                    <a:cubicBezTo>
                      <a:pt x="9486900" y="12255500"/>
                      <a:pt x="9601200" y="12166600"/>
                      <a:pt x="9715500" y="12166600"/>
                    </a:cubicBezTo>
                    <a:lnTo>
                      <a:pt x="10147300" y="12166600"/>
                    </a:lnTo>
                    <a:cubicBezTo>
                      <a:pt x="10261600" y="12166600"/>
                      <a:pt x="10375900" y="12255500"/>
                      <a:pt x="10401300" y="12382500"/>
                    </a:cubicBezTo>
                    <a:lnTo>
                      <a:pt x="10528300" y="12979400"/>
                    </a:lnTo>
                    <a:cubicBezTo>
                      <a:pt x="10528300" y="12992100"/>
                      <a:pt x="10515600" y="12992100"/>
                      <a:pt x="10515600" y="13004800"/>
                    </a:cubicBezTo>
                    <a:cubicBezTo>
                      <a:pt x="10502900" y="13017500"/>
                      <a:pt x="10502900" y="13017500"/>
                      <a:pt x="10490200" y="13017500"/>
                    </a:cubicBezTo>
                    <a:lnTo>
                      <a:pt x="10439400" y="13017500"/>
                    </a:lnTo>
                    <a:cubicBezTo>
                      <a:pt x="10363200" y="13017500"/>
                      <a:pt x="10312400" y="12966700"/>
                      <a:pt x="10299700" y="12903200"/>
                    </a:cubicBezTo>
                    <a:lnTo>
                      <a:pt x="10210800" y="12509500"/>
                    </a:lnTo>
                    <a:lnTo>
                      <a:pt x="10210800" y="13830300"/>
                    </a:lnTo>
                    <a:cubicBezTo>
                      <a:pt x="10210800" y="13855700"/>
                      <a:pt x="10198100" y="13868400"/>
                      <a:pt x="10172700" y="13868400"/>
                    </a:cubicBezTo>
                    <a:lnTo>
                      <a:pt x="10134600" y="13868400"/>
                    </a:lnTo>
                    <a:cubicBezTo>
                      <a:pt x="10058400" y="13868400"/>
                      <a:pt x="9994900" y="13804900"/>
                      <a:pt x="9994900" y="13741400"/>
                    </a:cubicBezTo>
                    <a:lnTo>
                      <a:pt x="9931400" y="12954000"/>
                    </a:lnTo>
                    <a:close/>
                    <a:moveTo>
                      <a:pt x="11049000" y="11823700"/>
                    </a:moveTo>
                    <a:cubicBezTo>
                      <a:pt x="11049000" y="11696700"/>
                      <a:pt x="11150600" y="11607800"/>
                      <a:pt x="11264900" y="11607800"/>
                    </a:cubicBezTo>
                    <a:cubicBezTo>
                      <a:pt x="11379200" y="11607800"/>
                      <a:pt x="11480800" y="11696700"/>
                      <a:pt x="11480800" y="11823700"/>
                    </a:cubicBezTo>
                    <a:lnTo>
                      <a:pt x="11480800" y="11887200"/>
                    </a:lnTo>
                    <a:cubicBezTo>
                      <a:pt x="11480800" y="12001500"/>
                      <a:pt x="11379200" y="12103100"/>
                      <a:pt x="11264900" y="12103100"/>
                    </a:cubicBezTo>
                    <a:cubicBezTo>
                      <a:pt x="11150600" y="12103100"/>
                      <a:pt x="11049000" y="12001500"/>
                      <a:pt x="11049000" y="11887200"/>
                    </a:cubicBezTo>
                    <a:lnTo>
                      <a:pt x="11049000" y="11823700"/>
                    </a:lnTo>
                    <a:close/>
                    <a:moveTo>
                      <a:pt x="11264900" y="12954000"/>
                    </a:moveTo>
                    <a:lnTo>
                      <a:pt x="11201400" y="13741400"/>
                    </a:lnTo>
                    <a:cubicBezTo>
                      <a:pt x="11201400" y="13804900"/>
                      <a:pt x="11137900" y="13868400"/>
                      <a:pt x="11061700" y="13868400"/>
                    </a:cubicBezTo>
                    <a:lnTo>
                      <a:pt x="11023600" y="13868400"/>
                    </a:lnTo>
                    <a:cubicBezTo>
                      <a:pt x="10998200" y="13868400"/>
                      <a:pt x="10985500" y="13855700"/>
                      <a:pt x="10985500" y="13830300"/>
                    </a:cubicBezTo>
                    <a:lnTo>
                      <a:pt x="10985500" y="12509500"/>
                    </a:lnTo>
                    <a:lnTo>
                      <a:pt x="10896600" y="12903200"/>
                    </a:lnTo>
                    <a:cubicBezTo>
                      <a:pt x="10883900" y="12966700"/>
                      <a:pt x="10833100" y="13017500"/>
                      <a:pt x="10756900" y="13017500"/>
                    </a:cubicBezTo>
                    <a:lnTo>
                      <a:pt x="10706100" y="13017500"/>
                    </a:lnTo>
                    <a:cubicBezTo>
                      <a:pt x="10693400" y="13017500"/>
                      <a:pt x="10693400" y="13017500"/>
                      <a:pt x="10680700" y="13004800"/>
                    </a:cubicBezTo>
                    <a:cubicBezTo>
                      <a:pt x="10680700" y="12992100"/>
                      <a:pt x="10668000" y="12992100"/>
                      <a:pt x="10668000" y="12979400"/>
                    </a:cubicBezTo>
                    <a:lnTo>
                      <a:pt x="10795000" y="12382500"/>
                    </a:lnTo>
                    <a:cubicBezTo>
                      <a:pt x="10820400" y="12255500"/>
                      <a:pt x="10934700" y="12166600"/>
                      <a:pt x="11049000" y="12166600"/>
                    </a:cubicBezTo>
                    <a:lnTo>
                      <a:pt x="11480800" y="12166600"/>
                    </a:lnTo>
                    <a:cubicBezTo>
                      <a:pt x="11595100" y="12166600"/>
                      <a:pt x="11709400" y="12255500"/>
                      <a:pt x="11734800" y="12382500"/>
                    </a:cubicBezTo>
                    <a:lnTo>
                      <a:pt x="11861800" y="12979400"/>
                    </a:lnTo>
                    <a:cubicBezTo>
                      <a:pt x="11861800" y="12992100"/>
                      <a:pt x="11849100" y="12992100"/>
                      <a:pt x="11849100" y="13004800"/>
                    </a:cubicBezTo>
                    <a:cubicBezTo>
                      <a:pt x="11836400" y="13017500"/>
                      <a:pt x="11836400" y="13017500"/>
                      <a:pt x="11823700" y="13017500"/>
                    </a:cubicBezTo>
                    <a:lnTo>
                      <a:pt x="11772900" y="13017500"/>
                    </a:lnTo>
                    <a:cubicBezTo>
                      <a:pt x="11696700" y="13017500"/>
                      <a:pt x="11645900" y="12966700"/>
                      <a:pt x="11633200" y="12903200"/>
                    </a:cubicBezTo>
                    <a:lnTo>
                      <a:pt x="11544300" y="12509500"/>
                    </a:lnTo>
                    <a:lnTo>
                      <a:pt x="11544300" y="13830300"/>
                    </a:lnTo>
                    <a:cubicBezTo>
                      <a:pt x="11544300" y="13855700"/>
                      <a:pt x="11531600" y="13868400"/>
                      <a:pt x="11506200" y="13868400"/>
                    </a:cubicBezTo>
                    <a:lnTo>
                      <a:pt x="11468100" y="13868400"/>
                    </a:lnTo>
                    <a:cubicBezTo>
                      <a:pt x="11391900" y="13868400"/>
                      <a:pt x="11328400" y="13804900"/>
                      <a:pt x="11328400" y="13741400"/>
                    </a:cubicBezTo>
                    <a:lnTo>
                      <a:pt x="11264900" y="12954000"/>
                    </a:lnTo>
                    <a:close/>
                    <a:moveTo>
                      <a:pt x="12382500" y="11823700"/>
                    </a:moveTo>
                    <a:cubicBezTo>
                      <a:pt x="12382500" y="11696700"/>
                      <a:pt x="12484100" y="11607800"/>
                      <a:pt x="12598400" y="11607800"/>
                    </a:cubicBezTo>
                    <a:cubicBezTo>
                      <a:pt x="12712700" y="11607800"/>
                      <a:pt x="12814300" y="11696700"/>
                      <a:pt x="12814300" y="11823700"/>
                    </a:cubicBezTo>
                    <a:lnTo>
                      <a:pt x="12814300" y="11887200"/>
                    </a:lnTo>
                    <a:cubicBezTo>
                      <a:pt x="12814300" y="12001500"/>
                      <a:pt x="12712700" y="12103100"/>
                      <a:pt x="12598400" y="12103100"/>
                    </a:cubicBezTo>
                    <a:cubicBezTo>
                      <a:pt x="12484100" y="12103100"/>
                      <a:pt x="12382500" y="12001500"/>
                      <a:pt x="12382500" y="11887200"/>
                    </a:cubicBezTo>
                    <a:lnTo>
                      <a:pt x="12382500" y="11823700"/>
                    </a:lnTo>
                    <a:close/>
                    <a:moveTo>
                      <a:pt x="12598400" y="12954000"/>
                    </a:moveTo>
                    <a:lnTo>
                      <a:pt x="12534900" y="13741400"/>
                    </a:lnTo>
                    <a:cubicBezTo>
                      <a:pt x="12534900" y="13804900"/>
                      <a:pt x="12471400" y="13868400"/>
                      <a:pt x="12395200" y="13868400"/>
                    </a:cubicBezTo>
                    <a:lnTo>
                      <a:pt x="12357100" y="13868400"/>
                    </a:lnTo>
                    <a:cubicBezTo>
                      <a:pt x="12331700" y="13868400"/>
                      <a:pt x="12319000" y="13855700"/>
                      <a:pt x="12319000" y="13830300"/>
                    </a:cubicBezTo>
                    <a:lnTo>
                      <a:pt x="12319000" y="12509500"/>
                    </a:lnTo>
                    <a:lnTo>
                      <a:pt x="12230100" y="12903200"/>
                    </a:lnTo>
                    <a:cubicBezTo>
                      <a:pt x="12217400" y="12966700"/>
                      <a:pt x="12166600" y="13017500"/>
                      <a:pt x="12090400" y="13017500"/>
                    </a:cubicBezTo>
                    <a:lnTo>
                      <a:pt x="12039600" y="13017500"/>
                    </a:lnTo>
                    <a:cubicBezTo>
                      <a:pt x="12026900" y="13017500"/>
                      <a:pt x="12026900" y="13017500"/>
                      <a:pt x="12014200" y="13004800"/>
                    </a:cubicBezTo>
                    <a:cubicBezTo>
                      <a:pt x="12014200" y="12992100"/>
                      <a:pt x="12001500" y="12992100"/>
                      <a:pt x="12001500" y="12979400"/>
                    </a:cubicBezTo>
                    <a:lnTo>
                      <a:pt x="12128500" y="12382500"/>
                    </a:lnTo>
                    <a:cubicBezTo>
                      <a:pt x="12153900" y="12255500"/>
                      <a:pt x="12268200" y="12166600"/>
                      <a:pt x="12382500" y="12166600"/>
                    </a:cubicBezTo>
                    <a:lnTo>
                      <a:pt x="12814300" y="12166600"/>
                    </a:lnTo>
                    <a:cubicBezTo>
                      <a:pt x="12928600" y="12166600"/>
                      <a:pt x="13042900" y="12255500"/>
                      <a:pt x="13068300" y="12382500"/>
                    </a:cubicBezTo>
                    <a:lnTo>
                      <a:pt x="13195300" y="12979400"/>
                    </a:lnTo>
                    <a:cubicBezTo>
                      <a:pt x="13195300" y="12992100"/>
                      <a:pt x="13182600" y="12992100"/>
                      <a:pt x="13182600" y="13004800"/>
                    </a:cubicBezTo>
                    <a:cubicBezTo>
                      <a:pt x="13169900" y="13017500"/>
                      <a:pt x="13169900" y="13017500"/>
                      <a:pt x="13157200" y="13017500"/>
                    </a:cubicBezTo>
                    <a:lnTo>
                      <a:pt x="13106400" y="13017500"/>
                    </a:lnTo>
                    <a:cubicBezTo>
                      <a:pt x="13030200" y="13017500"/>
                      <a:pt x="12979400" y="12966700"/>
                      <a:pt x="12966700" y="12903200"/>
                    </a:cubicBezTo>
                    <a:lnTo>
                      <a:pt x="12877800" y="12509500"/>
                    </a:lnTo>
                    <a:lnTo>
                      <a:pt x="12877800" y="13830300"/>
                    </a:lnTo>
                    <a:cubicBezTo>
                      <a:pt x="12877800" y="13855700"/>
                      <a:pt x="12865100" y="13868400"/>
                      <a:pt x="12839700" y="13868400"/>
                    </a:cubicBezTo>
                    <a:lnTo>
                      <a:pt x="12801600" y="13868400"/>
                    </a:lnTo>
                    <a:cubicBezTo>
                      <a:pt x="12725400" y="13868400"/>
                      <a:pt x="12661900" y="13804900"/>
                      <a:pt x="12661900" y="13741400"/>
                    </a:cubicBezTo>
                    <a:lnTo>
                      <a:pt x="12598400" y="12954000"/>
                    </a:lnTo>
                    <a:close/>
                  </a:path>
                </a:pathLst>
              </a:custGeom>
              <a:solidFill>
                <a:srgbClr val="494F56"/>
              </a:solidFill>
            </p:spPr>
          </p:sp>
        </p:grpSp>
      </p:grpSp>
      <p:grpSp>
        <p:nvGrpSpPr>
          <p:cNvPr id="7" name="Group 7"/>
          <p:cNvGrpSpPr/>
          <p:nvPr/>
        </p:nvGrpSpPr>
        <p:grpSpPr>
          <a:xfrm>
            <a:off x="9716794" y="3704187"/>
            <a:ext cx="492201" cy="738301"/>
            <a:chOff x="0" y="0"/>
            <a:chExt cx="984402" cy="1476603"/>
          </a:xfrm>
        </p:grpSpPr>
        <p:grpSp>
          <p:nvGrpSpPr>
            <p:cNvPr id="8" name="Group 8"/>
            <p:cNvGrpSpPr>
              <a:grpSpLocks noChangeAspect="1"/>
            </p:cNvGrpSpPr>
            <p:nvPr/>
          </p:nvGrpSpPr>
          <p:grpSpPr>
            <a:xfrm>
              <a:off x="0" y="0"/>
              <a:ext cx="984402" cy="1476603"/>
              <a:chOff x="0" y="0"/>
              <a:chExt cx="1270000" cy="1905000"/>
            </a:xfrm>
          </p:grpSpPr>
          <p:sp>
            <p:nvSpPr>
              <p:cNvPr id="9" name="Freeform 9"/>
              <p:cNvSpPr/>
              <p:nvPr/>
            </p:nvSpPr>
            <p:spPr>
              <a:xfrm>
                <a:off x="25400" y="0"/>
                <a:ext cx="1219200" cy="1905000"/>
              </a:xfrm>
              <a:custGeom>
                <a:avLst/>
                <a:gdLst/>
                <a:ahLst/>
                <a:cxnLst/>
                <a:rect l="l" t="t" r="r" b="b"/>
                <a:pathLst>
                  <a:path w="1219200" h="1905000">
                    <a:moveTo>
                      <a:pt x="863600" y="254000"/>
                    </a:moveTo>
                    <a:cubicBezTo>
                      <a:pt x="863600" y="393700"/>
                      <a:pt x="749300" y="508000"/>
                      <a:pt x="609600" y="508000"/>
                    </a:cubicBezTo>
                    <a:cubicBezTo>
                      <a:pt x="469900" y="508000"/>
                      <a:pt x="355600" y="393700"/>
                      <a:pt x="355600" y="254000"/>
                    </a:cubicBezTo>
                    <a:cubicBezTo>
                      <a:pt x="355600" y="114300"/>
                      <a:pt x="469900" y="0"/>
                      <a:pt x="609600" y="0"/>
                    </a:cubicBezTo>
                    <a:cubicBezTo>
                      <a:pt x="749300" y="0"/>
                      <a:pt x="863600" y="114300"/>
                      <a:pt x="863600" y="254000"/>
                    </a:cubicBezTo>
                    <a:close/>
                    <a:moveTo>
                      <a:pt x="317500" y="1257300"/>
                    </a:moveTo>
                    <a:cubicBezTo>
                      <a:pt x="330200" y="1244600"/>
                      <a:pt x="342900" y="1231900"/>
                      <a:pt x="355600" y="1231900"/>
                    </a:cubicBezTo>
                    <a:cubicBezTo>
                      <a:pt x="381000" y="1231900"/>
                      <a:pt x="393700" y="1231900"/>
                      <a:pt x="406400" y="1244600"/>
                    </a:cubicBezTo>
                    <a:lnTo>
                      <a:pt x="520700" y="1320800"/>
                    </a:lnTo>
                    <a:cubicBezTo>
                      <a:pt x="533400" y="1333500"/>
                      <a:pt x="546100" y="1346200"/>
                      <a:pt x="546100" y="1371600"/>
                    </a:cubicBezTo>
                    <a:cubicBezTo>
                      <a:pt x="546100" y="1384300"/>
                      <a:pt x="533400" y="1409700"/>
                      <a:pt x="520700" y="1422400"/>
                    </a:cubicBezTo>
                    <a:lnTo>
                      <a:pt x="355600" y="1587500"/>
                    </a:lnTo>
                    <a:cubicBezTo>
                      <a:pt x="355600" y="1587500"/>
                      <a:pt x="355600" y="1587500"/>
                      <a:pt x="355600" y="1587500"/>
                    </a:cubicBezTo>
                    <a:cubicBezTo>
                      <a:pt x="355600" y="1587500"/>
                      <a:pt x="355600" y="1587500"/>
                      <a:pt x="355600" y="1587500"/>
                    </a:cubicBezTo>
                    <a:lnTo>
                      <a:pt x="495300" y="1727200"/>
                    </a:lnTo>
                    <a:cubicBezTo>
                      <a:pt x="558800" y="1790700"/>
                      <a:pt x="520700" y="1879600"/>
                      <a:pt x="444500" y="1905000"/>
                    </a:cubicBezTo>
                    <a:cubicBezTo>
                      <a:pt x="431800" y="1905000"/>
                      <a:pt x="406400" y="1892300"/>
                      <a:pt x="406400" y="1892300"/>
                    </a:cubicBezTo>
                    <a:lnTo>
                      <a:pt x="177800" y="1663700"/>
                    </a:lnTo>
                    <a:cubicBezTo>
                      <a:pt x="127000" y="1612900"/>
                      <a:pt x="127000" y="1549400"/>
                      <a:pt x="165100" y="1498600"/>
                    </a:cubicBezTo>
                    <a:lnTo>
                      <a:pt x="317500" y="1257300"/>
                    </a:lnTo>
                    <a:close/>
                    <a:moveTo>
                      <a:pt x="342900" y="952500"/>
                    </a:moveTo>
                    <a:cubicBezTo>
                      <a:pt x="342900" y="952500"/>
                      <a:pt x="355600" y="952500"/>
                      <a:pt x="355600" y="965200"/>
                    </a:cubicBezTo>
                    <a:lnTo>
                      <a:pt x="355600" y="1130300"/>
                    </a:lnTo>
                    <a:cubicBezTo>
                      <a:pt x="355600" y="1130300"/>
                      <a:pt x="368300" y="1143000"/>
                      <a:pt x="368300" y="1143000"/>
                    </a:cubicBezTo>
                    <a:cubicBezTo>
                      <a:pt x="533400" y="1117600"/>
                      <a:pt x="685800" y="1117600"/>
                      <a:pt x="850900" y="1143000"/>
                    </a:cubicBezTo>
                    <a:cubicBezTo>
                      <a:pt x="850900" y="1143000"/>
                      <a:pt x="850900" y="1143000"/>
                      <a:pt x="863600" y="1143000"/>
                    </a:cubicBezTo>
                    <a:cubicBezTo>
                      <a:pt x="863600" y="1130300"/>
                      <a:pt x="863600" y="1130300"/>
                      <a:pt x="863600" y="1130300"/>
                    </a:cubicBezTo>
                    <a:lnTo>
                      <a:pt x="863600" y="965200"/>
                    </a:lnTo>
                    <a:cubicBezTo>
                      <a:pt x="863600" y="952500"/>
                      <a:pt x="876300" y="952500"/>
                      <a:pt x="876300" y="952500"/>
                    </a:cubicBezTo>
                    <a:lnTo>
                      <a:pt x="1016000" y="1206500"/>
                    </a:lnTo>
                    <a:cubicBezTo>
                      <a:pt x="1041400" y="1244600"/>
                      <a:pt x="1079500" y="1270000"/>
                      <a:pt x="1130300" y="1270000"/>
                    </a:cubicBezTo>
                    <a:lnTo>
                      <a:pt x="1193800" y="1270000"/>
                    </a:lnTo>
                    <a:cubicBezTo>
                      <a:pt x="1206500" y="1270000"/>
                      <a:pt x="1206500" y="1270000"/>
                      <a:pt x="1219200" y="1257300"/>
                    </a:cubicBezTo>
                    <a:cubicBezTo>
                      <a:pt x="1219200" y="1244600"/>
                      <a:pt x="1219200" y="1231900"/>
                      <a:pt x="1219200" y="1219200"/>
                    </a:cubicBezTo>
                    <a:lnTo>
                      <a:pt x="990600" y="825500"/>
                    </a:lnTo>
                    <a:lnTo>
                      <a:pt x="939800" y="711200"/>
                    </a:lnTo>
                    <a:cubicBezTo>
                      <a:pt x="889000" y="622300"/>
                      <a:pt x="800100" y="571500"/>
                      <a:pt x="711200" y="571500"/>
                    </a:cubicBezTo>
                    <a:lnTo>
                      <a:pt x="508000" y="571500"/>
                    </a:lnTo>
                    <a:cubicBezTo>
                      <a:pt x="419100" y="571500"/>
                      <a:pt x="330200" y="622300"/>
                      <a:pt x="279400" y="711200"/>
                    </a:cubicBezTo>
                    <a:lnTo>
                      <a:pt x="228600" y="825500"/>
                    </a:lnTo>
                    <a:lnTo>
                      <a:pt x="0" y="1219200"/>
                    </a:lnTo>
                    <a:cubicBezTo>
                      <a:pt x="0" y="1231900"/>
                      <a:pt x="0" y="1244600"/>
                      <a:pt x="0" y="1257300"/>
                    </a:cubicBezTo>
                    <a:cubicBezTo>
                      <a:pt x="12700" y="1270000"/>
                      <a:pt x="12700" y="1270000"/>
                      <a:pt x="25400" y="1270000"/>
                    </a:cubicBezTo>
                    <a:lnTo>
                      <a:pt x="88900" y="1270000"/>
                    </a:lnTo>
                    <a:cubicBezTo>
                      <a:pt x="139700" y="1270000"/>
                      <a:pt x="177800" y="1244600"/>
                      <a:pt x="203200" y="1206500"/>
                    </a:cubicBezTo>
                    <a:lnTo>
                      <a:pt x="342900" y="952500"/>
                    </a:lnTo>
                    <a:close/>
                    <a:moveTo>
                      <a:pt x="812800" y="1244600"/>
                    </a:moveTo>
                    <a:cubicBezTo>
                      <a:pt x="825500" y="1231900"/>
                      <a:pt x="838200" y="1231900"/>
                      <a:pt x="863600" y="1231900"/>
                    </a:cubicBezTo>
                    <a:cubicBezTo>
                      <a:pt x="876300" y="1231900"/>
                      <a:pt x="889000" y="1244600"/>
                      <a:pt x="901700" y="1257300"/>
                    </a:cubicBezTo>
                    <a:lnTo>
                      <a:pt x="1054100" y="1498600"/>
                    </a:lnTo>
                    <a:cubicBezTo>
                      <a:pt x="1092200" y="1549400"/>
                      <a:pt x="1092200" y="1612900"/>
                      <a:pt x="1041400" y="1663700"/>
                    </a:cubicBezTo>
                    <a:lnTo>
                      <a:pt x="812800" y="1892300"/>
                    </a:lnTo>
                    <a:cubicBezTo>
                      <a:pt x="812800" y="1892300"/>
                      <a:pt x="787400" y="1905000"/>
                      <a:pt x="774700" y="1905000"/>
                    </a:cubicBezTo>
                    <a:cubicBezTo>
                      <a:pt x="698500" y="1879600"/>
                      <a:pt x="660400" y="1790700"/>
                      <a:pt x="723900" y="1727200"/>
                    </a:cubicBezTo>
                    <a:lnTo>
                      <a:pt x="863600" y="1587500"/>
                    </a:lnTo>
                    <a:cubicBezTo>
                      <a:pt x="863600" y="1587500"/>
                      <a:pt x="863600" y="1587500"/>
                      <a:pt x="863600" y="1587500"/>
                    </a:cubicBezTo>
                    <a:cubicBezTo>
                      <a:pt x="863600" y="1587500"/>
                      <a:pt x="863600" y="1587500"/>
                      <a:pt x="863600" y="1587500"/>
                    </a:cubicBezTo>
                    <a:lnTo>
                      <a:pt x="698500" y="1422400"/>
                    </a:lnTo>
                    <a:cubicBezTo>
                      <a:pt x="685800" y="1409700"/>
                      <a:pt x="673100" y="1384300"/>
                      <a:pt x="673100" y="1371600"/>
                    </a:cubicBezTo>
                    <a:cubicBezTo>
                      <a:pt x="673100" y="1346200"/>
                      <a:pt x="685800" y="1333500"/>
                      <a:pt x="698500" y="1320800"/>
                    </a:cubicBezTo>
                    <a:lnTo>
                      <a:pt x="812800" y="1244600"/>
                    </a:lnTo>
                    <a:close/>
                  </a:path>
                </a:pathLst>
              </a:custGeom>
              <a:solidFill>
                <a:srgbClr val="38B6FF"/>
              </a:solidFill>
            </p:spPr>
          </p:sp>
        </p:grpSp>
      </p:grpSp>
      <p:grpSp>
        <p:nvGrpSpPr>
          <p:cNvPr id="10" name="Group 10"/>
          <p:cNvGrpSpPr/>
          <p:nvPr/>
        </p:nvGrpSpPr>
        <p:grpSpPr>
          <a:xfrm>
            <a:off x="4507201" y="2695151"/>
            <a:ext cx="3429000" cy="1714500"/>
            <a:chOff x="0" y="0"/>
            <a:chExt cx="6858000" cy="3429000"/>
          </a:xfrm>
        </p:grpSpPr>
        <p:grpSp>
          <p:nvGrpSpPr>
            <p:cNvPr id="11" name="Group 11"/>
            <p:cNvGrpSpPr>
              <a:grpSpLocks noChangeAspect="1"/>
            </p:cNvGrpSpPr>
            <p:nvPr/>
          </p:nvGrpSpPr>
          <p:grpSpPr>
            <a:xfrm>
              <a:off x="0" y="0"/>
              <a:ext cx="6858000" cy="3429000"/>
              <a:chOff x="0" y="0"/>
              <a:chExt cx="2540000" cy="1270000"/>
            </a:xfrm>
          </p:grpSpPr>
          <p:sp>
            <p:nvSpPr>
              <p:cNvPr id="12" name="Freeform 12"/>
              <p:cNvSpPr/>
              <p:nvPr/>
            </p:nvSpPr>
            <p:spPr>
              <a:xfrm>
                <a:off x="0" y="5667"/>
                <a:ext cx="2540000" cy="1264333"/>
              </a:xfrm>
              <a:custGeom>
                <a:avLst/>
                <a:gdLst/>
                <a:ahLst/>
                <a:cxnLst/>
                <a:rect l="l" t="t" r="r" b="b"/>
                <a:pathLst>
                  <a:path w="2540000" h="1264333">
                    <a:moveTo>
                      <a:pt x="0" y="1264333"/>
                    </a:moveTo>
                    <a:cubicBezTo>
                      <a:pt x="3127" y="565148"/>
                      <a:pt x="570808" y="0"/>
                      <a:pt x="1270000" y="0"/>
                    </a:cubicBezTo>
                    <a:cubicBezTo>
                      <a:pt x="1969192" y="0"/>
                      <a:pt x="2536873" y="565148"/>
                      <a:pt x="2540000" y="1264333"/>
                    </a:cubicBezTo>
                    <a:lnTo>
                      <a:pt x="2235200" y="1264333"/>
                    </a:lnTo>
                    <a:cubicBezTo>
                      <a:pt x="2232824" y="732953"/>
                      <a:pt x="1801386" y="303440"/>
                      <a:pt x="1270000" y="303440"/>
                    </a:cubicBezTo>
                    <a:cubicBezTo>
                      <a:pt x="738614" y="303440"/>
                      <a:pt x="307176" y="732953"/>
                      <a:pt x="304800" y="1264333"/>
                    </a:cubicBezTo>
                    <a:close/>
                  </a:path>
                </a:pathLst>
              </a:custGeom>
              <a:solidFill>
                <a:srgbClr val="38B6FF"/>
              </a:solidFill>
            </p:spPr>
          </p:sp>
          <p:sp>
            <p:nvSpPr>
              <p:cNvPr id="13" name="Freeform 13"/>
              <p:cNvSpPr/>
              <p:nvPr/>
            </p:nvSpPr>
            <p:spPr>
              <a:xfrm>
                <a:off x="1138048" y="493680"/>
                <a:ext cx="987532" cy="784345"/>
              </a:xfrm>
              <a:custGeom>
                <a:avLst/>
                <a:gdLst/>
                <a:ahLst/>
                <a:cxnLst/>
                <a:rect l="l" t="t" r="r" b="b"/>
                <a:pathLst>
                  <a:path w="987532" h="784345">
                    <a:moveTo>
                      <a:pt x="208185" y="750895"/>
                    </a:moveTo>
                    <a:cubicBezTo>
                      <a:pt x="171910" y="778375"/>
                      <a:pt x="123704" y="784344"/>
                      <a:pt x="81821" y="766544"/>
                    </a:cubicBezTo>
                    <a:cubicBezTo>
                      <a:pt x="39939" y="748743"/>
                      <a:pt x="10782" y="709893"/>
                      <a:pt x="5391" y="664705"/>
                    </a:cubicBezTo>
                    <a:cubicBezTo>
                      <a:pt x="0" y="619517"/>
                      <a:pt x="19199" y="574899"/>
                      <a:pt x="55719" y="547745"/>
                    </a:cubicBezTo>
                    <a:lnTo>
                      <a:pt x="945895" y="6689"/>
                    </a:lnTo>
                    <a:cubicBezTo>
                      <a:pt x="953150" y="1193"/>
                      <a:pt x="962792" y="0"/>
                      <a:pt x="971168" y="3560"/>
                    </a:cubicBezTo>
                    <a:cubicBezTo>
                      <a:pt x="979545" y="7120"/>
                      <a:pt x="985376" y="14890"/>
                      <a:pt x="986454" y="23927"/>
                    </a:cubicBezTo>
                    <a:cubicBezTo>
                      <a:pt x="987532" y="32965"/>
                      <a:pt x="983692" y="41889"/>
                      <a:pt x="976388" y="47319"/>
                    </a:cubicBezTo>
                    <a:lnTo>
                      <a:pt x="208185" y="750895"/>
                    </a:lnTo>
                    <a:close/>
                  </a:path>
                </a:pathLst>
              </a:custGeom>
              <a:solidFill>
                <a:srgbClr val="494F56"/>
              </a:solidFill>
            </p:spPr>
          </p:sp>
        </p:grpSp>
      </p:grpSp>
      <p:sp>
        <p:nvSpPr>
          <p:cNvPr id="14" name="Freeform 14"/>
          <p:cNvSpPr/>
          <p:nvPr/>
        </p:nvSpPr>
        <p:spPr>
          <a:xfrm rot="2700000">
            <a:off x="7847241" y="379232"/>
            <a:ext cx="5795033" cy="2182192"/>
          </a:xfrm>
          <a:custGeom>
            <a:avLst/>
            <a:gdLst/>
            <a:ahLst/>
            <a:cxnLst/>
            <a:rect l="l" t="t" r="r" b="b"/>
            <a:pathLst>
              <a:path w="8692549" h="3273288">
                <a:moveTo>
                  <a:pt x="0" y="0"/>
                </a:moveTo>
                <a:lnTo>
                  <a:pt x="8692549" y="0"/>
                </a:lnTo>
                <a:lnTo>
                  <a:pt x="8692549" y="3273288"/>
                </a:lnTo>
                <a:lnTo>
                  <a:pt x="0" y="327328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TextBox 15"/>
          <p:cNvSpPr txBox="1"/>
          <p:nvPr/>
        </p:nvSpPr>
        <p:spPr>
          <a:xfrm>
            <a:off x="-1400856" y="-395591"/>
            <a:ext cx="4868778" cy="2269852"/>
          </a:xfrm>
          <a:prstGeom prst="rect">
            <a:avLst/>
          </a:prstGeom>
        </p:spPr>
        <p:txBody>
          <a:bodyPr lIns="0" tIns="0" rIns="0" bIns="0" rtlCol="0" anchor="t">
            <a:spAutoFit/>
          </a:bodyPr>
          <a:lstStyle/>
          <a:p>
            <a:pPr algn="r">
              <a:lnSpc>
                <a:spcPts val="5899"/>
              </a:lnSpc>
            </a:pPr>
            <a:r>
              <a:rPr lang="en-US" sz="5899">
                <a:solidFill>
                  <a:srgbClr val="141414"/>
                </a:solidFill>
                <a:latin typeface="Barlow Bold Bold"/>
              </a:rPr>
              <a:t> </a:t>
            </a:r>
          </a:p>
          <a:p>
            <a:pPr algn="r">
              <a:lnSpc>
                <a:spcPts val="5899"/>
              </a:lnSpc>
            </a:pPr>
            <a:r>
              <a:rPr lang="en-US" sz="5899">
                <a:solidFill>
                  <a:srgbClr val="141414"/>
                </a:solidFill>
                <a:latin typeface="Barlow Bold Bold"/>
              </a:rPr>
              <a:t>STATS</a:t>
            </a:r>
          </a:p>
          <a:p>
            <a:pPr algn="r">
              <a:lnSpc>
                <a:spcPts val="5899"/>
              </a:lnSpc>
              <a:spcBef>
                <a:spcPct val="0"/>
              </a:spcBef>
            </a:pPr>
            <a:endParaRPr lang="en-US" sz="5899">
              <a:solidFill>
                <a:srgbClr val="141414"/>
              </a:solidFill>
              <a:latin typeface="Barlow Bold Bold"/>
            </a:endParaRPr>
          </a:p>
        </p:txBody>
      </p:sp>
      <p:grpSp>
        <p:nvGrpSpPr>
          <p:cNvPr id="16" name="Group 16"/>
          <p:cNvGrpSpPr/>
          <p:nvPr/>
        </p:nvGrpSpPr>
        <p:grpSpPr>
          <a:xfrm>
            <a:off x="195680" y="376602"/>
            <a:ext cx="837853" cy="792065"/>
            <a:chOff x="0" y="0"/>
            <a:chExt cx="1675706" cy="1584129"/>
          </a:xfrm>
        </p:grpSpPr>
        <p:grpSp>
          <p:nvGrpSpPr>
            <p:cNvPr id="17" name="Group 17"/>
            <p:cNvGrpSpPr/>
            <p:nvPr/>
          </p:nvGrpSpPr>
          <p:grpSpPr>
            <a:xfrm>
              <a:off x="0" y="0"/>
              <a:ext cx="1675706" cy="1236793"/>
              <a:chOff x="0" y="0"/>
              <a:chExt cx="2593091" cy="1913890"/>
            </a:xfrm>
          </p:grpSpPr>
          <p:sp>
            <p:nvSpPr>
              <p:cNvPr id="18" name="Freeform 18"/>
              <p:cNvSpPr/>
              <p:nvPr/>
            </p:nvSpPr>
            <p:spPr>
              <a:xfrm>
                <a:off x="0" y="0"/>
                <a:ext cx="2593091" cy="1913890"/>
              </a:xfrm>
              <a:custGeom>
                <a:avLst/>
                <a:gdLst/>
                <a:ahLst/>
                <a:cxnLst/>
                <a:rect l="l" t="t" r="r" b="b"/>
                <a:pathLst>
                  <a:path w="2593091" h="1913890">
                    <a:moveTo>
                      <a:pt x="2468631" y="1913890"/>
                    </a:moveTo>
                    <a:lnTo>
                      <a:pt x="124460" y="1913890"/>
                    </a:lnTo>
                    <a:cubicBezTo>
                      <a:pt x="55880" y="1913890"/>
                      <a:pt x="0" y="1858010"/>
                      <a:pt x="0" y="1789430"/>
                    </a:cubicBezTo>
                    <a:lnTo>
                      <a:pt x="0" y="124460"/>
                    </a:lnTo>
                    <a:cubicBezTo>
                      <a:pt x="0" y="55880"/>
                      <a:pt x="55880" y="0"/>
                      <a:pt x="124460" y="0"/>
                    </a:cubicBezTo>
                    <a:lnTo>
                      <a:pt x="2468631" y="0"/>
                    </a:lnTo>
                    <a:cubicBezTo>
                      <a:pt x="2537211" y="0"/>
                      <a:pt x="2593091" y="55880"/>
                      <a:pt x="2593091" y="124460"/>
                    </a:cubicBezTo>
                    <a:lnTo>
                      <a:pt x="2593091" y="1789430"/>
                    </a:lnTo>
                    <a:cubicBezTo>
                      <a:pt x="2593091" y="1858010"/>
                      <a:pt x="2537211" y="1913890"/>
                      <a:pt x="2468631" y="1913890"/>
                    </a:cubicBezTo>
                    <a:close/>
                  </a:path>
                </a:pathLst>
              </a:custGeom>
              <a:solidFill>
                <a:srgbClr val="38B6FF"/>
              </a:solidFill>
            </p:spPr>
          </p:sp>
        </p:grpSp>
        <p:sp>
          <p:nvSpPr>
            <p:cNvPr id="19" name="TextBox 19"/>
            <p:cNvSpPr txBox="1"/>
            <p:nvPr/>
          </p:nvSpPr>
          <p:spPr>
            <a:xfrm>
              <a:off x="195534" y="301728"/>
              <a:ext cx="1284640" cy="1282401"/>
            </a:xfrm>
            <a:prstGeom prst="rect">
              <a:avLst/>
            </a:prstGeom>
          </p:spPr>
          <p:txBody>
            <a:bodyPr lIns="0" tIns="0" rIns="0" bIns="0" rtlCol="0" anchor="t">
              <a:spAutoFit/>
            </a:bodyPr>
            <a:lstStyle/>
            <a:p>
              <a:pPr algn="ctr">
                <a:lnSpc>
                  <a:spcPts val="2515"/>
                </a:lnSpc>
              </a:pPr>
              <a:r>
                <a:rPr lang="en-US" sz="2515" spc="125">
                  <a:solidFill>
                    <a:srgbClr val="FFFFFF"/>
                  </a:solidFill>
                  <a:latin typeface="Barlow Bold"/>
                </a:rPr>
                <a:t>VPT</a:t>
              </a:r>
            </a:p>
          </p:txBody>
        </p:sp>
      </p:grpSp>
      <p:grpSp>
        <p:nvGrpSpPr>
          <p:cNvPr id="20" name="Group 20"/>
          <p:cNvGrpSpPr/>
          <p:nvPr/>
        </p:nvGrpSpPr>
        <p:grpSpPr>
          <a:xfrm>
            <a:off x="10369960" y="3601113"/>
            <a:ext cx="492201" cy="875024"/>
            <a:chOff x="0" y="0"/>
            <a:chExt cx="984402" cy="1750048"/>
          </a:xfrm>
        </p:grpSpPr>
        <p:grpSp>
          <p:nvGrpSpPr>
            <p:cNvPr id="21" name="Group 21"/>
            <p:cNvGrpSpPr>
              <a:grpSpLocks noChangeAspect="1"/>
            </p:cNvGrpSpPr>
            <p:nvPr/>
          </p:nvGrpSpPr>
          <p:grpSpPr>
            <a:xfrm>
              <a:off x="0" y="0"/>
              <a:ext cx="984402" cy="1750048"/>
              <a:chOff x="0" y="0"/>
              <a:chExt cx="1270000" cy="2257778"/>
            </a:xfrm>
          </p:grpSpPr>
          <p:sp>
            <p:nvSpPr>
              <p:cNvPr id="22" name="Freeform 22"/>
              <p:cNvSpPr/>
              <p:nvPr/>
            </p:nvSpPr>
            <p:spPr>
              <a:xfrm>
                <a:off x="12700" y="0"/>
                <a:ext cx="1244600" cy="2260600"/>
              </a:xfrm>
              <a:custGeom>
                <a:avLst/>
                <a:gdLst/>
                <a:ahLst/>
                <a:cxnLst/>
                <a:rect l="l" t="t" r="r" b="b"/>
                <a:pathLst>
                  <a:path w="1244600" h="2260600">
                    <a:moveTo>
                      <a:pt x="622300" y="0"/>
                    </a:moveTo>
                    <a:cubicBezTo>
                      <a:pt x="508000" y="0"/>
                      <a:pt x="406400" y="88900"/>
                      <a:pt x="406400" y="215900"/>
                    </a:cubicBezTo>
                    <a:lnTo>
                      <a:pt x="406400" y="279400"/>
                    </a:lnTo>
                    <a:cubicBezTo>
                      <a:pt x="406400" y="393700"/>
                      <a:pt x="508000" y="495300"/>
                      <a:pt x="622300" y="495300"/>
                    </a:cubicBezTo>
                    <a:cubicBezTo>
                      <a:pt x="736600" y="495300"/>
                      <a:pt x="838200" y="393700"/>
                      <a:pt x="838200" y="279400"/>
                    </a:cubicBezTo>
                    <a:lnTo>
                      <a:pt x="838200" y="215900"/>
                    </a:lnTo>
                    <a:cubicBezTo>
                      <a:pt x="838200" y="88900"/>
                      <a:pt x="736600" y="0"/>
                      <a:pt x="622300" y="0"/>
                    </a:cubicBezTo>
                    <a:close/>
                    <a:moveTo>
                      <a:pt x="406400" y="965200"/>
                    </a:moveTo>
                    <a:cubicBezTo>
                      <a:pt x="406400" y="965200"/>
                      <a:pt x="393700" y="952500"/>
                      <a:pt x="393700" y="965200"/>
                    </a:cubicBezTo>
                    <a:lnTo>
                      <a:pt x="241300" y="1320800"/>
                    </a:lnTo>
                    <a:cubicBezTo>
                      <a:pt x="215900" y="1371600"/>
                      <a:pt x="165100" y="1409700"/>
                      <a:pt x="101600" y="1409700"/>
                    </a:cubicBezTo>
                    <a:lnTo>
                      <a:pt x="38100" y="1409700"/>
                    </a:lnTo>
                    <a:cubicBezTo>
                      <a:pt x="25400" y="1409700"/>
                      <a:pt x="12700" y="1409700"/>
                      <a:pt x="12700" y="1397000"/>
                    </a:cubicBezTo>
                    <a:cubicBezTo>
                      <a:pt x="0" y="1384300"/>
                      <a:pt x="0" y="1371600"/>
                      <a:pt x="12700" y="1358900"/>
                    </a:cubicBezTo>
                    <a:lnTo>
                      <a:pt x="203200" y="914400"/>
                    </a:lnTo>
                    <a:lnTo>
                      <a:pt x="266700" y="736600"/>
                    </a:lnTo>
                    <a:cubicBezTo>
                      <a:pt x="317500" y="635000"/>
                      <a:pt x="419100" y="558800"/>
                      <a:pt x="533400" y="558800"/>
                    </a:cubicBezTo>
                    <a:lnTo>
                      <a:pt x="711200" y="558800"/>
                    </a:lnTo>
                    <a:cubicBezTo>
                      <a:pt x="825500" y="558800"/>
                      <a:pt x="927100" y="635000"/>
                      <a:pt x="977900" y="736600"/>
                    </a:cubicBezTo>
                    <a:lnTo>
                      <a:pt x="1041400" y="914400"/>
                    </a:lnTo>
                    <a:lnTo>
                      <a:pt x="1231900" y="1358900"/>
                    </a:lnTo>
                    <a:cubicBezTo>
                      <a:pt x="1244600" y="1371600"/>
                      <a:pt x="1244600" y="1384300"/>
                      <a:pt x="1231900" y="1397000"/>
                    </a:cubicBezTo>
                    <a:cubicBezTo>
                      <a:pt x="1231900" y="1409700"/>
                      <a:pt x="1219200" y="1409700"/>
                      <a:pt x="1206500" y="1409700"/>
                    </a:cubicBezTo>
                    <a:lnTo>
                      <a:pt x="1143000" y="1409700"/>
                    </a:lnTo>
                    <a:cubicBezTo>
                      <a:pt x="1079500" y="1409700"/>
                      <a:pt x="1028700" y="1371600"/>
                      <a:pt x="1003300" y="1320800"/>
                    </a:cubicBezTo>
                    <a:lnTo>
                      <a:pt x="850900" y="965200"/>
                    </a:lnTo>
                    <a:cubicBezTo>
                      <a:pt x="850900" y="952500"/>
                      <a:pt x="838200" y="965200"/>
                      <a:pt x="838200" y="965200"/>
                    </a:cubicBezTo>
                    <a:lnTo>
                      <a:pt x="901700" y="1409700"/>
                    </a:lnTo>
                    <a:lnTo>
                      <a:pt x="977900" y="2222500"/>
                    </a:lnTo>
                    <a:cubicBezTo>
                      <a:pt x="977900" y="2235200"/>
                      <a:pt x="965200" y="2235200"/>
                      <a:pt x="965200" y="2247900"/>
                    </a:cubicBezTo>
                    <a:cubicBezTo>
                      <a:pt x="952500" y="2247900"/>
                      <a:pt x="952500" y="2260600"/>
                      <a:pt x="939800" y="2260600"/>
                    </a:cubicBezTo>
                    <a:lnTo>
                      <a:pt x="889000" y="2260600"/>
                    </a:lnTo>
                    <a:cubicBezTo>
                      <a:pt x="812800" y="2260600"/>
                      <a:pt x="749300" y="2209800"/>
                      <a:pt x="749300" y="2133600"/>
                    </a:cubicBezTo>
                    <a:lnTo>
                      <a:pt x="635000" y="1447800"/>
                    </a:lnTo>
                    <a:cubicBezTo>
                      <a:pt x="622300" y="1447800"/>
                      <a:pt x="622300" y="1447800"/>
                      <a:pt x="609600" y="1447800"/>
                    </a:cubicBezTo>
                    <a:lnTo>
                      <a:pt x="495300" y="2133600"/>
                    </a:lnTo>
                    <a:cubicBezTo>
                      <a:pt x="495300" y="2209800"/>
                      <a:pt x="431800" y="2260600"/>
                      <a:pt x="355600" y="2260600"/>
                    </a:cubicBezTo>
                    <a:lnTo>
                      <a:pt x="304800" y="2260600"/>
                    </a:lnTo>
                    <a:cubicBezTo>
                      <a:pt x="292100" y="2260600"/>
                      <a:pt x="292100" y="2247900"/>
                      <a:pt x="279400" y="2247900"/>
                    </a:cubicBezTo>
                    <a:cubicBezTo>
                      <a:pt x="279400" y="2235200"/>
                      <a:pt x="266700" y="2235200"/>
                      <a:pt x="266700" y="2222500"/>
                    </a:cubicBezTo>
                    <a:lnTo>
                      <a:pt x="342900" y="1409700"/>
                    </a:lnTo>
                    <a:lnTo>
                      <a:pt x="406400" y="965200"/>
                    </a:lnTo>
                    <a:close/>
                  </a:path>
                </a:pathLst>
              </a:custGeom>
              <a:solidFill>
                <a:srgbClr val="38B6FF"/>
              </a:solidFill>
            </p:spPr>
          </p:sp>
        </p:grpSp>
      </p:grpSp>
      <p:grpSp>
        <p:nvGrpSpPr>
          <p:cNvPr id="23" name="Group 23"/>
          <p:cNvGrpSpPr/>
          <p:nvPr/>
        </p:nvGrpSpPr>
        <p:grpSpPr>
          <a:xfrm>
            <a:off x="4419600" y="5751772"/>
            <a:ext cx="3771891" cy="964346"/>
            <a:chOff x="0" y="0"/>
            <a:chExt cx="1346868" cy="329219"/>
          </a:xfrm>
        </p:grpSpPr>
        <p:sp>
          <p:nvSpPr>
            <p:cNvPr id="24" name="Freeform 24"/>
            <p:cNvSpPr/>
            <p:nvPr/>
          </p:nvSpPr>
          <p:spPr>
            <a:xfrm>
              <a:off x="0" y="0"/>
              <a:ext cx="1346868" cy="329219"/>
            </a:xfrm>
            <a:custGeom>
              <a:avLst/>
              <a:gdLst/>
              <a:ahLst/>
              <a:cxnLst/>
              <a:rect l="l" t="t" r="r" b="b"/>
              <a:pathLst>
                <a:path w="1346868" h="329219">
                  <a:moveTo>
                    <a:pt x="0" y="0"/>
                  </a:moveTo>
                  <a:lnTo>
                    <a:pt x="1346868" y="0"/>
                  </a:lnTo>
                  <a:lnTo>
                    <a:pt x="1346868" y="329219"/>
                  </a:lnTo>
                  <a:lnTo>
                    <a:pt x="0" y="329219"/>
                  </a:lnTo>
                  <a:close/>
                </a:path>
              </a:pathLst>
            </a:custGeom>
            <a:solidFill>
              <a:srgbClr val="38B6FF"/>
            </a:solidFill>
          </p:spPr>
        </p:sp>
        <p:sp>
          <p:nvSpPr>
            <p:cNvPr id="25" name="TextBox 25"/>
            <p:cNvSpPr txBox="1"/>
            <p:nvPr/>
          </p:nvSpPr>
          <p:spPr>
            <a:xfrm>
              <a:off x="0" y="-47625"/>
              <a:ext cx="1346868" cy="376844"/>
            </a:xfrm>
            <a:prstGeom prst="rect">
              <a:avLst/>
            </a:prstGeom>
          </p:spPr>
          <p:txBody>
            <a:bodyPr lIns="33867" tIns="33867" rIns="33867" bIns="33867" rtlCol="0" anchor="ctr"/>
            <a:lstStyle/>
            <a:p>
              <a:pPr algn="ctr">
                <a:lnSpc>
                  <a:spcPts val="1867"/>
                </a:lnSpc>
              </a:pPr>
              <a:endParaRPr sz="1200"/>
            </a:p>
          </p:txBody>
        </p:sp>
      </p:grpSp>
      <p:sp>
        <p:nvSpPr>
          <p:cNvPr id="26" name="TextBox 26"/>
          <p:cNvSpPr txBox="1"/>
          <p:nvPr/>
        </p:nvSpPr>
        <p:spPr>
          <a:xfrm>
            <a:off x="5006420" y="4404388"/>
            <a:ext cx="2430562" cy="304507"/>
          </a:xfrm>
          <a:prstGeom prst="rect">
            <a:avLst/>
          </a:prstGeom>
        </p:spPr>
        <p:txBody>
          <a:bodyPr lIns="0" tIns="0" rIns="0" bIns="0" rtlCol="0" anchor="t">
            <a:spAutoFit/>
          </a:bodyPr>
          <a:lstStyle/>
          <a:p>
            <a:pPr algn="ctr">
              <a:lnSpc>
                <a:spcPts val="2612"/>
              </a:lnSpc>
              <a:spcBef>
                <a:spcPct val="0"/>
              </a:spcBef>
            </a:pPr>
            <a:r>
              <a:rPr lang="en-US" sz="1865">
                <a:solidFill>
                  <a:srgbClr val="000000"/>
                </a:solidFill>
                <a:latin typeface="Canva Sans 1"/>
              </a:rPr>
              <a:t>77% Engagement rate</a:t>
            </a:r>
          </a:p>
        </p:txBody>
      </p:sp>
      <p:sp>
        <p:nvSpPr>
          <p:cNvPr id="27" name="TextBox 27"/>
          <p:cNvSpPr txBox="1"/>
          <p:nvPr/>
        </p:nvSpPr>
        <p:spPr>
          <a:xfrm>
            <a:off x="4164310" y="578250"/>
            <a:ext cx="4114781" cy="1461169"/>
          </a:xfrm>
          <a:prstGeom prst="rect">
            <a:avLst/>
          </a:prstGeom>
        </p:spPr>
        <p:txBody>
          <a:bodyPr lIns="0" tIns="0" rIns="0" bIns="0" rtlCol="0" anchor="t">
            <a:spAutoFit/>
          </a:bodyPr>
          <a:lstStyle/>
          <a:p>
            <a:pPr algn="ctr">
              <a:lnSpc>
                <a:spcPts val="3131"/>
              </a:lnSpc>
              <a:spcBef>
                <a:spcPct val="0"/>
              </a:spcBef>
            </a:pPr>
            <a:r>
              <a:rPr lang="en-US" sz="2237">
                <a:solidFill>
                  <a:srgbClr val="141414"/>
                </a:solidFill>
                <a:latin typeface="Canva Sans 1"/>
              </a:rPr>
              <a:t>Annual </a:t>
            </a:r>
            <a:r>
              <a:rPr lang="en-US" sz="2237">
                <a:solidFill>
                  <a:srgbClr val="38B6FF"/>
                </a:solidFill>
                <a:latin typeface="Canva Sans 1"/>
              </a:rPr>
              <a:t>SHORT-TERM</a:t>
            </a:r>
            <a:r>
              <a:rPr lang="en-US" sz="2237">
                <a:solidFill>
                  <a:srgbClr val="141414"/>
                </a:solidFill>
                <a:latin typeface="Canva Sans 1"/>
              </a:rPr>
              <a:t> costs of </a:t>
            </a:r>
          </a:p>
          <a:p>
            <a:pPr algn="ctr">
              <a:lnSpc>
                <a:spcPts val="3131"/>
              </a:lnSpc>
              <a:spcBef>
                <a:spcPct val="0"/>
              </a:spcBef>
            </a:pPr>
            <a:r>
              <a:rPr lang="en-US" sz="2237">
                <a:solidFill>
                  <a:srgbClr val="141414"/>
                </a:solidFill>
                <a:latin typeface="Canva Sans 1"/>
              </a:rPr>
              <a:t>Violence NHS Wales 46.6 Million</a:t>
            </a:r>
          </a:p>
          <a:p>
            <a:pPr algn="ctr">
              <a:lnSpc>
                <a:spcPts val="2269"/>
              </a:lnSpc>
              <a:spcBef>
                <a:spcPct val="0"/>
              </a:spcBef>
            </a:pPr>
            <a:r>
              <a:rPr lang="en-US" sz="1621">
                <a:solidFill>
                  <a:srgbClr val="141414"/>
                </a:solidFill>
                <a:latin typeface="Canva Sans 1"/>
              </a:rPr>
              <a:t>(2018/19)</a:t>
            </a:r>
          </a:p>
        </p:txBody>
      </p:sp>
      <p:sp>
        <p:nvSpPr>
          <p:cNvPr id="28" name="TextBox 28"/>
          <p:cNvSpPr txBox="1"/>
          <p:nvPr/>
        </p:nvSpPr>
        <p:spPr>
          <a:xfrm>
            <a:off x="4419600" y="5775000"/>
            <a:ext cx="3771891" cy="867866"/>
          </a:xfrm>
          <a:prstGeom prst="rect">
            <a:avLst/>
          </a:prstGeom>
        </p:spPr>
        <p:txBody>
          <a:bodyPr wrap="square" lIns="0" tIns="0" rIns="0" bIns="0" rtlCol="0" anchor="t">
            <a:spAutoFit/>
          </a:bodyPr>
          <a:lstStyle/>
          <a:p>
            <a:pPr algn="ctr">
              <a:lnSpc>
                <a:spcPts val="2741"/>
              </a:lnSpc>
              <a:spcBef>
                <a:spcPct val="0"/>
              </a:spcBef>
            </a:pPr>
            <a:r>
              <a:rPr lang="en-US" sz="1957" dirty="0">
                <a:solidFill>
                  <a:srgbClr val="141414"/>
                </a:solidFill>
                <a:latin typeface="Canva Sans 1"/>
              </a:rPr>
              <a:t>UHW ED treated 427 </a:t>
            </a:r>
          </a:p>
          <a:p>
            <a:pPr algn="ctr">
              <a:lnSpc>
                <a:spcPts val="2741"/>
              </a:lnSpc>
              <a:spcBef>
                <a:spcPct val="0"/>
              </a:spcBef>
            </a:pPr>
            <a:r>
              <a:rPr lang="en-US" sz="1957" dirty="0">
                <a:solidFill>
                  <a:srgbClr val="141414"/>
                </a:solidFill>
                <a:latin typeface="Canva Sans 1"/>
              </a:rPr>
              <a:t>Knife/GSW related injuries</a:t>
            </a:r>
          </a:p>
          <a:p>
            <a:pPr algn="ctr">
              <a:lnSpc>
                <a:spcPts val="1493"/>
              </a:lnSpc>
              <a:spcBef>
                <a:spcPct val="0"/>
              </a:spcBef>
            </a:pPr>
            <a:r>
              <a:rPr lang="en-US" sz="1066" dirty="0">
                <a:solidFill>
                  <a:srgbClr val="141414"/>
                </a:solidFill>
                <a:latin typeface="Canva Sans 1"/>
              </a:rPr>
              <a:t>(2019-2023) </a:t>
            </a:r>
          </a:p>
        </p:txBody>
      </p:sp>
      <p:sp>
        <p:nvSpPr>
          <p:cNvPr id="29" name="TextBox 29"/>
          <p:cNvSpPr txBox="1"/>
          <p:nvPr/>
        </p:nvSpPr>
        <p:spPr>
          <a:xfrm>
            <a:off x="8547919" y="4664756"/>
            <a:ext cx="3644081" cy="971420"/>
          </a:xfrm>
          <a:prstGeom prst="rect">
            <a:avLst/>
          </a:prstGeom>
        </p:spPr>
        <p:txBody>
          <a:bodyPr lIns="0" tIns="0" rIns="0" bIns="0" rtlCol="0" anchor="t">
            <a:spAutoFit/>
          </a:bodyPr>
          <a:lstStyle/>
          <a:p>
            <a:pPr algn="ctr">
              <a:lnSpc>
                <a:spcPts val="2613"/>
              </a:lnSpc>
            </a:pPr>
            <a:r>
              <a:rPr lang="en-US" sz="1866">
                <a:solidFill>
                  <a:srgbClr val="000000"/>
                </a:solidFill>
                <a:latin typeface="Canva Sans 1"/>
              </a:rPr>
              <a:t>The VPT’s age range - </a:t>
            </a:r>
          </a:p>
          <a:p>
            <a:pPr algn="ctr">
              <a:lnSpc>
                <a:spcPts val="2613"/>
              </a:lnSpc>
            </a:pPr>
            <a:r>
              <a:rPr lang="en-US" sz="1866">
                <a:solidFill>
                  <a:srgbClr val="000000"/>
                </a:solidFill>
                <a:latin typeface="Canva Sans 1"/>
              </a:rPr>
              <a:t>Youngest 1yrs  and </a:t>
            </a:r>
          </a:p>
          <a:p>
            <a:pPr algn="ctr">
              <a:lnSpc>
                <a:spcPts val="2613"/>
              </a:lnSpc>
              <a:spcBef>
                <a:spcPct val="0"/>
              </a:spcBef>
            </a:pPr>
            <a:r>
              <a:rPr lang="en-US" sz="1866">
                <a:solidFill>
                  <a:srgbClr val="000000"/>
                </a:solidFill>
                <a:latin typeface="Canva Sans 1"/>
              </a:rPr>
              <a:t>the oldest has been 88yrs</a:t>
            </a:r>
          </a:p>
        </p:txBody>
      </p:sp>
      <p:sp>
        <p:nvSpPr>
          <p:cNvPr id="30" name="TextBox 30"/>
          <p:cNvSpPr txBox="1"/>
          <p:nvPr/>
        </p:nvSpPr>
        <p:spPr>
          <a:xfrm>
            <a:off x="917968" y="2074969"/>
            <a:ext cx="2549955" cy="686726"/>
          </a:xfrm>
          <a:prstGeom prst="rect">
            <a:avLst/>
          </a:prstGeom>
        </p:spPr>
        <p:txBody>
          <a:bodyPr lIns="0" tIns="0" rIns="0" bIns="0" rtlCol="0" anchor="t">
            <a:spAutoFit/>
          </a:bodyPr>
          <a:lstStyle/>
          <a:p>
            <a:pPr algn="ctr">
              <a:lnSpc>
                <a:spcPts val="2799"/>
              </a:lnSpc>
            </a:pPr>
            <a:r>
              <a:rPr lang="en-US" sz="1999">
                <a:solidFill>
                  <a:srgbClr val="000000"/>
                </a:solidFill>
                <a:latin typeface="Canva Sans 1"/>
              </a:rPr>
              <a:t>43% of VPT referrals </a:t>
            </a:r>
          </a:p>
          <a:p>
            <a:pPr algn="ctr">
              <a:lnSpc>
                <a:spcPts val="2799"/>
              </a:lnSpc>
              <a:spcBef>
                <a:spcPct val="0"/>
              </a:spcBef>
            </a:pPr>
            <a:r>
              <a:rPr lang="en-US" sz="1999">
                <a:solidFill>
                  <a:srgbClr val="000000"/>
                </a:solidFill>
                <a:latin typeface="Canva Sans 1"/>
              </a:rPr>
              <a:t>are under 25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087274" y="376602"/>
            <a:ext cx="837853" cy="792065"/>
            <a:chOff x="0" y="0"/>
            <a:chExt cx="1675706" cy="1584129"/>
          </a:xfrm>
        </p:grpSpPr>
        <p:grpSp>
          <p:nvGrpSpPr>
            <p:cNvPr id="3" name="Group 3"/>
            <p:cNvGrpSpPr/>
            <p:nvPr/>
          </p:nvGrpSpPr>
          <p:grpSpPr>
            <a:xfrm>
              <a:off x="0" y="0"/>
              <a:ext cx="1675706" cy="1236793"/>
              <a:chOff x="0" y="0"/>
              <a:chExt cx="2593091" cy="1913890"/>
            </a:xfrm>
          </p:grpSpPr>
          <p:sp>
            <p:nvSpPr>
              <p:cNvPr id="4" name="Freeform 4"/>
              <p:cNvSpPr/>
              <p:nvPr/>
            </p:nvSpPr>
            <p:spPr>
              <a:xfrm>
                <a:off x="0" y="0"/>
                <a:ext cx="2593091" cy="1913890"/>
              </a:xfrm>
              <a:custGeom>
                <a:avLst/>
                <a:gdLst/>
                <a:ahLst/>
                <a:cxnLst/>
                <a:rect l="l" t="t" r="r" b="b"/>
                <a:pathLst>
                  <a:path w="2593091" h="1913890">
                    <a:moveTo>
                      <a:pt x="2468631" y="1913890"/>
                    </a:moveTo>
                    <a:lnTo>
                      <a:pt x="124460" y="1913890"/>
                    </a:lnTo>
                    <a:cubicBezTo>
                      <a:pt x="55880" y="1913890"/>
                      <a:pt x="0" y="1858010"/>
                      <a:pt x="0" y="1789430"/>
                    </a:cubicBezTo>
                    <a:lnTo>
                      <a:pt x="0" y="124460"/>
                    </a:lnTo>
                    <a:cubicBezTo>
                      <a:pt x="0" y="55880"/>
                      <a:pt x="55880" y="0"/>
                      <a:pt x="124460" y="0"/>
                    </a:cubicBezTo>
                    <a:lnTo>
                      <a:pt x="2468631" y="0"/>
                    </a:lnTo>
                    <a:cubicBezTo>
                      <a:pt x="2537211" y="0"/>
                      <a:pt x="2593091" y="55880"/>
                      <a:pt x="2593091" y="124460"/>
                    </a:cubicBezTo>
                    <a:lnTo>
                      <a:pt x="2593091" y="1789430"/>
                    </a:lnTo>
                    <a:cubicBezTo>
                      <a:pt x="2593091" y="1858010"/>
                      <a:pt x="2537211" y="1913890"/>
                      <a:pt x="2468631" y="1913890"/>
                    </a:cubicBezTo>
                    <a:close/>
                  </a:path>
                </a:pathLst>
              </a:custGeom>
              <a:solidFill>
                <a:srgbClr val="38B6FF"/>
              </a:solidFill>
            </p:spPr>
          </p:sp>
        </p:grpSp>
        <p:sp>
          <p:nvSpPr>
            <p:cNvPr id="5" name="TextBox 5"/>
            <p:cNvSpPr txBox="1"/>
            <p:nvPr/>
          </p:nvSpPr>
          <p:spPr>
            <a:xfrm>
              <a:off x="195534" y="301728"/>
              <a:ext cx="1284640" cy="1282401"/>
            </a:xfrm>
            <a:prstGeom prst="rect">
              <a:avLst/>
            </a:prstGeom>
          </p:spPr>
          <p:txBody>
            <a:bodyPr lIns="0" tIns="0" rIns="0" bIns="0" rtlCol="0" anchor="t">
              <a:spAutoFit/>
            </a:bodyPr>
            <a:lstStyle/>
            <a:p>
              <a:pPr algn="ctr">
                <a:lnSpc>
                  <a:spcPts val="2515"/>
                </a:lnSpc>
              </a:pPr>
              <a:r>
                <a:rPr lang="en-US" sz="2515" spc="125">
                  <a:solidFill>
                    <a:srgbClr val="FFFFFF"/>
                  </a:solidFill>
                  <a:latin typeface="Barlow Bold"/>
                </a:rPr>
                <a:t>VPT</a:t>
              </a:r>
            </a:p>
          </p:txBody>
        </p:sp>
      </p:grpSp>
      <p:sp>
        <p:nvSpPr>
          <p:cNvPr id="6" name="TextBox 6"/>
          <p:cNvSpPr txBox="1"/>
          <p:nvPr/>
        </p:nvSpPr>
        <p:spPr>
          <a:xfrm>
            <a:off x="4636014" y="1823043"/>
            <a:ext cx="8691237" cy="1206549"/>
          </a:xfrm>
          <a:prstGeom prst="rect">
            <a:avLst/>
          </a:prstGeom>
        </p:spPr>
        <p:txBody>
          <a:bodyPr lIns="0" tIns="0" rIns="0" bIns="0" rtlCol="0" anchor="t">
            <a:spAutoFit/>
          </a:bodyPr>
          <a:lstStyle/>
          <a:p>
            <a:pPr marL="316668" lvl="1" indent="-158335">
              <a:lnSpc>
                <a:spcPts val="3314"/>
              </a:lnSpc>
              <a:buFont typeface="Arial"/>
              <a:buChar char="•"/>
            </a:pPr>
            <a:r>
              <a:rPr lang="en-US" sz="1466">
                <a:solidFill>
                  <a:srgbClr val="000000"/>
                </a:solidFill>
                <a:latin typeface="Canva Sans 1"/>
              </a:rPr>
              <a:t>Safeguard CYP’s and build a trusting relationship </a:t>
            </a:r>
          </a:p>
          <a:p>
            <a:pPr marL="316668" lvl="1" indent="-158335">
              <a:lnSpc>
                <a:spcPts val="3314"/>
              </a:lnSpc>
              <a:buFont typeface="Arial"/>
              <a:buChar char="•"/>
            </a:pPr>
            <a:r>
              <a:rPr lang="en-US" sz="1466">
                <a:solidFill>
                  <a:srgbClr val="000000"/>
                </a:solidFill>
                <a:latin typeface="Canva Sans 1"/>
              </a:rPr>
              <a:t>Support CYP’s to appointments (e.g. Hospital, Court, YJP, Housing)</a:t>
            </a:r>
          </a:p>
          <a:p>
            <a:pPr marL="316668" lvl="1" indent="-158335">
              <a:lnSpc>
                <a:spcPts val="3314"/>
              </a:lnSpc>
              <a:buFont typeface="Arial"/>
              <a:buChar char="•"/>
            </a:pPr>
            <a:r>
              <a:rPr lang="en-US" sz="1466">
                <a:solidFill>
                  <a:srgbClr val="000000"/>
                </a:solidFill>
                <a:latin typeface="Canva Sans 1"/>
              </a:rPr>
              <a:t>Advocate for the CYP. Ensure their voice is heard. </a:t>
            </a:r>
          </a:p>
        </p:txBody>
      </p:sp>
      <p:sp>
        <p:nvSpPr>
          <p:cNvPr id="7" name="Freeform 7"/>
          <p:cNvSpPr/>
          <p:nvPr/>
        </p:nvSpPr>
        <p:spPr>
          <a:xfrm flipV="1">
            <a:off x="-2025596" y="-997406"/>
            <a:ext cx="6605107" cy="5511919"/>
          </a:xfrm>
          <a:custGeom>
            <a:avLst/>
            <a:gdLst/>
            <a:ahLst/>
            <a:cxnLst/>
            <a:rect l="l" t="t" r="r" b="b"/>
            <a:pathLst>
              <a:path w="9907661" h="8267878">
                <a:moveTo>
                  <a:pt x="0" y="8267878"/>
                </a:moveTo>
                <a:lnTo>
                  <a:pt x="9907661" y="8267878"/>
                </a:lnTo>
                <a:lnTo>
                  <a:pt x="9907661" y="0"/>
                </a:lnTo>
                <a:lnTo>
                  <a:pt x="0" y="0"/>
                </a:lnTo>
                <a:lnTo>
                  <a:pt x="0" y="8267878"/>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8" name="Group 8"/>
          <p:cNvGrpSpPr/>
          <p:nvPr/>
        </p:nvGrpSpPr>
        <p:grpSpPr>
          <a:xfrm>
            <a:off x="0" y="6143198"/>
            <a:ext cx="12192000" cy="704850"/>
            <a:chOff x="0" y="0"/>
            <a:chExt cx="4816593" cy="278459"/>
          </a:xfrm>
        </p:grpSpPr>
        <p:sp>
          <p:nvSpPr>
            <p:cNvPr id="9" name="Freeform 9"/>
            <p:cNvSpPr/>
            <p:nvPr/>
          </p:nvSpPr>
          <p:spPr>
            <a:xfrm>
              <a:off x="0" y="0"/>
              <a:ext cx="4816592" cy="278459"/>
            </a:xfrm>
            <a:custGeom>
              <a:avLst/>
              <a:gdLst/>
              <a:ahLst/>
              <a:cxnLst/>
              <a:rect l="l" t="t" r="r" b="b"/>
              <a:pathLst>
                <a:path w="4816592" h="278459">
                  <a:moveTo>
                    <a:pt x="0" y="0"/>
                  </a:moveTo>
                  <a:lnTo>
                    <a:pt x="4816592" y="0"/>
                  </a:lnTo>
                  <a:lnTo>
                    <a:pt x="4816592" y="278459"/>
                  </a:lnTo>
                  <a:lnTo>
                    <a:pt x="0" y="278459"/>
                  </a:lnTo>
                  <a:close/>
                </a:path>
              </a:pathLst>
            </a:custGeom>
            <a:solidFill>
              <a:srgbClr val="38B6FF"/>
            </a:solidFill>
          </p:spPr>
        </p:sp>
        <p:sp>
          <p:nvSpPr>
            <p:cNvPr id="10" name="TextBox 10"/>
            <p:cNvSpPr txBox="1"/>
            <p:nvPr/>
          </p:nvSpPr>
          <p:spPr>
            <a:xfrm>
              <a:off x="0" y="-38100"/>
              <a:ext cx="4816593" cy="316559"/>
            </a:xfrm>
            <a:prstGeom prst="rect">
              <a:avLst/>
            </a:prstGeom>
          </p:spPr>
          <p:txBody>
            <a:bodyPr lIns="33867" tIns="33867" rIns="33867" bIns="33867" rtlCol="0" anchor="ctr"/>
            <a:lstStyle/>
            <a:p>
              <a:pPr algn="ctr">
                <a:lnSpc>
                  <a:spcPts val="2053"/>
                </a:lnSpc>
              </a:pPr>
              <a:endParaRPr sz="1200"/>
            </a:p>
          </p:txBody>
        </p:sp>
      </p:grpSp>
      <p:sp>
        <p:nvSpPr>
          <p:cNvPr id="11" name="TextBox 11"/>
          <p:cNvSpPr txBox="1"/>
          <p:nvPr/>
        </p:nvSpPr>
        <p:spPr>
          <a:xfrm>
            <a:off x="4636015" y="285493"/>
            <a:ext cx="6339071" cy="1513235"/>
          </a:xfrm>
          <a:prstGeom prst="rect">
            <a:avLst/>
          </a:prstGeom>
        </p:spPr>
        <p:txBody>
          <a:bodyPr lIns="0" tIns="0" rIns="0" bIns="0" rtlCol="0" anchor="t">
            <a:spAutoFit/>
          </a:bodyPr>
          <a:lstStyle/>
          <a:p>
            <a:pPr algn="r">
              <a:lnSpc>
                <a:spcPts val="5866"/>
              </a:lnSpc>
            </a:pPr>
            <a:r>
              <a:rPr lang="en-US" sz="5866">
                <a:solidFill>
                  <a:srgbClr val="141414"/>
                </a:solidFill>
                <a:latin typeface="Barlow Bold Bold"/>
              </a:rPr>
              <a:t>ACTION FOR </a:t>
            </a:r>
          </a:p>
          <a:p>
            <a:pPr algn="r">
              <a:lnSpc>
                <a:spcPts val="5866"/>
              </a:lnSpc>
              <a:spcBef>
                <a:spcPct val="0"/>
              </a:spcBef>
            </a:pPr>
            <a:r>
              <a:rPr lang="en-US" sz="5866">
                <a:solidFill>
                  <a:srgbClr val="141414"/>
                </a:solidFill>
                <a:latin typeface="Barlow Bold Bold"/>
              </a:rPr>
              <a:t>CHILDREN</a:t>
            </a:r>
          </a:p>
        </p:txBody>
      </p:sp>
      <p:sp>
        <p:nvSpPr>
          <p:cNvPr id="12" name="TextBox 12"/>
          <p:cNvSpPr txBox="1"/>
          <p:nvPr/>
        </p:nvSpPr>
        <p:spPr>
          <a:xfrm>
            <a:off x="563326" y="6015140"/>
            <a:ext cx="11283799" cy="779509"/>
          </a:xfrm>
          <a:prstGeom prst="rect">
            <a:avLst/>
          </a:prstGeom>
        </p:spPr>
        <p:txBody>
          <a:bodyPr lIns="0" tIns="0" rIns="0" bIns="0" rtlCol="0" anchor="t">
            <a:spAutoFit/>
          </a:bodyPr>
          <a:lstStyle/>
          <a:p>
            <a:pPr algn="ctr">
              <a:lnSpc>
                <a:spcPts val="3334"/>
              </a:lnSpc>
              <a:spcBef>
                <a:spcPct val="0"/>
              </a:spcBef>
            </a:pPr>
            <a:r>
              <a:rPr lang="en-US" sz="1333" spc="63" dirty="0">
                <a:solidFill>
                  <a:srgbClr val="000000"/>
                </a:solidFill>
                <a:latin typeface="Canva Sans 1 Bold"/>
              </a:rPr>
              <a:t>The VPT have referred over 114 CYP to Action for Children since the partnership began. </a:t>
            </a:r>
          </a:p>
          <a:p>
            <a:pPr algn="ctr">
              <a:lnSpc>
                <a:spcPts val="3334"/>
              </a:lnSpc>
              <a:spcBef>
                <a:spcPct val="0"/>
              </a:spcBef>
            </a:pPr>
            <a:r>
              <a:rPr lang="en-US" sz="1333" spc="63" dirty="0">
                <a:solidFill>
                  <a:srgbClr val="000000"/>
                </a:solidFill>
                <a:latin typeface="Canva Sans 1 Bold"/>
              </a:rPr>
              <a:t>As a result of this support, the VPT could offer additional support to 3500 (1500 CYP) patients attending A&amp;E. </a:t>
            </a:r>
          </a:p>
        </p:txBody>
      </p:sp>
      <p:sp>
        <p:nvSpPr>
          <p:cNvPr id="13" name="TextBox 13"/>
          <p:cNvSpPr txBox="1"/>
          <p:nvPr/>
        </p:nvSpPr>
        <p:spPr>
          <a:xfrm>
            <a:off x="1161689" y="4330363"/>
            <a:ext cx="10087074" cy="1347677"/>
          </a:xfrm>
          <a:prstGeom prst="rect">
            <a:avLst/>
          </a:prstGeom>
        </p:spPr>
        <p:txBody>
          <a:bodyPr lIns="0" tIns="0" rIns="0" bIns="0" rtlCol="0" anchor="t">
            <a:spAutoFit/>
          </a:bodyPr>
          <a:lstStyle/>
          <a:p>
            <a:pPr marL="316671" lvl="1" indent="-158335">
              <a:lnSpc>
                <a:spcPts val="3667"/>
              </a:lnSpc>
              <a:buFont typeface="Arial"/>
              <a:buChar char="•"/>
            </a:pPr>
            <a:r>
              <a:rPr lang="en-US" sz="1467">
                <a:solidFill>
                  <a:srgbClr val="000000"/>
                </a:solidFill>
                <a:latin typeface="Canva Sans 1"/>
              </a:rPr>
              <a:t>Act as the bridge into services . Help build relationships with other professionals </a:t>
            </a:r>
          </a:p>
          <a:p>
            <a:pPr marL="316671" lvl="1" indent="-158335">
              <a:lnSpc>
                <a:spcPts val="3667"/>
              </a:lnSpc>
              <a:buFont typeface="Arial"/>
              <a:buChar char="•"/>
            </a:pPr>
            <a:r>
              <a:rPr lang="en-US" sz="1467">
                <a:solidFill>
                  <a:srgbClr val="000000"/>
                </a:solidFill>
                <a:latin typeface="Canva Sans 1"/>
              </a:rPr>
              <a:t>Provide lead case/care planning management, including undertaking assessing, reviewing and managing risks </a:t>
            </a:r>
          </a:p>
          <a:p>
            <a:pPr marL="316671" lvl="1" indent="-158335">
              <a:lnSpc>
                <a:spcPts val="3667"/>
              </a:lnSpc>
              <a:buFont typeface="Arial"/>
              <a:buChar char="•"/>
            </a:pPr>
            <a:r>
              <a:rPr lang="en-US" sz="1467">
                <a:solidFill>
                  <a:srgbClr val="000000"/>
                </a:solidFill>
                <a:latin typeface="Canva Sans 1"/>
              </a:rPr>
              <a:t>Deliver specialist interventions with CYP &amp; families on a 1:1/2:1 basis, group or community.</a:t>
            </a:r>
          </a:p>
        </p:txBody>
      </p:sp>
      <p:sp>
        <p:nvSpPr>
          <p:cNvPr id="14" name="TextBox 14"/>
          <p:cNvSpPr txBox="1"/>
          <p:nvPr/>
        </p:nvSpPr>
        <p:spPr>
          <a:xfrm>
            <a:off x="3376950" y="3251200"/>
            <a:ext cx="6721673" cy="873124"/>
          </a:xfrm>
          <a:prstGeom prst="rect">
            <a:avLst/>
          </a:prstGeom>
        </p:spPr>
        <p:txBody>
          <a:bodyPr lIns="0" tIns="0" rIns="0" bIns="0" rtlCol="0" anchor="t">
            <a:spAutoFit/>
          </a:bodyPr>
          <a:lstStyle/>
          <a:p>
            <a:pPr marL="316668" lvl="1" indent="-158335">
              <a:lnSpc>
                <a:spcPts val="3666"/>
              </a:lnSpc>
              <a:buFont typeface="Arial"/>
              <a:buChar char="•"/>
            </a:pPr>
            <a:r>
              <a:rPr lang="en-US" sz="1466">
                <a:solidFill>
                  <a:srgbClr val="000000"/>
                </a:solidFill>
                <a:latin typeface="Canva Sans 1"/>
              </a:rPr>
              <a:t>Act as appropriate adult when a young person is in custody (if required)</a:t>
            </a:r>
          </a:p>
          <a:p>
            <a:pPr marL="316668" lvl="1" indent="-158335">
              <a:lnSpc>
                <a:spcPts val="3666"/>
              </a:lnSpc>
              <a:buFont typeface="Arial"/>
              <a:buChar char="•"/>
            </a:pPr>
            <a:r>
              <a:rPr lang="en-US" sz="1466">
                <a:solidFill>
                  <a:srgbClr val="000000"/>
                </a:solidFill>
                <a:latin typeface="Canva Sans 1"/>
              </a:rPr>
              <a:t>Assess  needs and make a plan of action/goals with to the CYP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06763" y="396444"/>
            <a:ext cx="4407855" cy="1513235"/>
          </a:xfrm>
          <a:prstGeom prst="rect">
            <a:avLst/>
          </a:prstGeom>
        </p:spPr>
        <p:txBody>
          <a:bodyPr lIns="0" tIns="0" rIns="0" bIns="0" rtlCol="0" anchor="t">
            <a:spAutoFit/>
          </a:bodyPr>
          <a:lstStyle/>
          <a:p>
            <a:pPr>
              <a:lnSpc>
                <a:spcPts val="5867"/>
              </a:lnSpc>
              <a:spcBef>
                <a:spcPct val="0"/>
              </a:spcBef>
            </a:pPr>
            <a:r>
              <a:rPr lang="en-US" sz="5867">
                <a:solidFill>
                  <a:srgbClr val="141414"/>
                </a:solidFill>
                <a:latin typeface="Barlow Bold Bold"/>
              </a:rPr>
              <a:t>CASE STUDY</a:t>
            </a:r>
          </a:p>
        </p:txBody>
      </p:sp>
      <p:sp>
        <p:nvSpPr>
          <p:cNvPr id="3" name="Freeform 3"/>
          <p:cNvSpPr/>
          <p:nvPr/>
        </p:nvSpPr>
        <p:spPr>
          <a:xfrm rot="2298052">
            <a:off x="-1625150" y="3584483"/>
            <a:ext cx="8495907" cy="3554566"/>
          </a:xfrm>
          <a:custGeom>
            <a:avLst/>
            <a:gdLst/>
            <a:ahLst/>
            <a:cxnLst/>
            <a:rect l="l" t="t" r="r" b="b"/>
            <a:pathLst>
              <a:path w="15371928" h="5905509">
                <a:moveTo>
                  <a:pt x="0" y="0"/>
                </a:moveTo>
                <a:lnTo>
                  <a:pt x="15371928" y="0"/>
                </a:lnTo>
                <a:lnTo>
                  <a:pt x="15371928" y="5905509"/>
                </a:lnTo>
                <a:lnTo>
                  <a:pt x="0" y="590550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4" name="Group 4"/>
          <p:cNvGrpSpPr/>
          <p:nvPr/>
        </p:nvGrpSpPr>
        <p:grpSpPr>
          <a:xfrm>
            <a:off x="266874" y="424140"/>
            <a:ext cx="837853" cy="792065"/>
            <a:chOff x="0" y="0"/>
            <a:chExt cx="1675706" cy="1584129"/>
          </a:xfrm>
        </p:grpSpPr>
        <p:grpSp>
          <p:nvGrpSpPr>
            <p:cNvPr id="5" name="Group 5"/>
            <p:cNvGrpSpPr/>
            <p:nvPr/>
          </p:nvGrpSpPr>
          <p:grpSpPr>
            <a:xfrm>
              <a:off x="0" y="0"/>
              <a:ext cx="1675706" cy="1236793"/>
              <a:chOff x="0" y="0"/>
              <a:chExt cx="2593091" cy="1913890"/>
            </a:xfrm>
          </p:grpSpPr>
          <p:sp>
            <p:nvSpPr>
              <p:cNvPr id="6" name="Freeform 6"/>
              <p:cNvSpPr/>
              <p:nvPr/>
            </p:nvSpPr>
            <p:spPr>
              <a:xfrm>
                <a:off x="0" y="0"/>
                <a:ext cx="2593091" cy="1913890"/>
              </a:xfrm>
              <a:custGeom>
                <a:avLst/>
                <a:gdLst/>
                <a:ahLst/>
                <a:cxnLst/>
                <a:rect l="l" t="t" r="r" b="b"/>
                <a:pathLst>
                  <a:path w="2593091" h="1913890">
                    <a:moveTo>
                      <a:pt x="2468631" y="1913890"/>
                    </a:moveTo>
                    <a:lnTo>
                      <a:pt x="124460" y="1913890"/>
                    </a:lnTo>
                    <a:cubicBezTo>
                      <a:pt x="55880" y="1913890"/>
                      <a:pt x="0" y="1858010"/>
                      <a:pt x="0" y="1789430"/>
                    </a:cubicBezTo>
                    <a:lnTo>
                      <a:pt x="0" y="124460"/>
                    </a:lnTo>
                    <a:cubicBezTo>
                      <a:pt x="0" y="55880"/>
                      <a:pt x="55880" y="0"/>
                      <a:pt x="124460" y="0"/>
                    </a:cubicBezTo>
                    <a:lnTo>
                      <a:pt x="2468631" y="0"/>
                    </a:lnTo>
                    <a:cubicBezTo>
                      <a:pt x="2537211" y="0"/>
                      <a:pt x="2593091" y="55880"/>
                      <a:pt x="2593091" y="124460"/>
                    </a:cubicBezTo>
                    <a:lnTo>
                      <a:pt x="2593091" y="1789430"/>
                    </a:lnTo>
                    <a:cubicBezTo>
                      <a:pt x="2593091" y="1858010"/>
                      <a:pt x="2537211" y="1913890"/>
                      <a:pt x="2468631" y="1913890"/>
                    </a:cubicBezTo>
                    <a:close/>
                  </a:path>
                </a:pathLst>
              </a:custGeom>
              <a:solidFill>
                <a:srgbClr val="38B6FF"/>
              </a:solidFill>
            </p:spPr>
          </p:sp>
        </p:grpSp>
        <p:sp>
          <p:nvSpPr>
            <p:cNvPr id="7" name="TextBox 7"/>
            <p:cNvSpPr txBox="1"/>
            <p:nvPr/>
          </p:nvSpPr>
          <p:spPr>
            <a:xfrm>
              <a:off x="195534" y="301728"/>
              <a:ext cx="1284640" cy="1282401"/>
            </a:xfrm>
            <a:prstGeom prst="rect">
              <a:avLst/>
            </a:prstGeom>
          </p:spPr>
          <p:txBody>
            <a:bodyPr lIns="0" tIns="0" rIns="0" bIns="0" rtlCol="0" anchor="t">
              <a:spAutoFit/>
            </a:bodyPr>
            <a:lstStyle/>
            <a:p>
              <a:pPr algn="ctr">
                <a:lnSpc>
                  <a:spcPts val="2515"/>
                </a:lnSpc>
              </a:pPr>
              <a:r>
                <a:rPr lang="en-US" sz="2515" spc="125">
                  <a:solidFill>
                    <a:srgbClr val="FFFFFF"/>
                  </a:solidFill>
                  <a:latin typeface="Barlow Bold"/>
                </a:rPr>
                <a:t>VPT</a:t>
              </a:r>
            </a:p>
          </p:txBody>
        </p:sp>
      </p:grpSp>
      <p:sp>
        <p:nvSpPr>
          <p:cNvPr id="8" name="Freeform 8"/>
          <p:cNvSpPr/>
          <p:nvPr/>
        </p:nvSpPr>
        <p:spPr>
          <a:xfrm>
            <a:off x="6748215" y="249291"/>
            <a:ext cx="1501040" cy="1501040"/>
          </a:xfrm>
          <a:custGeom>
            <a:avLst/>
            <a:gdLst/>
            <a:ahLst/>
            <a:cxnLst/>
            <a:rect l="l" t="t" r="r" b="b"/>
            <a:pathLst>
              <a:path w="2251560" h="2251560">
                <a:moveTo>
                  <a:pt x="0" y="0"/>
                </a:moveTo>
                <a:lnTo>
                  <a:pt x="2251560" y="0"/>
                </a:lnTo>
                <a:lnTo>
                  <a:pt x="2251560" y="2251560"/>
                </a:lnTo>
                <a:lnTo>
                  <a:pt x="0" y="22515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6366153" y="1705881"/>
            <a:ext cx="2265164" cy="373885"/>
          </a:xfrm>
          <a:prstGeom prst="rect">
            <a:avLst/>
          </a:prstGeom>
        </p:spPr>
        <p:txBody>
          <a:bodyPr lIns="0" tIns="0" rIns="0" bIns="0" rtlCol="0" anchor="t">
            <a:spAutoFit/>
          </a:bodyPr>
          <a:lstStyle/>
          <a:p>
            <a:pPr algn="ctr">
              <a:lnSpc>
                <a:spcPts val="3173"/>
              </a:lnSpc>
            </a:pPr>
            <a:r>
              <a:rPr lang="en-US" sz="2266">
                <a:solidFill>
                  <a:srgbClr val="000000"/>
                </a:solidFill>
                <a:latin typeface="Canva Sans 1"/>
              </a:rPr>
              <a:t>18 year old Male</a:t>
            </a:r>
          </a:p>
        </p:txBody>
      </p:sp>
      <p:sp>
        <p:nvSpPr>
          <p:cNvPr id="10" name="TextBox 10"/>
          <p:cNvSpPr txBox="1"/>
          <p:nvPr/>
        </p:nvSpPr>
        <p:spPr>
          <a:xfrm>
            <a:off x="1581747" y="2672399"/>
            <a:ext cx="10353677" cy="682879"/>
          </a:xfrm>
          <a:prstGeom prst="rect">
            <a:avLst/>
          </a:prstGeom>
        </p:spPr>
        <p:txBody>
          <a:bodyPr lIns="0" tIns="0" rIns="0" bIns="0" rtlCol="0" anchor="t">
            <a:spAutoFit/>
          </a:bodyPr>
          <a:lstStyle/>
          <a:p>
            <a:pPr marL="403032" lvl="1" indent="-201516">
              <a:lnSpc>
                <a:spcPts val="2799"/>
              </a:lnSpc>
              <a:buFont typeface="Arial"/>
              <a:buChar char="•"/>
            </a:pPr>
            <a:r>
              <a:rPr lang="en-US" sz="1866" dirty="0">
                <a:solidFill>
                  <a:srgbClr val="000000"/>
                </a:solidFill>
                <a:latin typeface="Canva Sans 1"/>
              </a:rPr>
              <a:t>VPT contact - Fractured Jaw requiring surgery - Disclosed he’d been assaulted as he didn’t want to ‘drug run’ anymore. </a:t>
            </a:r>
          </a:p>
        </p:txBody>
      </p:sp>
      <p:sp>
        <p:nvSpPr>
          <p:cNvPr id="11" name="TextBox 11"/>
          <p:cNvSpPr txBox="1"/>
          <p:nvPr/>
        </p:nvSpPr>
        <p:spPr>
          <a:xfrm>
            <a:off x="6322784" y="2080744"/>
            <a:ext cx="2351901" cy="304571"/>
          </a:xfrm>
          <a:prstGeom prst="rect">
            <a:avLst/>
          </a:prstGeom>
        </p:spPr>
        <p:txBody>
          <a:bodyPr wrap="square" lIns="0" tIns="0" rIns="0" bIns="0" rtlCol="0" anchor="t">
            <a:spAutoFit/>
          </a:bodyPr>
          <a:lstStyle/>
          <a:p>
            <a:pPr algn="ctr">
              <a:lnSpc>
                <a:spcPts val="2613"/>
              </a:lnSpc>
            </a:pPr>
            <a:r>
              <a:rPr lang="en-US" sz="1866" dirty="0">
                <a:solidFill>
                  <a:srgbClr val="000000"/>
                </a:solidFill>
                <a:latin typeface="Canva Sans 1"/>
              </a:rPr>
              <a:t>Learning Difficulties</a:t>
            </a:r>
          </a:p>
        </p:txBody>
      </p:sp>
      <p:sp>
        <p:nvSpPr>
          <p:cNvPr id="12" name="TextBox 12"/>
          <p:cNvSpPr txBox="1"/>
          <p:nvPr/>
        </p:nvSpPr>
        <p:spPr>
          <a:xfrm>
            <a:off x="3149600" y="3621347"/>
            <a:ext cx="8277497" cy="304571"/>
          </a:xfrm>
          <a:prstGeom prst="rect">
            <a:avLst/>
          </a:prstGeom>
        </p:spPr>
        <p:txBody>
          <a:bodyPr wrap="square" lIns="0" tIns="0" rIns="0" bIns="0" rtlCol="0" anchor="t">
            <a:spAutoFit/>
          </a:bodyPr>
          <a:lstStyle/>
          <a:p>
            <a:pPr marL="403033" lvl="1" indent="-201517" algn="ctr">
              <a:lnSpc>
                <a:spcPts val="2613"/>
              </a:lnSpc>
              <a:buFont typeface="Arial"/>
              <a:buChar char="•"/>
            </a:pPr>
            <a:r>
              <a:rPr lang="en-US" sz="1866" dirty="0">
                <a:solidFill>
                  <a:srgbClr val="000000"/>
                </a:solidFill>
                <a:latin typeface="Canva Sans 1"/>
              </a:rPr>
              <a:t>Previously been discussed in NRM and Human Trafficking MARAC.</a:t>
            </a:r>
          </a:p>
        </p:txBody>
      </p:sp>
      <p:sp>
        <p:nvSpPr>
          <p:cNvPr id="13" name="TextBox 13"/>
          <p:cNvSpPr txBox="1"/>
          <p:nvPr/>
        </p:nvSpPr>
        <p:spPr>
          <a:xfrm>
            <a:off x="4470400" y="4359707"/>
            <a:ext cx="7275513" cy="304571"/>
          </a:xfrm>
          <a:prstGeom prst="rect">
            <a:avLst/>
          </a:prstGeom>
        </p:spPr>
        <p:txBody>
          <a:bodyPr wrap="square" lIns="0" tIns="0" rIns="0" bIns="0" rtlCol="0" anchor="t">
            <a:spAutoFit/>
          </a:bodyPr>
          <a:lstStyle/>
          <a:p>
            <a:pPr marL="403033" lvl="1" indent="-201517" algn="ctr">
              <a:lnSpc>
                <a:spcPts val="2613"/>
              </a:lnSpc>
              <a:buFont typeface="Arial"/>
              <a:buChar char="•"/>
            </a:pPr>
            <a:r>
              <a:rPr lang="en-US" sz="1866" dirty="0">
                <a:solidFill>
                  <a:srgbClr val="000000"/>
                </a:solidFill>
                <a:latin typeface="Canva Sans 1"/>
              </a:rPr>
              <a:t>Victim of multiple assaults, including threats with firearms</a:t>
            </a:r>
          </a:p>
        </p:txBody>
      </p:sp>
      <p:sp>
        <p:nvSpPr>
          <p:cNvPr id="14" name="TextBox 14"/>
          <p:cNvSpPr txBox="1"/>
          <p:nvPr/>
        </p:nvSpPr>
        <p:spPr>
          <a:xfrm>
            <a:off x="6505548" y="5541460"/>
            <a:ext cx="4933502" cy="304571"/>
          </a:xfrm>
          <a:prstGeom prst="rect">
            <a:avLst/>
          </a:prstGeom>
        </p:spPr>
        <p:txBody>
          <a:bodyPr wrap="square" lIns="0" tIns="0" rIns="0" bIns="0" rtlCol="0" anchor="t">
            <a:spAutoFit/>
          </a:bodyPr>
          <a:lstStyle/>
          <a:p>
            <a:pPr marL="403033" lvl="1" indent="-201517" algn="ctr">
              <a:lnSpc>
                <a:spcPts val="2613"/>
              </a:lnSpc>
              <a:buFont typeface="Arial"/>
              <a:buChar char="•"/>
            </a:pPr>
            <a:r>
              <a:rPr lang="en-US" sz="1866" dirty="0">
                <a:solidFill>
                  <a:srgbClr val="000000"/>
                </a:solidFill>
                <a:latin typeface="Canva Sans 1"/>
              </a:rPr>
              <a:t>AFC work 2:1 due to risk posed to YP</a:t>
            </a:r>
          </a:p>
        </p:txBody>
      </p:sp>
      <p:sp>
        <p:nvSpPr>
          <p:cNvPr id="15" name="TextBox 15"/>
          <p:cNvSpPr txBox="1"/>
          <p:nvPr/>
        </p:nvSpPr>
        <p:spPr>
          <a:xfrm>
            <a:off x="5238431" y="4950583"/>
            <a:ext cx="6785772" cy="304571"/>
          </a:xfrm>
          <a:prstGeom prst="rect">
            <a:avLst/>
          </a:prstGeom>
        </p:spPr>
        <p:txBody>
          <a:bodyPr wrap="square" lIns="0" tIns="0" rIns="0" bIns="0" rtlCol="0" anchor="t">
            <a:spAutoFit/>
          </a:bodyPr>
          <a:lstStyle/>
          <a:p>
            <a:pPr marL="403033" lvl="1" indent="-201517" algn="ctr">
              <a:lnSpc>
                <a:spcPts val="2613"/>
              </a:lnSpc>
              <a:buFont typeface="Arial"/>
              <a:buChar char="•"/>
            </a:pPr>
            <a:r>
              <a:rPr lang="en-US" sz="1866" dirty="0">
                <a:solidFill>
                  <a:srgbClr val="000000"/>
                </a:solidFill>
                <a:latin typeface="Canva Sans 1"/>
              </a:rPr>
              <a:t>At risk of Committing or becoming victim of Homicide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939600" y="5726219"/>
            <a:ext cx="837853" cy="792065"/>
            <a:chOff x="0" y="0"/>
            <a:chExt cx="1675706" cy="1584129"/>
          </a:xfrm>
        </p:grpSpPr>
        <p:grpSp>
          <p:nvGrpSpPr>
            <p:cNvPr id="3" name="Group 3"/>
            <p:cNvGrpSpPr/>
            <p:nvPr/>
          </p:nvGrpSpPr>
          <p:grpSpPr>
            <a:xfrm>
              <a:off x="0" y="0"/>
              <a:ext cx="1675706" cy="1236793"/>
              <a:chOff x="0" y="0"/>
              <a:chExt cx="2593091" cy="1913890"/>
            </a:xfrm>
          </p:grpSpPr>
          <p:sp>
            <p:nvSpPr>
              <p:cNvPr id="4" name="Freeform 4"/>
              <p:cNvSpPr/>
              <p:nvPr/>
            </p:nvSpPr>
            <p:spPr>
              <a:xfrm>
                <a:off x="0" y="0"/>
                <a:ext cx="2593091" cy="1913890"/>
              </a:xfrm>
              <a:custGeom>
                <a:avLst/>
                <a:gdLst/>
                <a:ahLst/>
                <a:cxnLst/>
                <a:rect l="l" t="t" r="r" b="b"/>
                <a:pathLst>
                  <a:path w="2593091" h="1913890">
                    <a:moveTo>
                      <a:pt x="2468631" y="1913890"/>
                    </a:moveTo>
                    <a:lnTo>
                      <a:pt x="124460" y="1913890"/>
                    </a:lnTo>
                    <a:cubicBezTo>
                      <a:pt x="55880" y="1913890"/>
                      <a:pt x="0" y="1858010"/>
                      <a:pt x="0" y="1789430"/>
                    </a:cubicBezTo>
                    <a:lnTo>
                      <a:pt x="0" y="124460"/>
                    </a:lnTo>
                    <a:cubicBezTo>
                      <a:pt x="0" y="55880"/>
                      <a:pt x="55880" y="0"/>
                      <a:pt x="124460" y="0"/>
                    </a:cubicBezTo>
                    <a:lnTo>
                      <a:pt x="2468631" y="0"/>
                    </a:lnTo>
                    <a:cubicBezTo>
                      <a:pt x="2537211" y="0"/>
                      <a:pt x="2593091" y="55880"/>
                      <a:pt x="2593091" y="124460"/>
                    </a:cubicBezTo>
                    <a:lnTo>
                      <a:pt x="2593091" y="1789430"/>
                    </a:lnTo>
                    <a:cubicBezTo>
                      <a:pt x="2593091" y="1858010"/>
                      <a:pt x="2537211" y="1913890"/>
                      <a:pt x="2468631" y="1913890"/>
                    </a:cubicBezTo>
                    <a:close/>
                  </a:path>
                </a:pathLst>
              </a:custGeom>
              <a:solidFill>
                <a:srgbClr val="38B6FF"/>
              </a:solidFill>
            </p:spPr>
          </p:sp>
        </p:grpSp>
        <p:sp>
          <p:nvSpPr>
            <p:cNvPr id="5" name="TextBox 5"/>
            <p:cNvSpPr txBox="1"/>
            <p:nvPr/>
          </p:nvSpPr>
          <p:spPr>
            <a:xfrm>
              <a:off x="195534" y="301728"/>
              <a:ext cx="1284640" cy="1282401"/>
            </a:xfrm>
            <a:prstGeom prst="rect">
              <a:avLst/>
            </a:prstGeom>
          </p:spPr>
          <p:txBody>
            <a:bodyPr lIns="0" tIns="0" rIns="0" bIns="0" rtlCol="0" anchor="t">
              <a:spAutoFit/>
            </a:bodyPr>
            <a:lstStyle/>
            <a:p>
              <a:pPr algn="ctr">
                <a:lnSpc>
                  <a:spcPts val="2515"/>
                </a:lnSpc>
              </a:pPr>
              <a:r>
                <a:rPr lang="en-US" sz="2515" spc="125">
                  <a:solidFill>
                    <a:srgbClr val="FFFFFF"/>
                  </a:solidFill>
                  <a:latin typeface="Barlow Bold"/>
                </a:rPr>
                <a:t>VPT</a:t>
              </a:r>
            </a:p>
          </p:txBody>
        </p:sp>
      </p:grpSp>
      <p:sp>
        <p:nvSpPr>
          <p:cNvPr id="6" name="TextBox 6"/>
          <p:cNvSpPr txBox="1"/>
          <p:nvPr/>
        </p:nvSpPr>
        <p:spPr>
          <a:xfrm>
            <a:off x="5336387" y="5697386"/>
            <a:ext cx="5475447" cy="1513235"/>
          </a:xfrm>
          <a:prstGeom prst="rect">
            <a:avLst/>
          </a:prstGeom>
        </p:spPr>
        <p:txBody>
          <a:bodyPr lIns="0" tIns="0" rIns="0" bIns="0" rtlCol="0" anchor="t">
            <a:spAutoFit/>
          </a:bodyPr>
          <a:lstStyle/>
          <a:p>
            <a:pPr algn="r">
              <a:lnSpc>
                <a:spcPts val="5866"/>
              </a:lnSpc>
              <a:spcBef>
                <a:spcPct val="0"/>
              </a:spcBef>
            </a:pPr>
            <a:r>
              <a:rPr lang="en-US" sz="5866">
                <a:solidFill>
                  <a:srgbClr val="141414"/>
                </a:solidFill>
                <a:latin typeface="Barlow Bold Bold"/>
              </a:rPr>
              <a:t>CYFANNOL HUB</a:t>
            </a:r>
          </a:p>
        </p:txBody>
      </p:sp>
      <p:sp>
        <p:nvSpPr>
          <p:cNvPr id="7" name="Freeform 7"/>
          <p:cNvSpPr/>
          <p:nvPr/>
        </p:nvSpPr>
        <p:spPr>
          <a:xfrm flipV="1">
            <a:off x="7593425" y="1"/>
            <a:ext cx="4754141" cy="4167259"/>
          </a:xfrm>
          <a:custGeom>
            <a:avLst/>
            <a:gdLst/>
            <a:ahLst/>
            <a:cxnLst/>
            <a:rect l="l" t="t" r="r" b="b"/>
            <a:pathLst>
              <a:path w="7131212" h="6250889">
                <a:moveTo>
                  <a:pt x="0" y="6250889"/>
                </a:moveTo>
                <a:lnTo>
                  <a:pt x="7131212" y="6250889"/>
                </a:lnTo>
                <a:lnTo>
                  <a:pt x="7131212" y="0"/>
                </a:lnTo>
                <a:lnTo>
                  <a:pt x="0" y="0"/>
                </a:lnTo>
                <a:lnTo>
                  <a:pt x="0" y="6250889"/>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297492" y="320024"/>
            <a:ext cx="6217954" cy="6217954"/>
          </a:xfrm>
          <a:custGeom>
            <a:avLst/>
            <a:gdLst/>
            <a:ahLst/>
            <a:cxnLst/>
            <a:rect l="l" t="t" r="r" b="b"/>
            <a:pathLst>
              <a:path w="9326931" h="9326931">
                <a:moveTo>
                  <a:pt x="0" y="0"/>
                </a:moveTo>
                <a:lnTo>
                  <a:pt x="9326931" y="0"/>
                </a:lnTo>
                <a:lnTo>
                  <a:pt x="9326931" y="9326930"/>
                </a:lnTo>
                <a:lnTo>
                  <a:pt x="0" y="932693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Freeform 9"/>
          <p:cNvSpPr/>
          <p:nvPr/>
        </p:nvSpPr>
        <p:spPr>
          <a:xfrm>
            <a:off x="2483553" y="2481644"/>
            <a:ext cx="1845311" cy="2050133"/>
          </a:xfrm>
          <a:custGeom>
            <a:avLst/>
            <a:gdLst/>
            <a:ahLst/>
            <a:cxnLst/>
            <a:rect l="l" t="t" r="r" b="b"/>
            <a:pathLst>
              <a:path w="2767966" h="3075199">
                <a:moveTo>
                  <a:pt x="0" y="0"/>
                </a:moveTo>
                <a:lnTo>
                  <a:pt x="2767965" y="0"/>
                </a:lnTo>
                <a:lnTo>
                  <a:pt x="2767965" y="3075199"/>
                </a:lnTo>
                <a:lnTo>
                  <a:pt x="0" y="3075199"/>
                </a:lnTo>
                <a:lnTo>
                  <a:pt x="0" y="0"/>
                </a:lnTo>
                <a:close/>
              </a:path>
            </a:pathLst>
          </a:custGeom>
          <a:blipFill>
            <a:blip r:embed="rId6"/>
            <a:stretch>
              <a:fillRect t="-2978" r="-4740"/>
            </a:stretch>
          </a:blipFill>
        </p:spPr>
      </p:sp>
      <p:sp>
        <p:nvSpPr>
          <p:cNvPr id="10" name="TextBox 10"/>
          <p:cNvSpPr txBox="1"/>
          <p:nvPr/>
        </p:nvSpPr>
        <p:spPr>
          <a:xfrm>
            <a:off x="1532935" y="967849"/>
            <a:ext cx="1542557" cy="1307537"/>
          </a:xfrm>
          <a:prstGeom prst="rect">
            <a:avLst/>
          </a:prstGeom>
        </p:spPr>
        <p:txBody>
          <a:bodyPr lIns="0" tIns="0" rIns="0" bIns="0" rtlCol="0" anchor="t">
            <a:spAutoFit/>
          </a:bodyPr>
          <a:lstStyle/>
          <a:p>
            <a:pPr algn="ctr">
              <a:lnSpc>
                <a:spcPts val="3510"/>
              </a:lnSpc>
            </a:pPr>
            <a:r>
              <a:rPr lang="en-US" sz="2507">
                <a:solidFill>
                  <a:srgbClr val="000000"/>
                </a:solidFill>
                <a:latin typeface="Canva Sans 2 Bold"/>
              </a:rPr>
              <a:t>Health Inclusion Nurse</a:t>
            </a:r>
          </a:p>
        </p:txBody>
      </p:sp>
      <p:sp>
        <p:nvSpPr>
          <p:cNvPr id="11" name="TextBox 11"/>
          <p:cNvSpPr txBox="1"/>
          <p:nvPr/>
        </p:nvSpPr>
        <p:spPr>
          <a:xfrm>
            <a:off x="3691356" y="1190099"/>
            <a:ext cx="1706761" cy="858697"/>
          </a:xfrm>
          <a:prstGeom prst="rect">
            <a:avLst/>
          </a:prstGeom>
        </p:spPr>
        <p:txBody>
          <a:bodyPr lIns="0" tIns="0" rIns="0" bIns="0" rtlCol="0" anchor="t">
            <a:spAutoFit/>
          </a:bodyPr>
          <a:lstStyle/>
          <a:p>
            <a:pPr algn="ctr">
              <a:lnSpc>
                <a:spcPts val="3510"/>
              </a:lnSpc>
            </a:pPr>
            <a:r>
              <a:rPr lang="en-US" sz="2507">
                <a:solidFill>
                  <a:srgbClr val="000000"/>
                </a:solidFill>
                <a:latin typeface="Canva Sans 2 Bold"/>
              </a:rPr>
              <a:t>Adult &amp; YP </a:t>
            </a:r>
          </a:p>
          <a:p>
            <a:pPr algn="ctr">
              <a:lnSpc>
                <a:spcPts val="3510"/>
              </a:lnSpc>
            </a:pPr>
            <a:r>
              <a:rPr lang="en-US" sz="2507">
                <a:solidFill>
                  <a:srgbClr val="000000"/>
                </a:solidFill>
                <a:latin typeface="Canva Sans 2 Bold"/>
              </a:rPr>
              <a:t>IDVA</a:t>
            </a:r>
          </a:p>
        </p:txBody>
      </p:sp>
      <p:sp>
        <p:nvSpPr>
          <p:cNvPr id="12" name="TextBox 12"/>
          <p:cNvSpPr txBox="1"/>
          <p:nvPr/>
        </p:nvSpPr>
        <p:spPr>
          <a:xfrm>
            <a:off x="506778" y="2749643"/>
            <a:ext cx="1470422" cy="1307537"/>
          </a:xfrm>
          <a:prstGeom prst="rect">
            <a:avLst/>
          </a:prstGeom>
        </p:spPr>
        <p:txBody>
          <a:bodyPr lIns="0" tIns="0" rIns="0" bIns="0" rtlCol="0" anchor="t">
            <a:spAutoFit/>
          </a:bodyPr>
          <a:lstStyle/>
          <a:p>
            <a:pPr algn="ctr">
              <a:lnSpc>
                <a:spcPts val="3510"/>
              </a:lnSpc>
            </a:pPr>
            <a:r>
              <a:rPr lang="en-US" sz="2507">
                <a:solidFill>
                  <a:srgbClr val="000000"/>
                </a:solidFill>
                <a:latin typeface="Canva Sans 2 Bold"/>
              </a:rPr>
              <a:t>Psych</a:t>
            </a:r>
          </a:p>
          <a:p>
            <a:pPr algn="ctr">
              <a:lnSpc>
                <a:spcPts val="3510"/>
              </a:lnSpc>
            </a:pPr>
            <a:r>
              <a:rPr lang="en-US" sz="2507">
                <a:solidFill>
                  <a:srgbClr val="000000"/>
                </a:solidFill>
                <a:latin typeface="Canva Sans 2 Bold"/>
              </a:rPr>
              <a:t>Liaison &amp; </a:t>
            </a:r>
          </a:p>
          <a:p>
            <a:pPr algn="ctr">
              <a:lnSpc>
                <a:spcPts val="3510"/>
              </a:lnSpc>
            </a:pPr>
            <a:r>
              <a:rPr lang="en-US" sz="2507">
                <a:solidFill>
                  <a:srgbClr val="000000"/>
                </a:solidFill>
                <a:latin typeface="Canva Sans 2 Bold"/>
              </a:rPr>
              <a:t>CAMHS</a:t>
            </a:r>
          </a:p>
        </p:txBody>
      </p:sp>
      <p:sp>
        <p:nvSpPr>
          <p:cNvPr id="13" name="TextBox 13"/>
          <p:cNvSpPr txBox="1"/>
          <p:nvPr/>
        </p:nvSpPr>
        <p:spPr>
          <a:xfrm>
            <a:off x="3764828" y="4686856"/>
            <a:ext cx="1559818" cy="858697"/>
          </a:xfrm>
          <a:prstGeom prst="rect">
            <a:avLst/>
          </a:prstGeom>
        </p:spPr>
        <p:txBody>
          <a:bodyPr lIns="0" tIns="0" rIns="0" bIns="0" rtlCol="0" anchor="t">
            <a:spAutoFit/>
          </a:bodyPr>
          <a:lstStyle/>
          <a:p>
            <a:pPr algn="ctr">
              <a:lnSpc>
                <a:spcPts val="3510"/>
              </a:lnSpc>
            </a:pPr>
            <a:r>
              <a:rPr lang="en-US" sz="2507">
                <a:solidFill>
                  <a:srgbClr val="000000"/>
                </a:solidFill>
                <a:latin typeface="Canva Sans 2 Bold"/>
              </a:rPr>
              <a:t>Frequent </a:t>
            </a:r>
          </a:p>
          <a:p>
            <a:pPr algn="ctr">
              <a:lnSpc>
                <a:spcPts val="3510"/>
              </a:lnSpc>
            </a:pPr>
            <a:r>
              <a:rPr lang="en-US" sz="2507">
                <a:solidFill>
                  <a:srgbClr val="000000"/>
                </a:solidFill>
                <a:latin typeface="Canva Sans 2 Bold"/>
              </a:rPr>
              <a:t>Attenders</a:t>
            </a:r>
          </a:p>
        </p:txBody>
      </p:sp>
      <p:sp>
        <p:nvSpPr>
          <p:cNvPr id="14" name="TextBox 14"/>
          <p:cNvSpPr txBox="1"/>
          <p:nvPr/>
        </p:nvSpPr>
        <p:spPr>
          <a:xfrm>
            <a:off x="1598025" y="4909106"/>
            <a:ext cx="1477467" cy="409856"/>
          </a:xfrm>
          <a:prstGeom prst="rect">
            <a:avLst/>
          </a:prstGeom>
        </p:spPr>
        <p:txBody>
          <a:bodyPr lIns="0" tIns="0" rIns="0" bIns="0" rtlCol="0" anchor="t">
            <a:spAutoFit/>
          </a:bodyPr>
          <a:lstStyle/>
          <a:p>
            <a:pPr algn="ctr">
              <a:lnSpc>
                <a:spcPts val="3510"/>
              </a:lnSpc>
            </a:pPr>
            <a:r>
              <a:rPr lang="en-US" sz="2507">
                <a:solidFill>
                  <a:srgbClr val="000000"/>
                </a:solidFill>
                <a:latin typeface="Canva Sans 2 Bold"/>
              </a:rPr>
              <a:t>RedCross</a:t>
            </a:r>
          </a:p>
        </p:txBody>
      </p:sp>
      <p:sp>
        <p:nvSpPr>
          <p:cNvPr id="15" name="TextBox 15"/>
          <p:cNvSpPr txBox="1"/>
          <p:nvPr/>
        </p:nvSpPr>
        <p:spPr>
          <a:xfrm>
            <a:off x="4663012" y="2749643"/>
            <a:ext cx="1726009" cy="1307537"/>
          </a:xfrm>
          <a:prstGeom prst="rect">
            <a:avLst/>
          </a:prstGeom>
        </p:spPr>
        <p:txBody>
          <a:bodyPr lIns="0" tIns="0" rIns="0" bIns="0" rtlCol="0" anchor="t">
            <a:spAutoFit/>
          </a:bodyPr>
          <a:lstStyle/>
          <a:p>
            <a:pPr algn="ctr">
              <a:lnSpc>
                <a:spcPts val="3510"/>
              </a:lnSpc>
            </a:pPr>
            <a:r>
              <a:rPr lang="en-US" sz="2507">
                <a:solidFill>
                  <a:srgbClr val="000000"/>
                </a:solidFill>
                <a:latin typeface="Canva Sans 2 Bold"/>
              </a:rPr>
              <a:t>Violence</a:t>
            </a:r>
          </a:p>
          <a:p>
            <a:pPr algn="ctr">
              <a:lnSpc>
                <a:spcPts val="3510"/>
              </a:lnSpc>
            </a:pPr>
            <a:r>
              <a:rPr lang="en-US" sz="2507">
                <a:solidFill>
                  <a:srgbClr val="000000"/>
                </a:solidFill>
                <a:latin typeface="Canva Sans 2 Bold"/>
              </a:rPr>
              <a:t>Prevention</a:t>
            </a:r>
          </a:p>
          <a:p>
            <a:pPr algn="ctr">
              <a:lnSpc>
                <a:spcPts val="3510"/>
              </a:lnSpc>
            </a:pPr>
            <a:r>
              <a:rPr lang="en-US" sz="2507">
                <a:solidFill>
                  <a:srgbClr val="000000"/>
                </a:solidFill>
                <a:latin typeface="Canva Sans 2 Bold"/>
              </a:rPr>
              <a:t>Team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65C34BE-12EE-AE40-A55F-D2F57422CB51}"/>
              </a:ext>
            </a:extLst>
          </p:cNvPr>
          <p:cNvSpPr txBox="1"/>
          <p:nvPr/>
        </p:nvSpPr>
        <p:spPr>
          <a:xfrm>
            <a:off x="476397" y="308229"/>
            <a:ext cx="551157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D2CB"/>
                </a:solidFill>
                <a:effectLst/>
                <a:uLnTx/>
                <a:uFillTx/>
                <a:latin typeface="Muli Black" pitchFamily="2" charset="77"/>
                <a:ea typeface="+mn-ea"/>
                <a:cs typeface="+mn-cs"/>
              </a:rPr>
              <a:t>Evaluations</a:t>
            </a:r>
          </a:p>
        </p:txBody>
      </p:sp>
      <p:pic>
        <p:nvPicPr>
          <p:cNvPr id="2" name="Picture 1">
            <a:extLst>
              <a:ext uri="{FF2B5EF4-FFF2-40B4-BE49-F238E27FC236}">
                <a16:creationId xmlns:a16="http://schemas.microsoft.com/office/drawing/2014/main" id="{62E5BBC4-DC82-FB61-33F3-366F9AB124F9}"/>
              </a:ext>
            </a:extLst>
          </p:cNvPr>
          <p:cNvPicPr>
            <a:picLocks noChangeAspect="1"/>
          </p:cNvPicPr>
          <p:nvPr/>
        </p:nvPicPr>
        <p:blipFill>
          <a:blip r:embed="rId3"/>
          <a:stretch>
            <a:fillRect/>
          </a:stretch>
        </p:blipFill>
        <p:spPr>
          <a:xfrm>
            <a:off x="1071563" y="1311606"/>
            <a:ext cx="2286000" cy="3246606"/>
          </a:xfrm>
          <a:prstGeom prst="rect">
            <a:avLst/>
          </a:prstGeom>
        </p:spPr>
      </p:pic>
      <p:pic>
        <p:nvPicPr>
          <p:cNvPr id="3" name="Picture 2">
            <a:extLst>
              <a:ext uri="{FF2B5EF4-FFF2-40B4-BE49-F238E27FC236}">
                <a16:creationId xmlns:a16="http://schemas.microsoft.com/office/drawing/2014/main" id="{9E6BE12A-5172-9759-F43D-58BC98E558C6}"/>
              </a:ext>
            </a:extLst>
          </p:cNvPr>
          <p:cNvPicPr>
            <a:picLocks noChangeAspect="1"/>
          </p:cNvPicPr>
          <p:nvPr/>
        </p:nvPicPr>
        <p:blipFill>
          <a:blip r:embed="rId4"/>
          <a:stretch>
            <a:fillRect/>
          </a:stretch>
        </p:blipFill>
        <p:spPr>
          <a:xfrm>
            <a:off x="4446025" y="1302465"/>
            <a:ext cx="2700337" cy="801560"/>
          </a:xfrm>
          <a:prstGeom prst="rect">
            <a:avLst/>
          </a:prstGeom>
        </p:spPr>
      </p:pic>
      <p:pic>
        <p:nvPicPr>
          <p:cNvPr id="4" name="Picture 3">
            <a:extLst>
              <a:ext uri="{FF2B5EF4-FFF2-40B4-BE49-F238E27FC236}">
                <a16:creationId xmlns:a16="http://schemas.microsoft.com/office/drawing/2014/main" id="{5F0020B7-64FD-35CF-F69A-23E4FBBAFB75}"/>
              </a:ext>
            </a:extLst>
          </p:cNvPr>
          <p:cNvPicPr>
            <a:picLocks noChangeAspect="1"/>
          </p:cNvPicPr>
          <p:nvPr/>
        </p:nvPicPr>
        <p:blipFill>
          <a:blip r:embed="rId5"/>
          <a:stretch>
            <a:fillRect/>
          </a:stretch>
        </p:blipFill>
        <p:spPr>
          <a:xfrm>
            <a:off x="4431736" y="3328910"/>
            <a:ext cx="2940845" cy="1210972"/>
          </a:xfrm>
          <a:prstGeom prst="rect">
            <a:avLst/>
          </a:prstGeom>
        </p:spPr>
      </p:pic>
      <p:pic>
        <p:nvPicPr>
          <p:cNvPr id="4100" name="Picture 4" descr="UPSI">
            <a:extLst>
              <a:ext uri="{FF2B5EF4-FFF2-40B4-BE49-F238E27FC236}">
                <a16:creationId xmlns:a16="http://schemas.microsoft.com/office/drawing/2014/main" id="{0775D9E2-6D17-C3A6-A220-A3A001EDCAA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31736" y="2237744"/>
            <a:ext cx="2940844" cy="109116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UPSI">
            <a:extLst>
              <a:ext uri="{FF2B5EF4-FFF2-40B4-BE49-F238E27FC236}">
                <a16:creationId xmlns:a16="http://schemas.microsoft.com/office/drawing/2014/main" id="{72D4E5EB-9265-161A-0BED-53B66DE0672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77458" y="2223456"/>
            <a:ext cx="2970216" cy="110206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Displaying the NIHR identity correctly - Cambridge Biomedical Research  Centre">
            <a:extLst>
              <a:ext uri="{FF2B5EF4-FFF2-40B4-BE49-F238E27FC236}">
                <a16:creationId xmlns:a16="http://schemas.microsoft.com/office/drawing/2014/main" id="{355A0FAD-53E6-4743-78AB-750574AF3CB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974" r="4897"/>
          <a:stretch/>
        </p:blipFill>
        <p:spPr bwMode="auto">
          <a:xfrm>
            <a:off x="8201489" y="1288178"/>
            <a:ext cx="3394116" cy="88214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A1AB6-5695-B006-D2C5-D63C61A900FB}"/>
              </a:ext>
            </a:extLst>
          </p:cNvPr>
          <p:cNvPicPr>
            <a:picLocks noChangeAspect="1"/>
          </p:cNvPicPr>
          <p:nvPr/>
        </p:nvPicPr>
        <p:blipFill rotWithShape="1">
          <a:blip r:embed="rId8"/>
          <a:srcRect l="5929" r="5008"/>
          <a:stretch/>
        </p:blipFill>
        <p:spPr>
          <a:xfrm>
            <a:off x="8201489" y="3369508"/>
            <a:ext cx="3228511" cy="984027"/>
          </a:xfrm>
          <a:prstGeom prst="rect">
            <a:avLst/>
          </a:prstGeom>
        </p:spPr>
      </p:pic>
      <p:sp>
        <p:nvSpPr>
          <p:cNvPr id="10" name="TextBox 9">
            <a:extLst>
              <a:ext uri="{FF2B5EF4-FFF2-40B4-BE49-F238E27FC236}">
                <a16:creationId xmlns:a16="http://schemas.microsoft.com/office/drawing/2014/main" id="{B6E7B271-9E04-030E-65E9-D85FD409F00C}"/>
              </a:ext>
            </a:extLst>
          </p:cNvPr>
          <p:cNvSpPr txBox="1"/>
          <p:nvPr/>
        </p:nvSpPr>
        <p:spPr>
          <a:xfrm>
            <a:off x="771525" y="4821312"/>
            <a:ext cx="2886075" cy="646331"/>
          </a:xfrm>
          <a:prstGeom prst="rect">
            <a:avLst/>
          </a:prstGeom>
          <a:noFill/>
        </p:spPr>
        <p:txBody>
          <a:bodyPr wrap="square" rtlCol="0">
            <a:spAutoFit/>
          </a:bodyPr>
          <a:lstStyle/>
          <a:p>
            <a:r>
              <a:rPr lang="en-GB" dirty="0">
                <a:latin typeface="Muli Black"/>
              </a:rPr>
              <a:t>Internal process evaluation (Cardiff)</a:t>
            </a:r>
          </a:p>
        </p:txBody>
      </p:sp>
      <p:sp>
        <p:nvSpPr>
          <p:cNvPr id="11" name="TextBox 10">
            <a:extLst>
              <a:ext uri="{FF2B5EF4-FFF2-40B4-BE49-F238E27FC236}">
                <a16:creationId xmlns:a16="http://schemas.microsoft.com/office/drawing/2014/main" id="{07FF3845-A542-1B53-2B19-2B8606200ED4}"/>
              </a:ext>
            </a:extLst>
          </p:cNvPr>
          <p:cNvSpPr txBox="1"/>
          <p:nvPr/>
        </p:nvSpPr>
        <p:spPr>
          <a:xfrm>
            <a:off x="4260288" y="4670473"/>
            <a:ext cx="3112293" cy="923330"/>
          </a:xfrm>
          <a:prstGeom prst="rect">
            <a:avLst/>
          </a:prstGeom>
          <a:noFill/>
        </p:spPr>
        <p:txBody>
          <a:bodyPr wrap="square" rtlCol="0">
            <a:spAutoFit/>
          </a:bodyPr>
          <a:lstStyle/>
          <a:p>
            <a:r>
              <a:rPr lang="en-GB" dirty="0">
                <a:latin typeface="Muli Black"/>
              </a:rPr>
              <a:t>Independent Implementation and Process evaluation </a:t>
            </a:r>
          </a:p>
          <a:p>
            <a:r>
              <a:rPr lang="en-GB" dirty="0">
                <a:latin typeface="Muli Black"/>
              </a:rPr>
              <a:t>(Cardiff and Swansea)</a:t>
            </a:r>
          </a:p>
        </p:txBody>
      </p:sp>
      <p:sp>
        <p:nvSpPr>
          <p:cNvPr id="12" name="TextBox 11">
            <a:extLst>
              <a:ext uri="{FF2B5EF4-FFF2-40B4-BE49-F238E27FC236}">
                <a16:creationId xmlns:a16="http://schemas.microsoft.com/office/drawing/2014/main" id="{3C1E9E4E-CDC1-CA6C-3AC9-110D1B3B94A3}"/>
              </a:ext>
            </a:extLst>
          </p:cNvPr>
          <p:cNvSpPr txBox="1"/>
          <p:nvPr/>
        </p:nvSpPr>
        <p:spPr>
          <a:xfrm>
            <a:off x="8201488" y="4582317"/>
            <a:ext cx="3656337" cy="923330"/>
          </a:xfrm>
          <a:prstGeom prst="rect">
            <a:avLst/>
          </a:prstGeom>
          <a:noFill/>
        </p:spPr>
        <p:txBody>
          <a:bodyPr wrap="square" rtlCol="0">
            <a:spAutoFit/>
          </a:bodyPr>
          <a:lstStyle/>
          <a:p>
            <a:r>
              <a:rPr lang="en-GB" dirty="0">
                <a:latin typeface="Muli Black"/>
              </a:rPr>
              <a:t>Independent effectiveness and cost-effectiveness evaluation </a:t>
            </a:r>
          </a:p>
          <a:p>
            <a:r>
              <a:rPr lang="en-GB" dirty="0">
                <a:latin typeface="Muli Black"/>
              </a:rPr>
              <a:t>(Cardiff and Swansea)</a:t>
            </a:r>
          </a:p>
        </p:txBody>
      </p:sp>
      <p:pic>
        <p:nvPicPr>
          <p:cNvPr id="14" name="Picture 13" descr="A picture containing drawing&#10;&#10;Description automatically generated">
            <a:extLst>
              <a:ext uri="{FF2B5EF4-FFF2-40B4-BE49-F238E27FC236}">
                <a16:creationId xmlns:a16="http://schemas.microsoft.com/office/drawing/2014/main" id="{B768890B-1142-3C62-547D-05F74505C744}"/>
              </a:ext>
            </a:extLst>
          </p:cNvPr>
          <p:cNvPicPr>
            <a:picLocks noChangeAspect="1"/>
          </p:cNvPicPr>
          <p:nvPr/>
        </p:nvPicPr>
        <p:blipFill>
          <a:blip r:embed="rId9"/>
          <a:stretch>
            <a:fillRect/>
          </a:stretch>
        </p:blipFill>
        <p:spPr>
          <a:xfrm>
            <a:off x="8771193" y="6035938"/>
            <a:ext cx="3055046" cy="425547"/>
          </a:xfrm>
          <a:prstGeom prst="rect">
            <a:avLst/>
          </a:prstGeom>
        </p:spPr>
      </p:pic>
    </p:spTree>
    <p:extLst>
      <p:ext uri="{BB962C8B-B14F-4D97-AF65-F5344CB8AC3E}">
        <p14:creationId xmlns:p14="http://schemas.microsoft.com/office/powerpoint/2010/main" val="1254038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65C34BE-12EE-AE40-A55F-D2F57422CB51}"/>
              </a:ext>
            </a:extLst>
          </p:cNvPr>
          <p:cNvSpPr txBox="1"/>
          <p:nvPr/>
        </p:nvSpPr>
        <p:spPr>
          <a:xfrm>
            <a:off x="584429" y="493966"/>
            <a:ext cx="641644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D2CB"/>
                </a:solidFill>
                <a:effectLst/>
                <a:uLnTx/>
                <a:uFillTx/>
                <a:latin typeface="Muli Black" pitchFamily="2" charset="77"/>
                <a:ea typeface="+mn-ea"/>
                <a:cs typeface="+mn-cs"/>
              </a:rPr>
              <a:t>VPU Internal Process Evaluation </a:t>
            </a:r>
          </a:p>
        </p:txBody>
      </p:sp>
      <p:pic>
        <p:nvPicPr>
          <p:cNvPr id="8" name="Picture 7">
            <a:extLst>
              <a:ext uri="{FF2B5EF4-FFF2-40B4-BE49-F238E27FC236}">
                <a16:creationId xmlns:a16="http://schemas.microsoft.com/office/drawing/2014/main" id="{30712CBA-BC07-74D9-4A64-D33FE5CD3682}"/>
              </a:ext>
            </a:extLst>
          </p:cNvPr>
          <p:cNvPicPr>
            <a:picLocks noChangeAspect="1"/>
          </p:cNvPicPr>
          <p:nvPr/>
        </p:nvPicPr>
        <p:blipFill>
          <a:blip r:embed="rId3"/>
          <a:stretch>
            <a:fillRect/>
          </a:stretch>
        </p:blipFill>
        <p:spPr>
          <a:xfrm>
            <a:off x="9456277" y="2078822"/>
            <a:ext cx="2286000" cy="3246606"/>
          </a:xfrm>
          <a:prstGeom prst="rect">
            <a:avLst/>
          </a:prstGeom>
        </p:spPr>
      </p:pic>
      <p:sp>
        <p:nvSpPr>
          <p:cNvPr id="9" name="TextBox 8">
            <a:extLst>
              <a:ext uri="{FF2B5EF4-FFF2-40B4-BE49-F238E27FC236}">
                <a16:creationId xmlns:a16="http://schemas.microsoft.com/office/drawing/2014/main" id="{3C213813-0187-FA07-9B6F-E99DC28B6B1F}"/>
              </a:ext>
            </a:extLst>
          </p:cNvPr>
          <p:cNvSpPr txBox="1"/>
          <p:nvPr/>
        </p:nvSpPr>
        <p:spPr>
          <a:xfrm>
            <a:off x="742039" y="1193746"/>
            <a:ext cx="8319459" cy="5478423"/>
          </a:xfrm>
          <a:prstGeom prst="rect">
            <a:avLst/>
          </a:prstGeom>
          <a:noFill/>
        </p:spPr>
        <p:txBody>
          <a:bodyPr wrap="square" rtlCol="0">
            <a:spAutoFit/>
          </a:bodyPr>
          <a:lstStyle/>
          <a:p>
            <a:r>
              <a:rPr lang="en-GB" sz="2000" b="1" dirty="0">
                <a:latin typeface="Muli Black"/>
              </a:rPr>
              <a:t>Aim</a:t>
            </a:r>
            <a:r>
              <a:rPr lang="en-GB" sz="2000" dirty="0">
                <a:latin typeface="Muli Black"/>
              </a:rPr>
              <a:t>: Evaluate the development and implementation of the service and the nature and level of support provided to patients with violence-related injury.</a:t>
            </a:r>
          </a:p>
          <a:p>
            <a:endParaRPr lang="en-GB" sz="1000" dirty="0">
              <a:latin typeface="Muli Black"/>
            </a:endParaRPr>
          </a:p>
          <a:p>
            <a:r>
              <a:rPr lang="en-GB" sz="2000" b="1" dirty="0">
                <a:latin typeface="Muli Black"/>
              </a:rPr>
              <a:t>Findings</a:t>
            </a:r>
            <a:r>
              <a:rPr lang="en-GB" sz="2000" dirty="0">
                <a:latin typeface="Muli Black"/>
              </a:rPr>
              <a:t>:</a:t>
            </a:r>
          </a:p>
          <a:p>
            <a:pPr marL="285750" indent="-285750">
              <a:buFont typeface="Arial" panose="020B0604020202020204" pitchFamily="34" charset="0"/>
              <a:buChar char="•"/>
            </a:pPr>
            <a:r>
              <a:rPr lang="en-GB" sz="2000" dirty="0">
                <a:latin typeface="Muli Black"/>
              </a:rPr>
              <a:t>VPT successfully embedded into the hospital</a:t>
            </a:r>
          </a:p>
          <a:p>
            <a:pPr marL="285750" indent="-285750">
              <a:buFont typeface="Arial" panose="020B0604020202020204" pitchFamily="34" charset="0"/>
              <a:buChar char="•"/>
            </a:pPr>
            <a:endParaRPr lang="en-GB" sz="1000" dirty="0">
              <a:latin typeface="Muli Black"/>
            </a:endParaRPr>
          </a:p>
          <a:p>
            <a:pPr marL="285750" indent="-285750">
              <a:buFont typeface="Arial" panose="020B0604020202020204" pitchFamily="34" charset="0"/>
              <a:buChar char="•"/>
            </a:pPr>
            <a:r>
              <a:rPr lang="en-GB" sz="2000" dirty="0">
                <a:latin typeface="Muli Black"/>
              </a:rPr>
              <a:t>An effective model for responding to patients established. </a:t>
            </a:r>
          </a:p>
          <a:p>
            <a:pPr marL="285750" indent="-285750">
              <a:buFont typeface="Arial" panose="020B0604020202020204" pitchFamily="34" charset="0"/>
              <a:buChar char="•"/>
            </a:pPr>
            <a:endParaRPr lang="en-GB" sz="1000" dirty="0">
              <a:latin typeface="Muli Black"/>
            </a:endParaRPr>
          </a:p>
          <a:p>
            <a:pPr marL="285750" indent="-285750">
              <a:buFont typeface="Arial" panose="020B0604020202020204" pitchFamily="34" charset="0"/>
              <a:buChar char="•"/>
            </a:pPr>
            <a:r>
              <a:rPr lang="en-GB" sz="2000" dirty="0">
                <a:latin typeface="Muli Black"/>
              </a:rPr>
              <a:t>Positive outcomes emerged, including:</a:t>
            </a:r>
          </a:p>
          <a:p>
            <a:pPr marL="742950" lvl="1" indent="-285750">
              <a:buFont typeface="Wingdings" panose="05000000000000000000" pitchFamily="2" charset="2"/>
              <a:buChar char="ü"/>
            </a:pPr>
            <a:r>
              <a:rPr lang="en-GB" sz="2000" dirty="0">
                <a:latin typeface="Muli Black"/>
              </a:rPr>
              <a:t>Improved safeguarding </a:t>
            </a:r>
          </a:p>
          <a:p>
            <a:pPr marL="742950" lvl="1" indent="-285750">
              <a:buFont typeface="Wingdings" panose="05000000000000000000" pitchFamily="2" charset="2"/>
              <a:buChar char="ü"/>
            </a:pPr>
            <a:r>
              <a:rPr lang="en-GB" sz="2000" dirty="0">
                <a:latin typeface="Muli Black"/>
              </a:rPr>
              <a:t>Greater access to support for patients </a:t>
            </a:r>
          </a:p>
          <a:p>
            <a:pPr marL="742950" lvl="1" indent="-285750">
              <a:buFont typeface="Wingdings" panose="05000000000000000000" pitchFamily="2" charset="2"/>
              <a:buChar char="ü"/>
            </a:pPr>
            <a:r>
              <a:rPr lang="en-GB" sz="2000" dirty="0">
                <a:latin typeface="Muli Black"/>
              </a:rPr>
              <a:t>Improvements to staff knowledge, awareness and confidence</a:t>
            </a:r>
          </a:p>
          <a:p>
            <a:pPr marL="742950" lvl="1" indent="-285750">
              <a:buFont typeface="Wingdings" panose="05000000000000000000" pitchFamily="2" charset="2"/>
              <a:buChar char="ü"/>
            </a:pPr>
            <a:r>
              <a:rPr lang="en-GB" sz="2000" dirty="0">
                <a:latin typeface="Muli Black"/>
              </a:rPr>
              <a:t>Increased reporting to police </a:t>
            </a:r>
          </a:p>
          <a:p>
            <a:pPr lvl="1"/>
            <a:endParaRPr lang="en-GB" sz="1000" dirty="0">
              <a:latin typeface="Muli Black"/>
            </a:endParaRPr>
          </a:p>
          <a:p>
            <a:pPr marL="285750" indent="-285750">
              <a:buFont typeface="Arial" panose="020B0604020202020204" pitchFamily="34" charset="0"/>
              <a:buChar char="•"/>
            </a:pPr>
            <a:r>
              <a:rPr lang="en-GB" sz="2000" dirty="0">
                <a:latin typeface="Muli Black"/>
              </a:rPr>
              <a:t>Evaluation needed to understand the impact of the service on patients, and cost benefit of service to obtain longer-term funding. </a:t>
            </a:r>
          </a:p>
          <a:p>
            <a:endParaRPr lang="en-GB" sz="1000" dirty="0">
              <a:latin typeface="Muli Black"/>
            </a:endParaRPr>
          </a:p>
          <a:p>
            <a:pPr marL="285750" indent="-285750">
              <a:buFont typeface="Arial" panose="020B0604020202020204" pitchFamily="34" charset="0"/>
              <a:buChar char="•"/>
            </a:pPr>
            <a:r>
              <a:rPr lang="en-GB" sz="2000" dirty="0">
                <a:latin typeface="Muli Black"/>
              </a:rPr>
              <a:t>Evaluation completed during the pandemic, therefore does not capture changes in service delivery and demand. </a:t>
            </a:r>
            <a:endParaRPr lang="en-GB" sz="2000" dirty="0"/>
          </a:p>
        </p:txBody>
      </p:sp>
      <p:pic>
        <p:nvPicPr>
          <p:cNvPr id="7" name="Picture 6" descr="A picture containing drawing&#10;&#10;Description automatically generated">
            <a:extLst>
              <a:ext uri="{FF2B5EF4-FFF2-40B4-BE49-F238E27FC236}">
                <a16:creationId xmlns:a16="http://schemas.microsoft.com/office/drawing/2014/main" id="{B768890B-1142-3C62-547D-05F74505C744}"/>
              </a:ext>
            </a:extLst>
          </p:cNvPr>
          <p:cNvPicPr>
            <a:picLocks noChangeAspect="1"/>
          </p:cNvPicPr>
          <p:nvPr/>
        </p:nvPicPr>
        <p:blipFill>
          <a:blip r:embed="rId4"/>
          <a:stretch>
            <a:fillRect/>
          </a:stretch>
        </p:blipFill>
        <p:spPr>
          <a:xfrm>
            <a:off x="8771193" y="6035938"/>
            <a:ext cx="3055046" cy="425547"/>
          </a:xfrm>
          <a:prstGeom prst="rect">
            <a:avLst/>
          </a:prstGeom>
        </p:spPr>
      </p:pic>
    </p:spTree>
    <p:extLst>
      <p:ext uri="{BB962C8B-B14F-4D97-AF65-F5344CB8AC3E}">
        <p14:creationId xmlns:p14="http://schemas.microsoft.com/office/powerpoint/2010/main" val="42152251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65C34BE-12EE-AE40-A55F-D2F57422CB51}"/>
              </a:ext>
            </a:extLst>
          </p:cNvPr>
          <p:cNvSpPr txBox="1"/>
          <p:nvPr/>
        </p:nvSpPr>
        <p:spPr>
          <a:xfrm>
            <a:off x="584429" y="493966"/>
            <a:ext cx="641644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dirty="0">
                <a:solidFill>
                  <a:srgbClr val="00D2CB"/>
                </a:solidFill>
                <a:latin typeface="Muli Black" pitchFamily="2" charset="77"/>
              </a:rPr>
              <a:t>Process and Implementation evaluation </a:t>
            </a:r>
            <a:endParaRPr kumimoji="0" lang="en-GB" sz="2800" b="1" i="0" u="none" strike="noStrike" kern="1200" cap="none" spc="0" normalizeH="0" baseline="0" noProof="0" dirty="0">
              <a:ln>
                <a:noFill/>
              </a:ln>
              <a:solidFill>
                <a:srgbClr val="00D2CB"/>
              </a:solidFill>
              <a:effectLst/>
              <a:uLnTx/>
              <a:uFillTx/>
              <a:latin typeface="Muli Black" pitchFamily="2" charset="77"/>
              <a:ea typeface="+mn-ea"/>
              <a:cs typeface="+mn-cs"/>
            </a:endParaRPr>
          </a:p>
        </p:txBody>
      </p:sp>
      <p:sp>
        <p:nvSpPr>
          <p:cNvPr id="2" name="TextBox 1">
            <a:extLst>
              <a:ext uri="{FF2B5EF4-FFF2-40B4-BE49-F238E27FC236}">
                <a16:creationId xmlns:a16="http://schemas.microsoft.com/office/drawing/2014/main" id="{10810EB1-7FB4-8F27-D258-D4D7842BBEBD}"/>
              </a:ext>
            </a:extLst>
          </p:cNvPr>
          <p:cNvSpPr txBox="1"/>
          <p:nvPr/>
        </p:nvSpPr>
        <p:spPr>
          <a:xfrm flipH="1">
            <a:off x="584429" y="1228725"/>
            <a:ext cx="11345634" cy="3785652"/>
          </a:xfrm>
          <a:prstGeom prst="rect">
            <a:avLst/>
          </a:prstGeom>
          <a:noFill/>
        </p:spPr>
        <p:txBody>
          <a:bodyPr wrap="square" rtlCol="0">
            <a:spAutoFit/>
          </a:bodyPr>
          <a:lstStyle/>
          <a:p>
            <a:r>
              <a:rPr lang="en-GB" sz="2000" dirty="0">
                <a:latin typeface="Muli Black"/>
              </a:rPr>
              <a:t>Led by Professor Simon Moore (Cardiff University), with YEF funding.</a:t>
            </a:r>
          </a:p>
          <a:p>
            <a:endParaRPr lang="en-GB" sz="1000" dirty="0">
              <a:latin typeface="Muli Black"/>
            </a:endParaRPr>
          </a:p>
          <a:p>
            <a:r>
              <a:rPr lang="en-GB" sz="2000" dirty="0">
                <a:latin typeface="Muli Black"/>
              </a:rPr>
              <a:t>To evaluate the VPTs in South Wales- Swansea and Cardiff, including:</a:t>
            </a:r>
          </a:p>
          <a:p>
            <a:endParaRPr lang="en-GB" sz="1000" dirty="0">
              <a:latin typeface="Muli Black"/>
            </a:endParaRPr>
          </a:p>
          <a:p>
            <a:pPr marL="800100" lvl="1" indent="-342900">
              <a:buFont typeface="Courier New" panose="02070309020205020404" pitchFamily="49" charset="0"/>
              <a:buChar char="o"/>
            </a:pPr>
            <a:r>
              <a:rPr lang="en-GB" sz="2000" dirty="0">
                <a:latin typeface="Muli Black"/>
              </a:rPr>
              <a:t>How embedded the services are into the wider hospital</a:t>
            </a:r>
          </a:p>
          <a:p>
            <a:pPr marL="800100" lvl="1" indent="-342900">
              <a:buFont typeface="Courier New" panose="02070309020205020404" pitchFamily="49" charset="0"/>
              <a:buChar char="o"/>
            </a:pPr>
            <a:r>
              <a:rPr lang="en-GB" sz="2000" dirty="0">
                <a:latin typeface="Muli Black"/>
              </a:rPr>
              <a:t>Extent to which delivery model is adhered to</a:t>
            </a:r>
          </a:p>
          <a:p>
            <a:pPr marL="800100" lvl="1" indent="-342900">
              <a:buFont typeface="Courier New" panose="02070309020205020404" pitchFamily="49" charset="0"/>
              <a:buChar char="o"/>
            </a:pPr>
            <a:r>
              <a:rPr lang="en-GB" sz="2000" dirty="0">
                <a:latin typeface="Muli Black"/>
              </a:rPr>
              <a:t>How well intervention components are delivered.</a:t>
            </a:r>
          </a:p>
          <a:p>
            <a:pPr marL="800100" lvl="1" indent="-342900">
              <a:buFont typeface="Courier New" panose="02070309020205020404" pitchFamily="49" charset="0"/>
              <a:buChar char="o"/>
            </a:pPr>
            <a:r>
              <a:rPr lang="en-GB" sz="2000" dirty="0">
                <a:latin typeface="Muli Black"/>
              </a:rPr>
              <a:t>Reach of intervention for all violence related injury attendees </a:t>
            </a:r>
          </a:p>
          <a:p>
            <a:pPr marL="800100" lvl="1" indent="-342900">
              <a:buFont typeface="Courier New" panose="02070309020205020404" pitchFamily="49" charset="0"/>
              <a:buChar char="o"/>
            </a:pPr>
            <a:r>
              <a:rPr lang="en-GB" sz="2000" dirty="0">
                <a:latin typeface="Muli Black"/>
              </a:rPr>
              <a:t>Extent to which patients engage with intervention</a:t>
            </a:r>
          </a:p>
          <a:p>
            <a:pPr marL="800100" lvl="1" indent="-342900">
              <a:buFont typeface="Courier New" panose="02070309020205020404" pitchFamily="49" charset="0"/>
              <a:buChar char="o"/>
            </a:pPr>
            <a:r>
              <a:rPr lang="en-GB" sz="2000" dirty="0">
                <a:latin typeface="Muli Black"/>
              </a:rPr>
              <a:t>Extent to which parents are supported across health care provisions/ settings</a:t>
            </a:r>
          </a:p>
          <a:p>
            <a:pPr marL="800100" lvl="1" indent="-342900">
              <a:buFont typeface="Courier New" panose="02070309020205020404" pitchFamily="49" charset="0"/>
              <a:buChar char="o"/>
            </a:pPr>
            <a:r>
              <a:rPr lang="en-GB" sz="2000" dirty="0">
                <a:latin typeface="Muli Black"/>
              </a:rPr>
              <a:t>Perceived benefit of the intervention </a:t>
            </a:r>
          </a:p>
          <a:p>
            <a:pPr marL="800100" lvl="1" indent="-342900">
              <a:buFont typeface="Courier New" panose="02070309020205020404" pitchFamily="49" charset="0"/>
              <a:buChar char="o"/>
            </a:pPr>
            <a:r>
              <a:rPr lang="en-GB" sz="2000" dirty="0">
                <a:latin typeface="Muli Black"/>
              </a:rPr>
              <a:t>Similarities and differences between the two ED provisions</a:t>
            </a:r>
          </a:p>
          <a:p>
            <a:pPr marL="800100" lvl="1" indent="-342900">
              <a:buFont typeface="Courier New" panose="02070309020205020404" pitchFamily="49" charset="0"/>
              <a:buChar char="o"/>
            </a:pPr>
            <a:r>
              <a:rPr lang="en-GB" sz="2000" dirty="0">
                <a:latin typeface="Muli Black"/>
              </a:rPr>
              <a:t>Adaptations made across settings- and the context of this (e.g., difference in nature of demand).</a:t>
            </a:r>
          </a:p>
        </p:txBody>
      </p:sp>
      <p:pic>
        <p:nvPicPr>
          <p:cNvPr id="3" name="Picture 2">
            <a:extLst>
              <a:ext uri="{FF2B5EF4-FFF2-40B4-BE49-F238E27FC236}">
                <a16:creationId xmlns:a16="http://schemas.microsoft.com/office/drawing/2014/main" id="{685867D3-390E-F46F-3313-9119061F2D0B}"/>
              </a:ext>
            </a:extLst>
          </p:cNvPr>
          <p:cNvPicPr>
            <a:picLocks noChangeAspect="1"/>
          </p:cNvPicPr>
          <p:nvPr/>
        </p:nvPicPr>
        <p:blipFill>
          <a:blip r:embed="rId3"/>
          <a:stretch>
            <a:fillRect/>
          </a:stretch>
        </p:blipFill>
        <p:spPr>
          <a:xfrm>
            <a:off x="584429" y="5278920"/>
            <a:ext cx="3655585" cy="1085113"/>
          </a:xfrm>
          <a:prstGeom prst="rect">
            <a:avLst/>
          </a:prstGeom>
        </p:spPr>
      </p:pic>
      <p:pic>
        <p:nvPicPr>
          <p:cNvPr id="4" name="Picture 3">
            <a:extLst>
              <a:ext uri="{FF2B5EF4-FFF2-40B4-BE49-F238E27FC236}">
                <a16:creationId xmlns:a16="http://schemas.microsoft.com/office/drawing/2014/main" id="{20F69C2B-F179-FCF5-D707-B4D9E2105AE0}"/>
              </a:ext>
            </a:extLst>
          </p:cNvPr>
          <p:cNvPicPr>
            <a:picLocks noChangeAspect="1"/>
          </p:cNvPicPr>
          <p:nvPr/>
        </p:nvPicPr>
        <p:blipFill>
          <a:blip r:embed="rId4"/>
          <a:stretch>
            <a:fillRect/>
          </a:stretch>
        </p:blipFill>
        <p:spPr>
          <a:xfrm>
            <a:off x="8881039" y="5278920"/>
            <a:ext cx="2940845" cy="1210972"/>
          </a:xfrm>
          <a:prstGeom prst="rect">
            <a:avLst/>
          </a:prstGeom>
        </p:spPr>
      </p:pic>
      <p:pic>
        <p:nvPicPr>
          <p:cNvPr id="8" name="Picture 4" descr="UPSI">
            <a:extLst>
              <a:ext uri="{FF2B5EF4-FFF2-40B4-BE49-F238E27FC236}">
                <a16:creationId xmlns:a16="http://schemas.microsoft.com/office/drawing/2014/main" id="{E5F79109-3C63-95AC-1006-7A7C99A267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5273" y="5299071"/>
            <a:ext cx="3277367" cy="1216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15362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2ADA9896-30D4-2556-AE5F-8C0FA6B1793B}"/>
              </a:ext>
            </a:extLst>
          </p:cNvPr>
          <p:cNvGraphicFramePr>
            <a:graphicFrameLocks noGrp="1"/>
          </p:cNvGraphicFramePr>
          <p:nvPr>
            <p:extLst>
              <p:ext uri="{D42A27DB-BD31-4B8C-83A1-F6EECF244321}">
                <p14:modId xmlns:p14="http://schemas.microsoft.com/office/powerpoint/2010/main" val="2740294003"/>
              </p:ext>
            </p:extLst>
          </p:nvPr>
        </p:nvGraphicFramePr>
        <p:xfrm>
          <a:off x="600867" y="2165594"/>
          <a:ext cx="11372057" cy="3935168"/>
        </p:xfrm>
        <a:graphic>
          <a:graphicData uri="http://schemas.openxmlformats.org/drawingml/2006/table">
            <a:tbl>
              <a:tblPr firstRow="1" bandRow="1">
                <a:tableStyleId>{5940675A-B579-460E-94D1-54222C63F5DA}</a:tableStyleId>
              </a:tblPr>
              <a:tblGrid>
                <a:gridCol w="3150447">
                  <a:extLst>
                    <a:ext uri="{9D8B030D-6E8A-4147-A177-3AD203B41FA5}">
                      <a16:colId xmlns:a16="http://schemas.microsoft.com/office/drawing/2014/main" val="1396012078"/>
                    </a:ext>
                  </a:extLst>
                </a:gridCol>
                <a:gridCol w="8221610">
                  <a:extLst>
                    <a:ext uri="{9D8B030D-6E8A-4147-A177-3AD203B41FA5}">
                      <a16:colId xmlns:a16="http://schemas.microsoft.com/office/drawing/2014/main" val="4009844870"/>
                    </a:ext>
                  </a:extLst>
                </a:gridCol>
              </a:tblGrid>
              <a:tr h="883671">
                <a:tc>
                  <a:txBody>
                    <a:bodyPr/>
                    <a:lstStyle/>
                    <a:p>
                      <a:r>
                        <a:rPr lang="en-GB" sz="2400" b="1" dirty="0">
                          <a:solidFill>
                            <a:schemeClr val="tx1"/>
                          </a:solidFill>
                          <a:latin typeface="Muli Black"/>
                        </a:rPr>
                        <a:t>Scoping review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BEFF">
                        <a:alpha val="5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latin typeface="Muli Black"/>
                        </a:rPr>
                        <a:t>Of emergency care-based violence interventions and underpinning causal mechanisms of violence.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490952316"/>
                  </a:ext>
                </a:extLst>
              </a:tr>
              <a:tr h="883671">
                <a:tc>
                  <a:txBody>
                    <a:bodyPr/>
                    <a:lstStyle/>
                    <a:p>
                      <a:r>
                        <a:rPr lang="en-GB" sz="2400" b="1" dirty="0">
                          <a:solidFill>
                            <a:schemeClr val="tx1"/>
                          </a:solidFill>
                          <a:latin typeface="Muli Black"/>
                        </a:rPr>
                        <a:t>Document analysis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BEFF">
                        <a:alpha val="5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latin typeface="Muli Black"/>
                        </a:rPr>
                        <a:t>Of materials, including VPT job specifications and hospital Standard Operating Procedures.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56495032"/>
                  </a:ext>
                </a:extLst>
              </a:tr>
              <a:tr h="1276414">
                <a:tc>
                  <a:txBody>
                    <a:bodyPr/>
                    <a:lstStyle/>
                    <a:p>
                      <a:r>
                        <a:rPr lang="en-GB" sz="2400" b="1" dirty="0">
                          <a:solidFill>
                            <a:schemeClr val="tx1"/>
                          </a:solidFill>
                          <a:latin typeface="Muli Black"/>
                        </a:rPr>
                        <a:t>Analysis of ED data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BEFF">
                        <a:alpha val="50196"/>
                      </a:srgbClr>
                    </a:solidFill>
                  </a:tcPr>
                </a:tc>
                <a:tc>
                  <a:txBody>
                    <a:bodyPr/>
                    <a:lstStyle/>
                    <a:p>
                      <a:r>
                        <a:rPr lang="en-GB" sz="2000" dirty="0">
                          <a:latin typeface="Muli Black"/>
                        </a:rPr>
                        <a:t>Descriptive analysis of routine ED data (anonymised and aggregated) - and comparing VPT ascertainment and engagement rates with number of assault attendees.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572838"/>
                  </a:ext>
                </a:extLst>
              </a:tr>
              <a:tr h="891412">
                <a:tc>
                  <a:txBody>
                    <a:bodyPr/>
                    <a:lstStyle/>
                    <a:p>
                      <a:r>
                        <a:rPr lang="en-GB" sz="2400" b="1" dirty="0">
                          <a:solidFill>
                            <a:schemeClr val="tx1"/>
                          </a:solidFill>
                          <a:latin typeface="Muli Black"/>
                        </a:rPr>
                        <a:t>Qualitative interviews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BEFF">
                        <a:alpha val="50196"/>
                      </a:srgbClr>
                    </a:solidFill>
                  </a:tcPr>
                </a:tc>
                <a:tc>
                  <a:txBody>
                    <a:bodyPr/>
                    <a:lstStyle/>
                    <a:p>
                      <a:r>
                        <a:rPr lang="en-GB" sz="2000" dirty="0">
                          <a:latin typeface="Muli Black"/>
                        </a:rPr>
                        <a:t>~60 stakeholders in South Wales, including those who work with and for the VPTs.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86891921"/>
                  </a:ext>
                </a:extLst>
              </a:tr>
            </a:tbl>
          </a:graphicData>
        </a:graphic>
      </p:graphicFrame>
      <p:sp>
        <p:nvSpPr>
          <p:cNvPr id="8" name="TextBox 7">
            <a:extLst>
              <a:ext uri="{FF2B5EF4-FFF2-40B4-BE49-F238E27FC236}">
                <a16:creationId xmlns:a16="http://schemas.microsoft.com/office/drawing/2014/main" id="{6B0F4C6B-96BC-81C8-F35F-6959BEE11D32}"/>
              </a:ext>
            </a:extLst>
          </p:cNvPr>
          <p:cNvSpPr txBox="1"/>
          <p:nvPr/>
        </p:nvSpPr>
        <p:spPr>
          <a:xfrm>
            <a:off x="700881" y="757238"/>
            <a:ext cx="8771732" cy="1169551"/>
          </a:xfrm>
          <a:prstGeom prst="rect">
            <a:avLst/>
          </a:prstGeom>
          <a:noFill/>
        </p:spPr>
        <p:txBody>
          <a:bodyPr wrap="square" rtlCol="0">
            <a:spAutoFit/>
          </a:bodyPr>
          <a:lstStyle/>
          <a:p>
            <a:r>
              <a:rPr lang="en-GB" sz="3600" b="1" dirty="0">
                <a:solidFill>
                  <a:schemeClr val="tx2"/>
                </a:solidFill>
                <a:latin typeface="Muli Black"/>
              </a:rPr>
              <a:t>Methods</a:t>
            </a:r>
          </a:p>
          <a:p>
            <a:endParaRPr lang="en-GB" sz="1000" dirty="0">
              <a:latin typeface="Muli Black"/>
            </a:endParaRPr>
          </a:p>
          <a:p>
            <a:r>
              <a:rPr lang="en-GB" sz="2400" dirty="0">
                <a:latin typeface="Muli Black"/>
              </a:rPr>
              <a:t>A mixed methods approach has been used, to include:</a:t>
            </a:r>
          </a:p>
        </p:txBody>
      </p:sp>
      <p:pic>
        <p:nvPicPr>
          <p:cNvPr id="4" name="Picture 3" descr="A picture containing drawing&#10;&#10;Description automatically generated">
            <a:extLst>
              <a:ext uri="{FF2B5EF4-FFF2-40B4-BE49-F238E27FC236}">
                <a16:creationId xmlns:a16="http://schemas.microsoft.com/office/drawing/2014/main" id="{B768890B-1142-3C62-547D-05F74505C744}"/>
              </a:ext>
            </a:extLst>
          </p:cNvPr>
          <p:cNvPicPr>
            <a:picLocks noChangeAspect="1"/>
          </p:cNvPicPr>
          <p:nvPr/>
        </p:nvPicPr>
        <p:blipFill>
          <a:blip r:embed="rId3"/>
          <a:stretch>
            <a:fillRect/>
          </a:stretch>
        </p:blipFill>
        <p:spPr>
          <a:xfrm>
            <a:off x="8771193" y="6035938"/>
            <a:ext cx="3055046" cy="425547"/>
          </a:xfrm>
          <a:prstGeom prst="rect">
            <a:avLst/>
          </a:prstGeom>
        </p:spPr>
      </p:pic>
    </p:spTree>
    <p:extLst>
      <p:ext uri="{BB962C8B-B14F-4D97-AF65-F5344CB8AC3E}">
        <p14:creationId xmlns:p14="http://schemas.microsoft.com/office/powerpoint/2010/main" val="12574271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65C34BE-12EE-AE40-A55F-D2F57422CB51}"/>
              </a:ext>
            </a:extLst>
          </p:cNvPr>
          <p:cNvSpPr txBox="1"/>
          <p:nvPr/>
        </p:nvSpPr>
        <p:spPr>
          <a:xfrm>
            <a:off x="584429" y="493966"/>
            <a:ext cx="93882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dirty="0">
                <a:solidFill>
                  <a:srgbClr val="00D2CB"/>
                </a:solidFill>
                <a:latin typeface="Muli Black" pitchFamily="2" charset="77"/>
              </a:rPr>
              <a:t>Effectiveness and cost-effectiveness evaluation </a:t>
            </a:r>
          </a:p>
        </p:txBody>
      </p:sp>
      <p:sp>
        <p:nvSpPr>
          <p:cNvPr id="3" name="TextBox 2">
            <a:extLst>
              <a:ext uri="{FF2B5EF4-FFF2-40B4-BE49-F238E27FC236}">
                <a16:creationId xmlns:a16="http://schemas.microsoft.com/office/drawing/2014/main" id="{32E548F1-B7E1-520A-10FE-499DA112F767}"/>
              </a:ext>
            </a:extLst>
          </p:cNvPr>
          <p:cNvSpPr txBox="1"/>
          <p:nvPr/>
        </p:nvSpPr>
        <p:spPr>
          <a:xfrm>
            <a:off x="584428" y="1017186"/>
            <a:ext cx="11607571" cy="3785652"/>
          </a:xfrm>
          <a:prstGeom prst="rect">
            <a:avLst/>
          </a:prstGeom>
          <a:noFill/>
        </p:spPr>
        <p:txBody>
          <a:bodyPr wrap="square">
            <a:spAutoFit/>
          </a:bodyPr>
          <a:lstStyle/>
          <a:p>
            <a:r>
              <a:rPr lang="en-GB" sz="2000" dirty="0">
                <a:latin typeface="Muli Black"/>
              </a:rPr>
              <a:t>Led by Professor Simon Moore (Cardiff University)- with NIHR funding until March 2025</a:t>
            </a:r>
          </a:p>
          <a:p>
            <a:endParaRPr lang="en-GB" sz="2000" dirty="0">
              <a:latin typeface="Muli Black"/>
            </a:endParaRPr>
          </a:p>
          <a:p>
            <a:pPr algn="ctr"/>
            <a:r>
              <a:rPr lang="en-GB" sz="2000" b="1" dirty="0">
                <a:effectLst/>
                <a:latin typeface="Muli Black"/>
                <a:ea typeface="Calibri" panose="020F0502020204030204" pitchFamily="34" charset="0"/>
                <a:cs typeface="Arial" panose="020B0604020202020204" pitchFamily="34" charset="0"/>
              </a:rPr>
              <a:t>Does an ED based violence intervention programme reduce future emergency healthcare utilisation?</a:t>
            </a:r>
          </a:p>
          <a:p>
            <a:endParaRPr lang="en-GB" sz="2000" dirty="0">
              <a:latin typeface="Muli Black"/>
              <a:ea typeface="Calibri" panose="020F0502020204030204" pitchFamily="34" charset="0"/>
              <a:cs typeface="Arial" panose="020B0604020202020204" pitchFamily="34" charset="0"/>
            </a:endParaRPr>
          </a:p>
          <a:p>
            <a:r>
              <a:rPr lang="en-GB" sz="2000" dirty="0">
                <a:latin typeface="Muli Black"/>
                <a:ea typeface="Calibri" panose="020F0502020204030204" pitchFamily="34" charset="0"/>
                <a:cs typeface="Arial" panose="020B0604020202020204" pitchFamily="34" charset="0"/>
              </a:rPr>
              <a:t>To assess the effectiveness and cost effectiveness of the VPTs using a broad range of routine databases. To answer the following:</a:t>
            </a:r>
          </a:p>
          <a:p>
            <a:endParaRPr lang="en-GB" sz="2000" dirty="0">
              <a:latin typeface="Muli Black"/>
              <a:ea typeface="Calibri" panose="020F0502020204030204" pitchFamily="34" charset="0"/>
              <a:cs typeface="Arial" panose="020B0604020202020204" pitchFamily="34" charset="0"/>
            </a:endParaRPr>
          </a:p>
          <a:p>
            <a:pPr marL="342900" indent="-342900">
              <a:buFont typeface="+mj-lt"/>
              <a:buAutoNum type="arabicPeriod"/>
            </a:pPr>
            <a:r>
              <a:rPr lang="en-GB" sz="2000" dirty="0">
                <a:effectLst/>
                <a:latin typeface="Muli Black"/>
                <a:ea typeface="Calibri" panose="020F0502020204030204" pitchFamily="34" charset="0"/>
                <a:cs typeface="Arial" panose="020B0604020202020204" pitchFamily="34" charset="0"/>
              </a:rPr>
              <a:t>Does involvement with a VPT reduce the likelihood of unscheduled ED re-attendance?</a:t>
            </a:r>
          </a:p>
          <a:p>
            <a:pPr marL="342900" indent="-342900">
              <a:buFont typeface="+mj-lt"/>
              <a:buAutoNum type="arabicPeriod"/>
            </a:pPr>
            <a:r>
              <a:rPr lang="en-GB" sz="2000" dirty="0">
                <a:effectLst/>
                <a:latin typeface="Muli Black"/>
                <a:ea typeface="Calibri" panose="020F0502020204030204" pitchFamily="34" charset="0"/>
                <a:cs typeface="Arial" panose="020B0604020202020204" pitchFamily="34" charset="0"/>
              </a:rPr>
              <a:t>Do VPTs represent value for money?</a:t>
            </a:r>
          </a:p>
          <a:p>
            <a:pPr marL="342900" indent="-342900">
              <a:buFont typeface="+mj-lt"/>
              <a:buAutoNum type="arabicPeriod"/>
            </a:pPr>
            <a:r>
              <a:rPr lang="en-GB" sz="2000" dirty="0">
                <a:effectLst/>
                <a:latin typeface="Muli Black"/>
                <a:ea typeface="Calibri" panose="020F0502020204030204" pitchFamily="34" charset="0"/>
                <a:cs typeface="Arial" panose="020B0604020202020204" pitchFamily="34" charset="0"/>
              </a:rPr>
              <a:t>Does the presence of the VPT improve ascertainment of assault-related-</a:t>
            </a:r>
            <a:r>
              <a:rPr lang="en-GB" sz="2000" dirty="0" err="1">
                <a:effectLst/>
                <a:latin typeface="Muli Black"/>
                <a:ea typeface="Calibri" panose="020F0502020204030204" pitchFamily="34" charset="0"/>
                <a:cs typeface="Arial" panose="020B0604020202020204" pitchFamily="34" charset="0"/>
              </a:rPr>
              <a:t>attendences</a:t>
            </a:r>
            <a:r>
              <a:rPr lang="en-GB" sz="2000" dirty="0">
                <a:effectLst/>
                <a:latin typeface="Muli Black"/>
                <a:ea typeface="Calibri" panose="020F0502020204030204" pitchFamily="34" charset="0"/>
                <a:cs typeface="Arial" panose="020B0604020202020204" pitchFamily="34" charset="0"/>
              </a:rPr>
              <a:t> in ED?</a:t>
            </a:r>
          </a:p>
          <a:p>
            <a:endParaRPr lang="en-GB" sz="2000" dirty="0">
              <a:latin typeface="Muli Black"/>
              <a:ea typeface="Calibri" panose="020F0502020204030204" pitchFamily="34" charset="0"/>
              <a:cs typeface="Arial" panose="020B0604020202020204" pitchFamily="34" charset="0"/>
            </a:endParaRPr>
          </a:p>
          <a:p>
            <a:r>
              <a:rPr lang="en-GB" sz="2000" dirty="0">
                <a:effectLst/>
                <a:latin typeface="Muli Black"/>
                <a:ea typeface="Calibri" panose="020F0502020204030204" pitchFamily="34" charset="0"/>
                <a:cs typeface="Arial" panose="020B0604020202020204" pitchFamily="34" charset="0"/>
              </a:rPr>
              <a:t>To understand the characteristics of individuals exposed to violence, and how violence impacts outcomes. </a:t>
            </a:r>
          </a:p>
        </p:txBody>
      </p:sp>
      <p:pic>
        <p:nvPicPr>
          <p:cNvPr id="8" name="Picture 4" descr="UPSI">
            <a:extLst>
              <a:ext uri="{FF2B5EF4-FFF2-40B4-BE49-F238E27FC236}">
                <a16:creationId xmlns:a16="http://schemas.microsoft.com/office/drawing/2014/main" id="{20CFEBA8-0E39-03B6-2765-6B16A4099D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281" y="5352366"/>
            <a:ext cx="1695218" cy="62899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Displaying the NIHR identity correctly - Cambridge Biomedical Research  Centre">
            <a:extLst>
              <a:ext uri="{FF2B5EF4-FFF2-40B4-BE49-F238E27FC236}">
                <a16:creationId xmlns:a16="http://schemas.microsoft.com/office/drawing/2014/main" id="{2BEEACA0-17FC-4365-3A7E-E4DF71706B76}"/>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974" r="4897"/>
          <a:stretch/>
        </p:blipFill>
        <p:spPr bwMode="auto">
          <a:xfrm>
            <a:off x="3512305" y="5369839"/>
            <a:ext cx="2228386" cy="57916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DF066D63-12F3-8758-5D0C-BDC3A27EFACA}"/>
              </a:ext>
            </a:extLst>
          </p:cNvPr>
          <p:cNvPicPr>
            <a:picLocks noChangeAspect="1"/>
          </p:cNvPicPr>
          <p:nvPr/>
        </p:nvPicPr>
        <p:blipFill rotWithShape="1">
          <a:blip r:embed="rId5">
            <a:clrChange>
              <a:clrFrom>
                <a:srgbClr val="FFFFFF"/>
              </a:clrFrom>
              <a:clrTo>
                <a:srgbClr val="FFFFFF">
                  <a:alpha val="0"/>
                </a:srgbClr>
              </a:clrTo>
            </a:clrChange>
          </a:blip>
          <a:srcRect l="5929" r="5008"/>
          <a:stretch/>
        </p:blipFill>
        <p:spPr>
          <a:xfrm>
            <a:off x="6245054" y="5451328"/>
            <a:ext cx="1895243" cy="577656"/>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D9E55950-D51C-B2CA-1831-404113D57660}"/>
              </a:ext>
            </a:extLst>
          </p:cNvPr>
          <p:cNvPicPr>
            <a:picLocks noChangeAspect="1"/>
          </p:cNvPicPr>
          <p:nvPr/>
        </p:nvPicPr>
        <p:blipFill>
          <a:blip r:embed="rId6"/>
          <a:stretch>
            <a:fillRect/>
          </a:stretch>
        </p:blipFill>
        <p:spPr>
          <a:xfrm>
            <a:off x="8612247" y="5480399"/>
            <a:ext cx="2928138" cy="407869"/>
          </a:xfrm>
          <a:prstGeom prst="rect">
            <a:avLst/>
          </a:prstGeom>
        </p:spPr>
      </p:pic>
      <p:pic>
        <p:nvPicPr>
          <p:cNvPr id="9218" name="Picture 2">
            <a:extLst>
              <a:ext uri="{FF2B5EF4-FFF2-40B4-BE49-F238E27FC236}">
                <a16:creationId xmlns:a16="http://schemas.microsoft.com/office/drawing/2014/main" id="{4FC995C8-79D2-0554-9622-C06B551C0039}"/>
              </a:ext>
            </a:extLst>
          </p:cNvPr>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5190089" y="6028984"/>
            <a:ext cx="753028" cy="723068"/>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a:extLst>
              <a:ext uri="{FF2B5EF4-FFF2-40B4-BE49-F238E27FC236}">
                <a16:creationId xmlns:a16="http://schemas.microsoft.com/office/drawing/2014/main" id="{51A2D043-AB0E-AB5F-AC11-80DE72ADFCC6}"/>
              </a:ext>
            </a:extLst>
          </p:cNvPr>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4428" y="6064936"/>
            <a:ext cx="1803967" cy="651164"/>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NHS Wales - Wikipedia">
            <a:extLst>
              <a:ext uri="{FF2B5EF4-FFF2-40B4-BE49-F238E27FC236}">
                <a16:creationId xmlns:a16="http://schemas.microsoft.com/office/drawing/2014/main" id="{DBC9E5E1-8979-747A-53B8-F4B34161E3A8}"/>
              </a:ext>
            </a:extLst>
          </p:cNvPr>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45647" y="6013554"/>
            <a:ext cx="1178039" cy="665848"/>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a:extLst>
              <a:ext uri="{FF2B5EF4-FFF2-40B4-BE49-F238E27FC236}">
                <a16:creationId xmlns:a16="http://schemas.microsoft.com/office/drawing/2014/main" id="{1CF17696-238A-7320-7DA5-59E6291666E5}"/>
              </a:ext>
            </a:extLst>
          </p:cNvPr>
          <p:cNvPicPr>
            <a:picLocks noChangeAspect="1" noChangeArrowheads="1"/>
          </p:cNvPicPr>
          <p:nvPr/>
        </p:nvPicPr>
        <p:blipFill rotWithShape="1">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t="29372" b="13551"/>
          <a:stretch/>
        </p:blipFill>
        <p:spPr bwMode="auto">
          <a:xfrm>
            <a:off x="6905002" y="6028984"/>
            <a:ext cx="2133600" cy="723068"/>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Swansea University">
            <a:extLst>
              <a:ext uri="{FF2B5EF4-FFF2-40B4-BE49-F238E27FC236}">
                <a16:creationId xmlns:a16="http://schemas.microsoft.com/office/drawing/2014/main" id="{38505E2C-692F-03B3-5600-9077CA268315}"/>
              </a:ext>
            </a:extLst>
          </p:cNvPr>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398663" y="5993032"/>
            <a:ext cx="1274100" cy="706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98148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C23D820-9D79-E128-2207-97BF841DB1D9}"/>
              </a:ext>
            </a:extLst>
          </p:cNvPr>
          <p:cNvSpPr txBox="1"/>
          <p:nvPr/>
        </p:nvSpPr>
        <p:spPr>
          <a:xfrm>
            <a:off x="5913666" y="426255"/>
            <a:ext cx="6073546" cy="6005490"/>
          </a:xfrm>
          <a:prstGeom prst="rect">
            <a:avLst/>
          </a:prstGeom>
          <a:noFill/>
          <a:ln w="57150">
            <a:solidFill>
              <a:schemeClr val="tx2"/>
            </a:solidFill>
          </a:ln>
        </p:spPr>
        <p:txBody>
          <a:bodyPr wrap="square">
            <a:spAutoFit/>
          </a:bodyPr>
          <a:lstStyle/>
          <a:p>
            <a:pPr lvl="0" rtl="0">
              <a:lnSpc>
                <a:spcPct val="107000"/>
              </a:lnSpc>
            </a:pPr>
            <a:r>
              <a:rPr lang="en-GB" sz="2000" b="1" dirty="0">
                <a:effectLst/>
                <a:latin typeface="Muli Black"/>
                <a:ea typeface="Calibri" panose="020F0502020204030204" pitchFamily="34" charset="0"/>
                <a:cs typeface="Arial" panose="020B0604020202020204" pitchFamily="34" charset="0"/>
              </a:rPr>
              <a:t>Data sets for linking include:</a:t>
            </a:r>
          </a:p>
          <a:p>
            <a:pPr lvl="0" rtl="0">
              <a:lnSpc>
                <a:spcPct val="107000"/>
              </a:lnSpc>
            </a:pPr>
            <a:endParaRPr lang="en-GB" sz="2000" b="1" dirty="0">
              <a:effectLst/>
              <a:latin typeface="Muli Black"/>
              <a:ea typeface="Calibri" panose="020F0502020204030204" pitchFamily="34" charset="0"/>
              <a:cs typeface="Arial" panose="020B0604020202020204" pitchFamily="34" charset="0"/>
            </a:endParaRPr>
          </a:p>
          <a:p>
            <a:pPr marL="342900" lvl="0" indent="-342900" rtl="0">
              <a:lnSpc>
                <a:spcPct val="107000"/>
              </a:lnSpc>
              <a:buFont typeface="Symbol" panose="05050102010706020507" pitchFamily="18" charset="2"/>
              <a:buChar char=""/>
            </a:pPr>
            <a:r>
              <a:rPr lang="en-GB" sz="2000" dirty="0">
                <a:effectLst/>
                <a:latin typeface="Muli Black"/>
                <a:ea typeface="Calibri" panose="020F0502020204030204" pitchFamily="34" charset="0"/>
                <a:cs typeface="Arial" panose="020B0604020202020204" pitchFamily="34" charset="0"/>
              </a:rPr>
              <a:t>Police data (four Welsh Police forces)</a:t>
            </a:r>
          </a:p>
          <a:p>
            <a:pPr marL="342900" lvl="0" indent="-342900" rtl="0">
              <a:lnSpc>
                <a:spcPct val="107000"/>
              </a:lnSpc>
              <a:buFont typeface="Symbol" panose="05050102010706020507" pitchFamily="18" charset="2"/>
              <a:buChar char=""/>
            </a:pPr>
            <a:r>
              <a:rPr lang="en-GB" sz="2000" dirty="0">
                <a:effectLst/>
                <a:latin typeface="Muli Black"/>
                <a:ea typeface="Calibri" panose="020F0502020204030204" pitchFamily="34" charset="0"/>
                <a:cs typeface="Arial" panose="020B0604020202020204" pitchFamily="34" charset="0"/>
              </a:rPr>
              <a:t>Children and Family Court Advisory and Support Service Wales Family Justice Dataset</a:t>
            </a:r>
          </a:p>
          <a:p>
            <a:pPr marL="342900" lvl="0" indent="-342900">
              <a:lnSpc>
                <a:spcPct val="107000"/>
              </a:lnSpc>
              <a:buFont typeface="Symbol" panose="05050102010706020507" pitchFamily="18" charset="2"/>
              <a:buChar char=""/>
            </a:pPr>
            <a:r>
              <a:rPr lang="en-GB" sz="2000" dirty="0">
                <a:effectLst/>
                <a:latin typeface="Muli Black"/>
                <a:ea typeface="Calibri" panose="020F0502020204030204" pitchFamily="34" charset="0"/>
                <a:cs typeface="Arial" panose="020B0604020202020204" pitchFamily="34" charset="0"/>
              </a:rPr>
              <a:t>Children in Need Dataset</a:t>
            </a:r>
          </a:p>
          <a:p>
            <a:pPr marL="342900" lvl="0" indent="-342900">
              <a:lnSpc>
                <a:spcPct val="107000"/>
              </a:lnSpc>
              <a:buFont typeface="Symbol" panose="05050102010706020507" pitchFamily="18" charset="2"/>
              <a:buChar char=""/>
            </a:pPr>
            <a:r>
              <a:rPr lang="en-GB" sz="2000" dirty="0">
                <a:effectLst/>
                <a:latin typeface="Muli Black"/>
                <a:ea typeface="Calibri" panose="020F0502020204030204" pitchFamily="34" charset="0"/>
                <a:cs typeface="Arial" panose="020B0604020202020204" pitchFamily="34" charset="0"/>
              </a:rPr>
              <a:t>Emergency Department Dataset</a:t>
            </a:r>
          </a:p>
          <a:p>
            <a:pPr marL="342900" lvl="0" indent="-342900">
              <a:lnSpc>
                <a:spcPct val="107000"/>
              </a:lnSpc>
              <a:buFont typeface="Symbol" panose="05050102010706020507" pitchFamily="18" charset="2"/>
              <a:buChar char=""/>
            </a:pPr>
            <a:r>
              <a:rPr lang="en-GB" sz="2000" dirty="0">
                <a:effectLst/>
                <a:latin typeface="Muli Black"/>
                <a:ea typeface="Calibri" panose="020F0502020204030204" pitchFamily="34" charset="0"/>
                <a:cs typeface="Arial" panose="020B0604020202020204" pitchFamily="34" charset="0"/>
              </a:rPr>
              <a:t>Emergency Medical Retrieval and Transfer Service</a:t>
            </a:r>
          </a:p>
          <a:p>
            <a:pPr marL="342900" lvl="0" indent="-342900">
              <a:lnSpc>
                <a:spcPct val="107000"/>
              </a:lnSpc>
              <a:buFont typeface="Symbol" panose="05050102010706020507" pitchFamily="18" charset="2"/>
              <a:buChar char=""/>
            </a:pPr>
            <a:r>
              <a:rPr lang="en-GB" sz="2000" dirty="0">
                <a:effectLst/>
                <a:latin typeface="Muli Black"/>
                <a:ea typeface="Calibri" panose="020F0502020204030204" pitchFamily="34" charset="0"/>
                <a:cs typeface="Arial" panose="020B0604020202020204" pitchFamily="34" charset="0"/>
              </a:rPr>
              <a:t>Ministry of Justice: Data First. Magistrates' court defendant data, Crown Court defendant data, criminal courts and prisons data, prisoner custodial journey data, Family Court data.</a:t>
            </a:r>
          </a:p>
          <a:p>
            <a:pPr marL="342900" lvl="0" indent="-342900">
              <a:lnSpc>
                <a:spcPct val="107000"/>
              </a:lnSpc>
              <a:buFont typeface="Symbol" panose="05050102010706020507" pitchFamily="18" charset="2"/>
              <a:buChar char=""/>
            </a:pPr>
            <a:r>
              <a:rPr lang="en-GB" sz="2000" dirty="0">
                <a:effectLst/>
                <a:latin typeface="Muli Black"/>
                <a:ea typeface="Calibri" panose="020F0502020204030204" pitchFamily="34" charset="0"/>
                <a:cs typeface="Arial" panose="020B0604020202020204" pitchFamily="34" charset="0"/>
              </a:rPr>
              <a:t>Outpatient Referral Dataset</a:t>
            </a:r>
          </a:p>
          <a:p>
            <a:pPr marL="342900" lvl="0" indent="-342900">
              <a:lnSpc>
                <a:spcPct val="107000"/>
              </a:lnSpc>
              <a:buFont typeface="Symbol" panose="05050102010706020507" pitchFamily="18" charset="2"/>
              <a:buChar char=""/>
            </a:pPr>
            <a:r>
              <a:rPr lang="en-GB" sz="2000" dirty="0">
                <a:effectLst/>
                <a:latin typeface="Muli Black"/>
                <a:ea typeface="Calibri" panose="020F0502020204030204" pitchFamily="34" charset="0"/>
                <a:cs typeface="Arial" panose="020B0604020202020204" pitchFamily="34" charset="0"/>
              </a:rPr>
              <a:t>Patient Episode Data for Wales Dataset</a:t>
            </a:r>
          </a:p>
          <a:p>
            <a:pPr marL="342900" lvl="0" indent="-342900">
              <a:lnSpc>
                <a:spcPct val="107000"/>
              </a:lnSpc>
              <a:buFont typeface="Symbol" panose="05050102010706020507" pitchFamily="18" charset="2"/>
              <a:buChar char=""/>
            </a:pPr>
            <a:r>
              <a:rPr lang="en-GB" sz="2000" dirty="0">
                <a:effectLst/>
                <a:latin typeface="Muli Black"/>
                <a:ea typeface="Calibri" panose="020F0502020204030204" pitchFamily="34" charset="0"/>
                <a:cs typeface="Arial" panose="020B0604020202020204" pitchFamily="34" charset="0"/>
              </a:rPr>
              <a:t>Substance Misuse Dataset</a:t>
            </a:r>
          </a:p>
          <a:p>
            <a:pPr marL="342900" lvl="0" indent="-342900">
              <a:lnSpc>
                <a:spcPct val="107000"/>
              </a:lnSpc>
              <a:buFont typeface="Symbol" panose="05050102010706020507" pitchFamily="18" charset="2"/>
              <a:buChar char=""/>
            </a:pPr>
            <a:r>
              <a:rPr lang="en-GB" sz="2000" dirty="0">
                <a:effectLst/>
                <a:latin typeface="Muli Black"/>
                <a:ea typeface="Calibri" panose="020F0502020204030204" pitchFamily="34" charset="0"/>
                <a:cs typeface="Arial" panose="020B0604020202020204" pitchFamily="34" charset="0"/>
              </a:rPr>
              <a:t>Violence Prevention Team (Cardiff and Swansea) Datasets</a:t>
            </a:r>
          </a:p>
          <a:p>
            <a:pPr marL="342900" lvl="0" indent="-342900">
              <a:lnSpc>
                <a:spcPct val="107000"/>
              </a:lnSpc>
              <a:spcAft>
                <a:spcPts val="800"/>
              </a:spcAft>
              <a:buFont typeface="Symbol" panose="05050102010706020507" pitchFamily="18" charset="2"/>
              <a:buChar char=""/>
            </a:pPr>
            <a:r>
              <a:rPr lang="en-GB" sz="2000" dirty="0">
                <a:effectLst/>
                <a:latin typeface="Muli Black"/>
                <a:ea typeface="Calibri" panose="020F0502020204030204" pitchFamily="34" charset="0"/>
                <a:cs typeface="Arial" panose="020B0604020202020204" pitchFamily="34" charset="0"/>
              </a:rPr>
              <a:t>General Practitioner Dataset</a:t>
            </a:r>
          </a:p>
        </p:txBody>
      </p:sp>
      <p:sp>
        <p:nvSpPr>
          <p:cNvPr id="9" name="TextBox 8">
            <a:extLst>
              <a:ext uri="{FF2B5EF4-FFF2-40B4-BE49-F238E27FC236}">
                <a16:creationId xmlns:a16="http://schemas.microsoft.com/office/drawing/2014/main" id="{5B2427D3-0123-6DFF-9858-23E9CB53FF4C}"/>
              </a:ext>
            </a:extLst>
          </p:cNvPr>
          <p:cNvSpPr txBox="1"/>
          <p:nvPr/>
        </p:nvSpPr>
        <p:spPr>
          <a:xfrm>
            <a:off x="428625" y="426255"/>
            <a:ext cx="5057775" cy="5638467"/>
          </a:xfrm>
          <a:prstGeom prst="rect">
            <a:avLst/>
          </a:prstGeom>
          <a:noFill/>
        </p:spPr>
        <p:txBody>
          <a:bodyPr wrap="square" rtlCol="0">
            <a:spAutoFit/>
          </a:bodyPr>
          <a:lstStyle/>
          <a:p>
            <a:pPr>
              <a:lnSpc>
                <a:spcPct val="107000"/>
              </a:lnSpc>
            </a:pPr>
            <a:r>
              <a:rPr lang="en-GB" sz="2000" b="1" dirty="0">
                <a:solidFill>
                  <a:schemeClr val="tx2"/>
                </a:solidFill>
                <a:latin typeface="Muli Black"/>
                <a:ea typeface="Calibri" panose="020F0502020204030204" pitchFamily="34" charset="0"/>
                <a:cs typeface="Arial" panose="020B0604020202020204" pitchFamily="34" charset="0"/>
              </a:rPr>
              <a:t>Methods:</a:t>
            </a:r>
          </a:p>
          <a:p>
            <a:pPr marL="342900" indent="-342900">
              <a:lnSpc>
                <a:spcPct val="107000"/>
              </a:lnSpc>
              <a:buFont typeface="Symbol" panose="05050102010706020507" pitchFamily="18" charset="2"/>
              <a:buChar char=""/>
            </a:pPr>
            <a:endParaRPr lang="en-GB" sz="2000" dirty="0">
              <a:latin typeface="Muli Black"/>
              <a:ea typeface="Calibri" panose="020F0502020204030204" pitchFamily="34" charset="0"/>
              <a:cs typeface="Arial" panose="020B0604020202020204" pitchFamily="34" charset="0"/>
            </a:endParaRPr>
          </a:p>
          <a:p>
            <a:pPr marL="342900" indent="-342900">
              <a:lnSpc>
                <a:spcPct val="107000"/>
              </a:lnSpc>
              <a:buFont typeface="Symbol" panose="05050102010706020507" pitchFamily="18" charset="2"/>
              <a:buChar char=""/>
            </a:pPr>
            <a:r>
              <a:rPr lang="en-GB" sz="2000" dirty="0">
                <a:latin typeface="Muli Black"/>
                <a:ea typeface="Calibri" panose="020F0502020204030204" pitchFamily="34" charset="0"/>
                <a:cs typeface="Arial" panose="020B0604020202020204" pitchFamily="34" charset="0"/>
              </a:rPr>
              <a:t>To link multiple datasets through SAIL- a Welsh databank in Swansea University that anonymises the data.</a:t>
            </a:r>
          </a:p>
          <a:p>
            <a:pPr marL="342900" indent="-342900">
              <a:lnSpc>
                <a:spcPct val="107000"/>
              </a:lnSpc>
              <a:buFont typeface="Symbol" panose="05050102010706020507" pitchFamily="18" charset="2"/>
              <a:buChar char=""/>
            </a:pPr>
            <a:r>
              <a:rPr lang="en-GB" sz="2000" dirty="0">
                <a:latin typeface="Muli Black"/>
                <a:ea typeface="Calibri" panose="020F0502020204030204" pitchFamily="34" charset="0"/>
                <a:cs typeface="Arial" panose="020B0604020202020204" pitchFamily="34" charset="0"/>
              </a:rPr>
              <a:t>Project team working to put Police data across all Welsh forces into databank. </a:t>
            </a:r>
          </a:p>
          <a:p>
            <a:pPr marL="342900" indent="-342900">
              <a:lnSpc>
                <a:spcPct val="107000"/>
              </a:lnSpc>
              <a:buFont typeface="Symbol" panose="05050102010706020507" pitchFamily="18" charset="2"/>
              <a:buChar char=""/>
            </a:pPr>
            <a:r>
              <a:rPr lang="en-GB" sz="2000" dirty="0">
                <a:latin typeface="Muli Black"/>
                <a:ea typeface="Calibri" panose="020F0502020204030204" pitchFamily="34" charset="0"/>
                <a:cs typeface="Arial" panose="020B0604020202020204" pitchFamily="34" charset="0"/>
              </a:rPr>
              <a:t>Data to be explored- Important to first understand the data and how individuals feature within it- we cannot just count events. </a:t>
            </a:r>
          </a:p>
          <a:p>
            <a:pPr marL="342900" indent="-342900">
              <a:lnSpc>
                <a:spcPct val="107000"/>
              </a:lnSpc>
              <a:buFont typeface="Symbol" panose="05050102010706020507" pitchFamily="18" charset="2"/>
              <a:buChar char=""/>
            </a:pPr>
            <a:r>
              <a:rPr lang="en-GB" sz="2000" dirty="0">
                <a:latin typeface="Muli Black"/>
                <a:ea typeface="Calibri" panose="020F0502020204030204" pitchFamily="34" charset="0"/>
                <a:cs typeface="Arial" panose="020B0604020202020204" pitchFamily="34" charset="0"/>
              </a:rPr>
              <a:t>Explore cluster events that can lead to violence perpetration/ victimisation </a:t>
            </a:r>
          </a:p>
          <a:p>
            <a:pPr marL="342900" indent="-342900">
              <a:lnSpc>
                <a:spcPct val="107000"/>
              </a:lnSpc>
              <a:buFont typeface="Symbol" panose="05050102010706020507" pitchFamily="18" charset="2"/>
              <a:buChar char=""/>
            </a:pPr>
            <a:r>
              <a:rPr lang="en-GB" sz="2000" dirty="0">
                <a:latin typeface="Muli Black"/>
                <a:ea typeface="Calibri" panose="020F0502020204030204" pitchFamily="34" charset="0"/>
                <a:cs typeface="Arial" panose="020B0604020202020204" pitchFamily="34" charset="0"/>
              </a:rPr>
              <a:t>Allows us to answer a multitude of questions which can be translated into practice/ decision making. </a:t>
            </a:r>
          </a:p>
          <a:p>
            <a:endParaRPr lang="en-GB" dirty="0"/>
          </a:p>
        </p:txBody>
      </p:sp>
    </p:spTree>
    <p:extLst>
      <p:ext uri="{BB962C8B-B14F-4D97-AF65-F5344CB8AC3E}">
        <p14:creationId xmlns:p14="http://schemas.microsoft.com/office/powerpoint/2010/main" val="36334864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62341" y="2794418"/>
            <a:ext cx="5330444" cy="3167216"/>
          </a:xfrm>
          <a:prstGeom prst="rect">
            <a:avLst/>
          </a:prstGeom>
        </p:spPr>
      </p:pic>
      <p:sp>
        <p:nvSpPr>
          <p:cNvPr id="9" name="TextBox 8">
            <a:extLst>
              <a:ext uri="{FF2B5EF4-FFF2-40B4-BE49-F238E27FC236}">
                <a16:creationId xmlns:a16="http://schemas.microsoft.com/office/drawing/2014/main" id="{799A3FD6-144A-6CBC-A88E-50B532C1BCD2}"/>
              </a:ext>
            </a:extLst>
          </p:cNvPr>
          <p:cNvSpPr txBox="1"/>
          <p:nvPr/>
        </p:nvSpPr>
        <p:spPr>
          <a:xfrm>
            <a:off x="6692785" y="5074734"/>
            <a:ext cx="3452774" cy="692497"/>
          </a:xfrm>
          <a:prstGeom prst="rect">
            <a:avLst/>
          </a:prstGeom>
          <a:noFill/>
        </p:spPr>
        <p:txBody>
          <a:bodyPr wrap="square" rtlCol="0">
            <a:spAutoFit/>
          </a:bodyPr>
          <a:lstStyle/>
          <a:p>
            <a:pPr algn="r">
              <a:defRPr/>
            </a:pPr>
            <a:r>
              <a:rPr lang="en-GB" sz="1300" dirty="0">
                <a:latin typeface="Ubuntu" charset="0"/>
                <a:ea typeface="Ubuntu" charset="0"/>
                <a:cs typeface="Ubuntu" charset="0"/>
              </a:rPr>
              <a:t>Number of stab related injuries recorded by the VPT captured within the Cardiff model dataset (July 2020 – June 2021)</a:t>
            </a:r>
          </a:p>
        </p:txBody>
      </p:sp>
      <p:sp>
        <p:nvSpPr>
          <p:cNvPr id="14" name="Rectangle 13"/>
          <p:cNvSpPr/>
          <p:nvPr/>
        </p:nvSpPr>
        <p:spPr>
          <a:xfrm>
            <a:off x="824199" y="1397675"/>
            <a:ext cx="9534647" cy="1200329"/>
          </a:xfrm>
          <a:prstGeom prst="rect">
            <a:avLst/>
          </a:prstGeom>
        </p:spPr>
        <p:txBody>
          <a:bodyPr wrap="square">
            <a:spAutoFit/>
          </a:bodyPr>
          <a:lstStyle/>
          <a:p>
            <a:r>
              <a:rPr lang="en-GB" dirty="0"/>
              <a:t>Health data provided by the VPT (Cardiff) demonstrates significant discrepancies between the actual volume of patients who have attended the ED with stab-related injuries, and the number of patients captured within the Cardiff Model standardised dataset. Only 49% of stab injuries seen were accurately recorded within the standard dataset.</a:t>
            </a:r>
          </a:p>
        </p:txBody>
      </p:sp>
      <p:sp>
        <p:nvSpPr>
          <p:cNvPr id="2" name="Title 1">
            <a:extLst>
              <a:ext uri="{FF2B5EF4-FFF2-40B4-BE49-F238E27FC236}">
                <a16:creationId xmlns:a16="http://schemas.microsoft.com/office/drawing/2014/main" id="{D359BEAC-5270-FACB-34DA-5D9D0F72D9B9}"/>
              </a:ext>
            </a:extLst>
          </p:cNvPr>
          <p:cNvSpPr>
            <a:spLocks noGrp="1"/>
          </p:cNvSpPr>
          <p:nvPr>
            <p:ph type="ctrTitle"/>
          </p:nvPr>
        </p:nvSpPr>
        <p:spPr>
          <a:xfrm>
            <a:off x="-644434" y="1277734"/>
            <a:ext cx="7750629" cy="1038696"/>
          </a:xfrm>
        </p:spPr>
        <p:txBody>
          <a:bodyPr>
            <a:normAutofit fontScale="90000"/>
          </a:bodyPr>
          <a:lstStyle/>
          <a:p>
            <a:pPr algn="l"/>
            <a:r>
              <a:rPr lang="en-GB" dirty="0"/>
              <a:t>         Cause for concern  </a:t>
            </a:r>
            <a:br>
              <a:rPr lang="en-GB" dirty="0"/>
            </a:br>
            <a:br>
              <a:rPr lang="en-GB" dirty="0"/>
            </a:br>
            <a:endParaRPr lang="en-GB" dirty="0"/>
          </a:p>
        </p:txBody>
      </p:sp>
      <p:pic>
        <p:nvPicPr>
          <p:cNvPr id="8" name="Picture 7" descr="A picture containing drawing&#10;&#10;Description automatically generated">
            <a:extLst>
              <a:ext uri="{FF2B5EF4-FFF2-40B4-BE49-F238E27FC236}">
                <a16:creationId xmlns:a16="http://schemas.microsoft.com/office/drawing/2014/main" id="{B768890B-1142-3C62-547D-05F74505C744}"/>
              </a:ext>
            </a:extLst>
          </p:cNvPr>
          <p:cNvPicPr>
            <a:picLocks noChangeAspect="1"/>
          </p:cNvPicPr>
          <p:nvPr/>
        </p:nvPicPr>
        <p:blipFill>
          <a:blip r:embed="rId4"/>
          <a:stretch>
            <a:fillRect/>
          </a:stretch>
        </p:blipFill>
        <p:spPr>
          <a:xfrm>
            <a:off x="8771193" y="6035938"/>
            <a:ext cx="3055046" cy="425547"/>
          </a:xfrm>
          <a:prstGeom prst="rect">
            <a:avLst/>
          </a:prstGeom>
        </p:spPr>
      </p:pic>
    </p:spTree>
    <p:extLst>
      <p:ext uri="{BB962C8B-B14F-4D97-AF65-F5344CB8AC3E}">
        <p14:creationId xmlns:p14="http://schemas.microsoft.com/office/powerpoint/2010/main" val="1331639876"/>
      </p:ext>
    </p:extLst>
  </p:cSld>
  <p:clrMapOvr>
    <a:masterClrMapping/>
  </p:clrMapOvr>
</p:sld>
</file>

<file path=ppt/theme/theme1.xml><?xml version="1.0" encoding="utf-8"?>
<a:theme xmlns:a="http://schemas.openxmlformats.org/drawingml/2006/main" name="1_Office Theme">
  <a:themeElements>
    <a:clrScheme name="VPU Wales">
      <a:dk1>
        <a:srgbClr val="4300B7"/>
      </a:dk1>
      <a:lt1>
        <a:srgbClr val="FFFFFF"/>
      </a:lt1>
      <a:dk2>
        <a:srgbClr val="00D2CB"/>
      </a:dk2>
      <a:lt2>
        <a:srgbClr val="F3F3F3"/>
      </a:lt2>
      <a:accent1>
        <a:srgbClr val="FFD100"/>
      </a:accent1>
      <a:accent2>
        <a:srgbClr val="FF4871"/>
      </a:accent2>
      <a:accent3>
        <a:srgbClr val="00ACF2"/>
      </a:accent3>
      <a:accent4>
        <a:srgbClr val="1ED946"/>
      </a:accent4>
      <a:accent5>
        <a:srgbClr val="5B9BD5"/>
      </a:accent5>
      <a:accent6>
        <a:srgbClr val="70AD47"/>
      </a:accent6>
      <a:hlink>
        <a:srgbClr val="0563C1"/>
      </a:hlink>
      <a:folHlink>
        <a:srgbClr val="00D2C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VPU Wales">
      <a:dk1>
        <a:srgbClr val="4300B7"/>
      </a:dk1>
      <a:lt1>
        <a:srgbClr val="FFFFFF"/>
      </a:lt1>
      <a:dk2>
        <a:srgbClr val="00D2CB"/>
      </a:dk2>
      <a:lt2>
        <a:srgbClr val="F3F3F3"/>
      </a:lt2>
      <a:accent1>
        <a:srgbClr val="FFD100"/>
      </a:accent1>
      <a:accent2>
        <a:srgbClr val="FF4871"/>
      </a:accent2>
      <a:accent3>
        <a:srgbClr val="00ACF2"/>
      </a:accent3>
      <a:accent4>
        <a:srgbClr val="1ED946"/>
      </a:accent4>
      <a:accent5>
        <a:srgbClr val="5B9BD5"/>
      </a:accent5>
      <a:accent6>
        <a:srgbClr val="70AD47"/>
      </a:accent6>
      <a:hlink>
        <a:srgbClr val="0563C1"/>
      </a:hlink>
      <a:folHlink>
        <a:srgbClr val="00D2C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2F936CDCDE8F8418920914B3BFFF19C" ma:contentTypeVersion="14" ma:contentTypeDescription="Create a new document." ma:contentTypeScope="" ma:versionID="0d97e97d83327b81cd0d9f2e3faaa699">
  <xsd:schema xmlns:xsd="http://www.w3.org/2001/XMLSchema" xmlns:xs="http://www.w3.org/2001/XMLSchema" xmlns:p="http://schemas.microsoft.com/office/2006/metadata/properties" xmlns:ns3="b7e247b7-cca8-429f-8688-16f83c8fba5f" xmlns:ns4="f30bebb2-c01f-48d0-81da-dc8b123879c2" targetNamespace="http://schemas.microsoft.com/office/2006/metadata/properties" ma:root="true" ma:fieldsID="b8d7944a7979dcc718df1ae5b58f0b13" ns3:_="" ns4:_="">
    <xsd:import namespace="b7e247b7-cca8-429f-8688-16f83c8fba5f"/>
    <xsd:import namespace="f30bebb2-c01f-48d0-81da-dc8b123879c2"/>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LengthInSeconds" minOccurs="0"/>
                <xsd:element ref="ns4:MediaServiceAutoKeyPoints" minOccurs="0"/>
                <xsd:element ref="ns4:MediaServiceKeyPoints" minOccurs="0"/>
                <xsd:element ref="ns4:MediaServiceAutoTags" minOccurs="0"/>
                <xsd:element ref="ns4:MediaServiceOCR" minOccurs="0"/>
                <xsd:element ref="ns4:MediaServiceGenerationTime" minOccurs="0"/>
                <xsd:element ref="ns4:MediaServiceEventHashCode" minOccurs="0"/>
                <xsd:element ref="ns4: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e247b7-cca8-429f-8688-16f83c8fba5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30bebb2-c01f-48d0-81da-dc8b123879c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Length (seconds)" ma:internalName="MediaLengthInSeconds" ma:readOnly="true">
      <xsd:simpleType>
        <xsd:restriction base="dms:Unknow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_activity" ma:index="21"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f30bebb2-c01f-48d0-81da-dc8b123879c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2A8A20F-FC7D-4B21-9702-931EBEF16F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7e247b7-cca8-429f-8688-16f83c8fba5f"/>
    <ds:schemaRef ds:uri="f30bebb2-c01f-48d0-81da-dc8b123879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B12ED61-50E5-48D9-933A-7391B3705C11}">
  <ds:schemaRefs>
    <ds:schemaRef ds:uri="http://schemas.microsoft.com/office/2006/documentManagement/types"/>
    <ds:schemaRef ds:uri="http://schemas.microsoft.com/office/infopath/2007/PartnerControls"/>
    <ds:schemaRef ds:uri="http://purl.org/dc/elements/1.1/"/>
    <ds:schemaRef ds:uri="http://purl.org/dc/terms/"/>
    <ds:schemaRef ds:uri="http://schemas.openxmlformats.org/package/2006/metadata/core-properties"/>
    <ds:schemaRef ds:uri="http://purl.org/dc/dcmitype/"/>
    <ds:schemaRef ds:uri="f30bebb2-c01f-48d0-81da-dc8b123879c2"/>
    <ds:schemaRef ds:uri="b7e247b7-cca8-429f-8688-16f83c8fba5f"/>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72BD2F58-9D88-42DD-88A7-2C48B0AB7C2C}">
  <ds:schemaRefs>
    <ds:schemaRef ds:uri="http://schemas.microsoft.com/sharepoint/v3/contenttype/forms"/>
  </ds:schemaRefs>
</ds:datastoreItem>
</file>

<file path=docMetadata/LabelInfo.xml><?xml version="1.0" encoding="utf-8"?>
<clbl:labelList xmlns:clbl="http://schemas.microsoft.com/office/2020/mipLabelMetadata">
  <clbl:label id="{bdb74b30-9568-4856-bdbf-06759778fcbc}" enabled="0" method="" siteId="{bdb74b30-9568-4856-bdbf-06759778fcbc}" removed="1"/>
</clbl:labelList>
</file>

<file path=docProps/app.xml><?xml version="1.0" encoding="utf-8"?>
<Properties xmlns="http://schemas.openxmlformats.org/officeDocument/2006/extended-properties" xmlns:vt="http://schemas.openxmlformats.org/officeDocument/2006/docPropsVTypes">
  <TotalTime>246</TotalTime>
  <Words>3786</Words>
  <Application>Microsoft Office PowerPoint</Application>
  <PresentationFormat>Widescreen</PresentationFormat>
  <Paragraphs>392</Paragraphs>
  <Slides>24</Slides>
  <Notes>12</Notes>
  <HiddenSlides>0</HiddenSlides>
  <MMClips>0</MMClips>
  <ScaleCrop>false</ScaleCrop>
  <HeadingPairs>
    <vt:vector size="6" baseType="variant">
      <vt:variant>
        <vt:lpstr>Fonts Used</vt:lpstr>
      </vt:variant>
      <vt:variant>
        <vt:i4>17</vt:i4>
      </vt:variant>
      <vt:variant>
        <vt:lpstr>Theme</vt:lpstr>
      </vt:variant>
      <vt:variant>
        <vt:i4>2</vt:i4>
      </vt:variant>
      <vt:variant>
        <vt:lpstr>Slide Titles</vt:lpstr>
      </vt:variant>
      <vt:variant>
        <vt:i4>24</vt:i4>
      </vt:variant>
    </vt:vector>
  </HeadingPairs>
  <TitlesOfParts>
    <vt:vector size="43" baseType="lpstr">
      <vt:lpstr>Arial</vt:lpstr>
      <vt:lpstr>Barlow Bold</vt:lpstr>
      <vt:lpstr>Barlow Bold Bold</vt:lpstr>
      <vt:lpstr>Barlow Medium</vt:lpstr>
      <vt:lpstr>Barlow Medium Bold</vt:lpstr>
      <vt:lpstr>Calibri</vt:lpstr>
      <vt:lpstr>Calibri Light</vt:lpstr>
      <vt:lpstr>Canva Sans 1</vt:lpstr>
      <vt:lpstr>Canva Sans 1 Bold</vt:lpstr>
      <vt:lpstr>Canva Sans 2 Bold</vt:lpstr>
      <vt:lpstr>Courier New</vt:lpstr>
      <vt:lpstr>Muli</vt:lpstr>
      <vt:lpstr>Muli Black</vt:lpstr>
      <vt:lpstr>Symbol</vt:lpstr>
      <vt:lpstr>Ubuntu</vt:lpstr>
      <vt:lpstr>Verdana</vt:lpstr>
      <vt:lpstr>Wingdings</vt:lpstr>
      <vt:lpstr>1_Office Theme</vt:lpstr>
      <vt:lpstr>2_Office Theme</vt:lpstr>
      <vt:lpstr>PowerPoint Presentation</vt:lpstr>
      <vt:lpstr>PowerPoint Presentation</vt:lpstr>
      <vt:lpstr>PowerPoint Presentation</vt:lpstr>
      <vt:lpstr>Wales VPU Functions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Cause for concern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Annemarie Newbury</dc:creator>
  <cp:lastModifiedBy>Hardy,Molly swp58531</cp:lastModifiedBy>
  <cp:revision>9</cp:revision>
  <cp:lastPrinted>2023-11-13T13:55:08Z</cp:lastPrinted>
  <dcterms:created xsi:type="dcterms:W3CDTF">2023-06-06T08:58:06Z</dcterms:created>
  <dcterms:modified xsi:type="dcterms:W3CDTF">2023-11-14T16:35:31Z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6cf8fe5-b7b7-4df7-b38d-1c61ac2f6639_Enabled">
    <vt:lpwstr>true</vt:lpwstr>
  </property>
  <property fmtid="{D5CDD505-2E9C-101B-9397-08002B2CF9AE}" pid="3" name="MSIP_Label_66cf8fe5-b7b7-4df7-b38d-1c61ac2f6639_SetDate">
    <vt:lpwstr>2023-06-06T19:05:54Z</vt:lpwstr>
  </property>
  <property fmtid="{D5CDD505-2E9C-101B-9397-08002B2CF9AE}" pid="4" name="MSIP_Label_66cf8fe5-b7b7-4df7-b38d-1c61ac2f6639_Method">
    <vt:lpwstr>Standard</vt:lpwstr>
  </property>
  <property fmtid="{D5CDD505-2E9C-101B-9397-08002B2CF9AE}" pid="5" name="MSIP_Label_66cf8fe5-b7b7-4df7-b38d-1c61ac2f6639_Name">
    <vt:lpwstr>66cf8fe5-b7b7-4df7-b38d-1c61ac2f6639</vt:lpwstr>
  </property>
  <property fmtid="{D5CDD505-2E9C-101B-9397-08002B2CF9AE}" pid="6" name="MSIP_Label_66cf8fe5-b7b7-4df7-b38d-1c61ac2f6639_SiteId">
    <vt:lpwstr>270c2f4d-fd0c-4f08-92a9-e5bdd8a87e09</vt:lpwstr>
  </property>
  <property fmtid="{D5CDD505-2E9C-101B-9397-08002B2CF9AE}" pid="7" name="MSIP_Label_66cf8fe5-b7b7-4df7-b38d-1c61ac2f6639_ActionId">
    <vt:lpwstr>4ca1f53e-1e2a-4874-8d0e-dbd9e4aaf922</vt:lpwstr>
  </property>
  <property fmtid="{D5CDD505-2E9C-101B-9397-08002B2CF9AE}" pid="8" name="MSIP_Label_66cf8fe5-b7b7-4df7-b38d-1c61ac2f6639_ContentBits">
    <vt:lpwstr>0</vt:lpwstr>
  </property>
  <property fmtid="{D5CDD505-2E9C-101B-9397-08002B2CF9AE}" pid="9" name="ContentTypeId">
    <vt:lpwstr>0x01010072F936CDCDE8F8418920914B3BFFF19C</vt:lpwstr>
  </property>
</Properties>
</file>